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48" r:id="rId1"/>
  </p:sldMasterIdLst>
  <p:notesMasterIdLst>
    <p:notesMasterId r:id="rId120"/>
  </p:notesMasterIdLst>
  <p:handoutMasterIdLst>
    <p:handoutMasterId r:id="rId121"/>
  </p:handoutMasterIdLst>
  <p:sldIdLst>
    <p:sldId id="1877" r:id="rId2"/>
    <p:sldId id="1296" r:id="rId3"/>
    <p:sldId id="1493" r:id="rId4"/>
    <p:sldId id="1390" r:id="rId5"/>
    <p:sldId id="1871" r:id="rId6"/>
    <p:sldId id="1391" r:id="rId7"/>
    <p:sldId id="1603" r:id="rId8"/>
    <p:sldId id="1620" r:id="rId9"/>
    <p:sldId id="1611" r:id="rId10"/>
    <p:sldId id="1604" r:id="rId11"/>
    <p:sldId id="1605" r:id="rId12"/>
    <p:sldId id="1606" r:id="rId13"/>
    <p:sldId id="1665" r:id="rId14"/>
    <p:sldId id="1666" r:id="rId15"/>
    <p:sldId id="1607" r:id="rId16"/>
    <p:sldId id="1873" r:id="rId17"/>
    <p:sldId id="1608" r:id="rId18"/>
    <p:sldId id="1874" r:id="rId19"/>
    <p:sldId id="1875" r:id="rId20"/>
    <p:sldId id="1613" r:id="rId21"/>
    <p:sldId id="1614" r:id="rId22"/>
    <p:sldId id="1876" r:id="rId23"/>
    <p:sldId id="1616" r:id="rId24"/>
    <p:sldId id="1617" r:id="rId25"/>
    <p:sldId id="1672" r:id="rId26"/>
    <p:sldId id="1668" r:id="rId27"/>
    <p:sldId id="1618" r:id="rId28"/>
    <p:sldId id="1673" r:id="rId29"/>
    <p:sldId id="1674" r:id="rId30"/>
    <p:sldId id="1676" r:id="rId31"/>
    <p:sldId id="1677" r:id="rId32"/>
    <p:sldId id="1678" r:id="rId33"/>
    <p:sldId id="1679" r:id="rId34"/>
    <p:sldId id="1680" r:id="rId35"/>
    <p:sldId id="1682" r:id="rId36"/>
    <p:sldId id="1683" r:id="rId37"/>
    <p:sldId id="1684" r:id="rId38"/>
    <p:sldId id="1685" r:id="rId39"/>
    <p:sldId id="1686" r:id="rId40"/>
    <p:sldId id="1687" r:id="rId41"/>
    <p:sldId id="1688" r:id="rId42"/>
    <p:sldId id="1689" r:id="rId43"/>
    <p:sldId id="1690" r:id="rId44"/>
    <p:sldId id="1691" r:id="rId45"/>
    <p:sldId id="1693" r:id="rId46"/>
    <p:sldId id="1694" r:id="rId47"/>
    <p:sldId id="1695" r:id="rId48"/>
    <p:sldId id="1670" r:id="rId49"/>
    <p:sldId id="1696" r:id="rId50"/>
    <p:sldId id="1671" r:id="rId51"/>
    <p:sldId id="1697" r:id="rId52"/>
    <p:sldId id="1698" r:id="rId53"/>
    <p:sldId id="1699" r:id="rId54"/>
    <p:sldId id="1701" r:id="rId55"/>
    <p:sldId id="1700" r:id="rId56"/>
    <p:sldId id="1702" r:id="rId57"/>
    <p:sldId id="1703" r:id="rId58"/>
    <p:sldId id="1704" r:id="rId59"/>
    <p:sldId id="1705" r:id="rId60"/>
    <p:sldId id="1706" r:id="rId61"/>
    <p:sldId id="1707" r:id="rId62"/>
    <p:sldId id="1708" r:id="rId63"/>
    <p:sldId id="1622" r:id="rId64"/>
    <p:sldId id="1626" r:id="rId65"/>
    <p:sldId id="1623" r:id="rId66"/>
    <p:sldId id="1624" r:id="rId67"/>
    <p:sldId id="1625" r:id="rId68"/>
    <p:sldId id="1627" r:id="rId69"/>
    <p:sldId id="1651" r:id="rId70"/>
    <p:sldId id="1652" r:id="rId71"/>
    <p:sldId id="1639" r:id="rId72"/>
    <p:sldId id="1662" r:id="rId73"/>
    <p:sldId id="1629" r:id="rId74"/>
    <p:sldId id="1663" r:id="rId75"/>
    <p:sldId id="1661" r:id="rId76"/>
    <p:sldId id="1630" r:id="rId77"/>
    <p:sldId id="1886" r:id="rId78"/>
    <p:sldId id="1887" r:id="rId79"/>
    <p:sldId id="1885" r:id="rId80"/>
    <p:sldId id="1888" r:id="rId81"/>
    <p:sldId id="1891" r:id="rId82"/>
    <p:sldId id="1709" r:id="rId83"/>
    <p:sldId id="1710" r:id="rId84"/>
    <p:sldId id="1711" r:id="rId85"/>
    <p:sldId id="1712" r:id="rId86"/>
    <p:sldId id="1713" r:id="rId87"/>
    <p:sldId id="1890" r:id="rId88"/>
    <p:sldId id="1654" r:id="rId89"/>
    <p:sldId id="1655" r:id="rId90"/>
    <p:sldId id="1896" r:id="rId91"/>
    <p:sldId id="1895" r:id="rId92"/>
    <p:sldId id="1714" r:id="rId93"/>
    <p:sldId id="1897" r:id="rId94"/>
    <p:sldId id="1898" r:id="rId95"/>
    <p:sldId id="1636" r:id="rId96"/>
    <p:sldId id="1635" r:id="rId97"/>
    <p:sldId id="1719" r:id="rId98"/>
    <p:sldId id="1720" r:id="rId99"/>
    <p:sldId id="1637" r:id="rId100"/>
    <p:sldId id="1722" r:id="rId101"/>
    <p:sldId id="1721" r:id="rId102"/>
    <p:sldId id="1634" r:id="rId103"/>
    <p:sldId id="1638" r:id="rId104"/>
    <p:sldId id="1640" r:id="rId105"/>
    <p:sldId id="1641" r:id="rId106"/>
    <p:sldId id="1642" r:id="rId107"/>
    <p:sldId id="1643" r:id="rId108"/>
    <p:sldId id="1644" r:id="rId109"/>
    <p:sldId id="1645" r:id="rId110"/>
    <p:sldId id="1646" r:id="rId111"/>
    <p:sldId id="1647" r:id="rId112"/>
    <p:sldId id="1648" r:id="rId113"/>
    <p:sldId id="1649" r:id="rId114"/>
    <p:sldId id="1452" r:id="rId115"/>
    <p:sldId id="1872" r:id="rId116"/>
    <p:sldId id="1899" r:id="rId117"/>
    <p:sldId id="1650" r:id="rId118"/>
    <p:sldId id="1718" r:id="rId119"/>
  </p:sldIdLst>
  <p:sldSz cx="9144000" cy="6858000" type="overhead"/>
  <p:notesSz cx="6858000" cy="9144000"/>
  <p:embeddedFontLst>
    <p:embeddedFont>
      <p:font typeface="Cambria Math" panose="02040503050406030204" pitchFamily="18" charset="0"/>
      <p:regular r:id="rId122"/>
    </p:embeddedFont>
    <p:embeddedFont>
      <p:font typeface="Comic Sans MS" panose="030F0702030302020204" pitchFamily="66" charset="0"/>
      <p:regular r:id="rId123"/>
      <p:bold r:id="rId124"/>
      <p:italic r:id="rId125"/>
      <p:boldItalic r:id="rId126"/>
    </p:embeddedFont>
    <p:embeddedFont>
      <p:font typeface="Consolas" panose="020B0609020204030204" pitchFamily="49" charset="0"/>
      <p:regular r:id="rId127"/>
      <p:bold r:id="rId128"/>
      <p:italic r:id="rId129"/>
      <p:boldItalic r:id="rId130"/>
    </p:embeddedFont>
    <p:embeddedFont>
      <p:font typeface="Lucida Console" panose="020B0609040504020204" pitchFamily="49" charset="0"/>
      <p:regular r:id="rId131"/>
    </p:embeddedFont>
    <p:embeddedFont>
      <p:font typeface="Marlett" pitchFamily="2" charset="2"/>
      <p:regular r:id="rId132"/>
    </p:embeddedFont>
  </p:embeddedFontLst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90">
          <p15:clr>
            <a:srgbClr val="A4A3A4"/>
          </p15:clr>
        </p15:guide>
        <p15:guide id="2" pos="40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66FF"/>
    <a:srgbClr val="FFCCFF"/>
    <a:srgbClr val="0000FF"/>
    <a:srgbClr val="FF0066"/>
    <a:srgbClr val="FFFFCC"/>
    <a:srgbClr val="FFFF00"/>
    <a:srgbClr val="00CC99"/>
    <a:srgbClr val="33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3" autoAdjust="0"/>
    <p:restoredTop sz="91935" autoAdjust="0"/>
  </p:normalViewPr>
  <p:slideViewPr>
    <p:cSldViewPr snapToGrid="0">
      <p:cViewPr varScale="1">
        <p:scale>
          <a:sx n="89" d="100"/>
          <a:sy n="89" d="100"/>
        </p:scale>
        <p:origin x="1576" y="56"/>
      </p:cViewPr>
      <p:guideLst>
        <p:guide orient="horz" pos="3890"/>
        <p:guide pos="40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-63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font" Target="fonts/font2.fntdata"/><Relationship Id="rId128" Type="http://schemas.openxmlformats.org/officeDocument/2006/relationships/font" Target="fonts/font7.fntdata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font" Target="fonts/font3.fntdata"/><Relationship Id="rId129" Type="http://schemas.openxmlformats.org/officeDocument/2006/relationships/font" Target="fonts/font8.fntdata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font" Target="fonts/font9.fntdata"/><Relationship Id="rId135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notesMaster" Target="notesMasters/notesMaster1.xml"/><Relationship Id="rId125" Type="http://schemas.openxmlformats.org/officeDocument/2006/relationships/font" Target="fonts/font4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font" Target="fonts/font10.fntdata"/><Relationship Id="rId136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font" Target="fonts/font11.fntdata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font" Target="fonts/font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fld id="{01C869E4-76B9-4B18-B2AA-2EEFB04FB015}" type="slidenum">
              <a:rPr lang="x-none">
                <a:latin typeface="Arial" pitchFamily="34" charset="0"/>
              </a:rPr>
              <a:pPr>
                <a:defRPr/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324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5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fld id="{75E391CA-9E48-4B39-8E28-288B1B68A629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39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920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Programming languages for smart contracts are inherently different from normal programming languages. They have to be transparent from the top to the bottom, so information-hiding and abstraction actually get in the way. They also have to withstand determined attack from intelligent and well-funded adversaries, the fuzzers from hell.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114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402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Programming languages for smart contracts are inherently different from normal programming languages. They have to be transparent from the top to the bottom, so information-hiding and abstraction actually get in the way. They also have to withstand determined attack from intelligent and well-funded adversaries, the fuzzers from hell.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115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420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7B52C5F-E2F2-4C8A-AFD1-9591801048AB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0FD05-A2A2-49C2-965F-F8B1EF26C2B8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EACED-43FC-460F-AA91-0F85D2BFC560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A7703-53B5-460B-9677-4399C5E1B4B0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30822-17CC-4E98-B781-A8BB5709CDF3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CFF82-CB55-4025-9EA7-48B41C50499F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C4E5D-DA99-460E-9E68-E8A28959880C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5F947-77F5-4CA6-8472-B4B2967773ED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E24EC-BF2A-41C3-A04C-BEBCAB3F3B52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F6DD7-D8BB-4A04-A265-F259B52B817E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DB96C79-D440-44D4-82C0-3C5F2204A7EA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FF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FF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Arial" pitchFamily="34" charset="0"/>
          <a:cs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urning money">
            <a:extLst>
              <a:ext uri="{FF2B5EF4-FFF2-40B4-BE49-F238E27FC236}">
                <a16:creationId xmlns:a16="http://schemas.microsoft.com/office/drawing/2014/main" id="{E45B32AC-A55C-348B-2183-E9CAB96A9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62" y="-612272"/>
            <a:ext cx="12254523" cy="829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926A21-2551-2572-066D-19855B6A5116}"/>
              </a:ext>
            </a:extLst>
          </p:cNvPr>
          <p:cNvSpPr txBox="1"/>
          <p:nvPr/>
        </p:nvSpPr>
        <p:spPr bwMode="auto">
          <a:xfrm>
            <a:off x="2530670" y="3167391"/>
            <a:ext cx="1784463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Lecture 6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Solidity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612789-B0DE-1CAF-E521-45765AE45BA4}"/>
              </a:ext>
            </a:extLst>
          </p:cNvPr>
          <p:cNvSpPr txBox="1"/>
          <p:nvPr/>
        </p:nvSpPr>
        <p:spPr bwMode="auto">
          <a:xfrm>
            <a:off x="552564" y="585632"/>
            <a:ext cx="5740674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CS1951 L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Blockchains &amp; Cryptocurrencies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Spring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84A7B7-D47C-7207-B575-5D55B0372351}"/>
              </a:ext>
            </a:extLst>
          </p:cNvPr>
          <p:cNvSpPr txBox="1"/>
          <p:nvPr/>
        </p:nvSpPr>
        <p:spPr bwMode="auto">
          <a:xfrm>
            <a:off x="1852600" y="5318261"/>
            <a:ext cx="3140603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Maurice Herlihy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Brown University</a:t>
            </a:r>
          </a:p>
        </p:txBody>
      </p:sp>
    </p:spTree>
    <p:extLst>
      <p:ext uri="{BB962C8B-B14F-4D97-AF65-F5344CB8AC3E}">
        <p14:creationId xmlns:p14="http://schemas.microsoft.com/office/powerpoint/2010/main" val="2751006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350587" y="1693663"/>
            <a:ext cx="8271510" cy="2677656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^0.5.2; </a:t>
            </a:r>
          </a:p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Coin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minter;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balances;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350587" y="2129734"/>
            <a:ext cx="2994660" cy="590252"/>
          </a:xfrm>
          <a:prstGeom prst="wedgeRoundRectCallout">
            <a:avLst>
              <a:gd name="adj1" fmla="val -9583"/>
              <a:gd name="adj2" fmla="val 100000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72587" y="3190433"/>
            <a:ext cx="6892534" cy="954107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contract is like a class.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contract manages a simple coin</a:t>
            </a:r>
          </a:p>
        </p:txBody>
      </p:sp>
    </p:spTree>
    <p:extLst>
      <p:ext uri="{BB962C8B-B14F-4D97-AF65-F5344CB8AC3E}">
        <p14:creationId xmlns:p14="http://schemas.microsoft.com/office/powerpoint/2010/main" val="331762396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A6F4D2-914B-F12B-7256-8AD961D36396}"/>
              </a:ext>
            </a:extLst>
          </p:cNvPr>
          <p:cNvSpPr/>
          <p:nvPr/>
        </p:nvSpPr>
        <p:spPr bwMode="auto">
          <a:xfrm>
            <a:off x="1078230" y="2288344"/>
            <a:ext cx="7821930" cy="1938992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pay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_payto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amount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ownerOnly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balance[_payTo] += amount;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Function Modifiers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100</a:t>
            </a:fld>
            <a:endParaRPr lang="en-US" dirty="0"/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1331485" y="3018703"/>
            <a:ext cx="2414256" cy="478274"/>
          </a:xfrm>
          <a:prstGeom prst="wedgeRoundRectCallout">
            <a:avLst>
              <a:gd name="adj1" fmla="val 56193"/>
              <a:gd name="adj2" fmla="val -162965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745741" y="1854473"/>
            <a:ext cx="2388795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test passes …</a:t>
            </a:r>
          </a:p>
        </p:txBody>
      </p:sp>
    </p:spTree>
    <p:extLst>
      <p:ext uri="{BB962C8B-B14F-4D97-AF65-F5344CB8AC3E}">
        <p14:creationId xmlns:p14="http://schemas.microsoft.com/office/powerpoint/2010/main" val="383833730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32EAD2B-B2D3-839E-0B37-E962FA087B4E}"/>
              </a:ext>
            </a:extLst>
          </p:cNvPr>
          <p:cNvSpPr/>
          <p:nvPr/>
        </p:nvSpPr>
        <p:spPr bwMode="auto">
          <a:xfrm>
            <a:off x="1078230" y="2288344"/>
            <a:ext cx="7821930" cy="1938992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pay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_payto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amount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ownerOnly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balance[_payTo] += amount;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Function Modifiers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101</a:t>
            </a:fld>
            <a:endParaRPr lang="en-US" dirty="0"/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1331485" y="3018703"/>
            <a:ext cx="2414256" cy="478274"/>
          </a:xfrm>
          <a:prstGeom prst="wedgeRoundRectCallout">
            <a:avLst>
              <a:gd name="adj1" fmla="val 56193"/>
              <a:gd name="adj2" fmla="val -162965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745741" y="1854473"/>
            <a:ext cx="2388795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test passes …</a:t>
            </a:r>
          </a:p>
        </p:txBody>
      </p:sp>
      <p:sp>
        <p:nvSpPr>
          <p:cNvPr id="15" name="Rounded Rectangular Callout 14"/>
          <p:cNvSpPr/>
          <p:nvPr/>
        </p:nvSpPr>
        <p:spPr bwMode="auto">
          <a:xfrm>
            <a:off x="1695580" y="3451257"/>
            <a:ext cx="5147179" cy="558016"/>
          </a:xfrm>
          <a:prstGeom prst="wedgeRoundRectCallout">
            <a:avLst>
              <a:gd name="adj1" fmla="val -9817"/>
              <a:gd name="adj2" fmla="val 222596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344960" y="5139892"/>
            <a:ext cx="3214341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Execute function body</a:t>
            </a:r>
          </a:p>
        </p:txBody>
      </p:sp>
    </p:spTree>
    <p:extLst>
      <p:ext uri="{BB962C8B-B14F-4D97-AF65-F5344CB8AC3E}">
        <p14:creationId xmlns:p14="http://schemas.microsoft.com/office/powerpoint/2010/main" val="278152792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Self Destruction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102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1514474" y="2172972"/>
            <a:ext cx="5825001" cy="58477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selfdestruct</a:t>
            </a:r>
            <a:r>
              <a:rPr lang="en-US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(sendMoneyTo)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1514475" y="3203531"/>
            <a:ext cx="324319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terminates contract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1514475" y="4234090"/>
            <a:ext cx="620714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sends remaining balance to argument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1514475" y="5264648"/>
            <a:ext cx="420499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beneficiary cannot refuse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2297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Data Location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103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000463" y="2193757"/>
            <a:ext cx="320472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storage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or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memory</a:t>
            </a:r>
            <a:endParaRPr lang="en-US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000463" y="3226704"/>
            <a:ext cx="682109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memory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is default for arg &amp; result passing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000463" y="4259651"/>
            <a:ext cx="506260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storage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is default for local vars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000463" y="5292598"/>
            <a:ext cx="616386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assignment across regions is copying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9582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36"/>
          <p:cNvSpPr/>
          <p:nvPr/>
        </p:nvSpPr>
        <p:spPr bwMode="auto">
          <a:xfrm>
            <a:off x="4597400" y="1600200"/>
            <a:ext cx="2006600" cy="1574800"/>
          </a:xfrm>
          <a:custGeom>
            <a:avLst/>
            <a:gdLst>
              <a:gd name="connsiteX0" fmla="*/ 0 w 2006600"/>
              <a:gd name="connsiteY0" fmla="*/ 1574800 h 1574800"/>
              <a:gd name="connsiteX1" fmla="*/ 1993900 w 2006600"/>
              <a:gd name="connsiteY1" fmla="*/ 241300 h 1574800"/>
              <a:gd name="connsiteX2" fmla="*/ 2006600 w 2006600"/>
              <a:gd name="connsiteY2" fmla="*/ 0 h 1574800"/>
              <a:gd name="connsiteX3" fmla="*/ 25400 w 2006600"/>
              <a:gd name="connsiteY3" fmla="*/ 914400 h 15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6600" h="1574800">
                <a:moveTo>
                  <a:pt x="0" y="1574800"/>
                </a:moveTo>
                <a:lnTo>
                  <a:pt x="1993900" y="241300"/>
                </a:lnTo>
                <a:lnTo>
                  <a:pt x="2006600" y="0"/>
                </a:lnTo>
                <a:lnTo>
                  <a:pt x="25400" y="914400"/>
                </a:lnTo>
              </a:path>
            </a:pathLst>
          </a:custGeom>
          <a:solidFill>
            <a:schemeClr val="tx1">
              <a:lumMod val="50000"/>
            </a:schemeClr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6" name="Freeform 35"/>
          <p:cNvSpPr/>
          <p:nvPr/>
        </p:nvSpPr>
        <p:spPr bwMode="auto">
          <a:xfrm>
            <a:off x="4597400" y="2500302"/>
            <a:ext cx="3393440" cy="2859098"/>
          </a:xfrm>
          <a:custGeom>
            <a:avLst/>
            <a:gdLst>
              <a:gd name="connsiteX0" fmla="*/ 3441700 w 3505200"/>
              <a:gd name="connsiteY0" fmla="*/ 2806700 h 2806700"/>
              <a:gd name="connsiteX1" fmla="*/ 25400 w 3505200"/>
              <a:gd name="connsiteY1" fmla="*/ 635000 h 2806700"/>
              <a:gd name="connsiteX2" fmla="*/ 0 w 3505200"/>
              <a:gd name="connsiteY2" fmla="*/ 0 h 2806700"/>
              <a:gd name="connsiteX3" fmla="*/ 3505200 w 3505200"/>
              <a:gd name="connsiteY3" fmla="*/ 1714500 h 2806700"/>
              <a:gd name="connsiteX4" fmla="*/ 3441700 w 3505200"/>
              <a:gd name="connsiteY4" fmla="*/ 2806700 h 280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200" h="2806700">
                <a:moveTo>
                  <a:pt x="3441700" y="2806700"/>
                </a:moveTo>
                <a:lnTo>
                  <a:pt x="25400" y="635000"/>
                </a:lnTo>
                <a:lnTo>
                  <a:pt x="0" y="0"/>
                </a:lnTo>
                <a:lnTo>
                  <a:pt x="3505200" y="1714500"/>
                </a:lnTo>
                <a:lnTo>
                  <a:pt x="3441700" y="2806700"/>
                </a:lnTo>
                <a:close/>
              </a:path>
            </a:pathLst>
          </a:custGeom>
          <a:solidFill>
            <a:schemeClr val="tx1">
              <a:lumMod val="65000"/>
            </a:schemeClr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7" name="Title 7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Ethereum Storage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104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1085850" y="4241070"/>
            <a:ext cx="6972300" cy="1118330"/>
          </a:xfrm>
          <a:prstGeom prst="rect">
            <a:avLst/>
          </a:prstGeom>
          <a:solidFill>
            <a:schemeClr val="tx1">
              <a:lumMod val="75000"/>
            </a:schemeClr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noAutofit/>
          </a:bodyPr>
          <a:lstStyle/>
          <a:p>
            <a:pPr algn="l"/>
            <a:endParaRPr lang="en-US" sz="900" dirty="0">
              <a:solidFill>
                <a:srgbClr val="CCECFF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>
            <a:off x="1955800" y="4241070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2705100" y="4241070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3454400" y="4241070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4203700" y="4241070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4953000" y="4241070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5702300" y="4241070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6451600" y="4241070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7200900" y="4241070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7467600" y="3930650"/>
            <a:ext cx="0" cy="31042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>
            <a:off x="6819900" y="3699970"/>
            <a:ext cx="0" cy="54110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6172200" y="3352800"/>
            <a:ext cx="0" cy="73306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5524500" y="3005630"/>
            <a:ext cx="0" cy="73306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5041900" y="2808470"/>
            <a:ext cx="0" cy="56369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4953000" y="2387600"/>
            <a:ext cx="0" cy="336185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>
            <a:off x="5245100" y="2222865"/>
            <a:ext cx="0" cy="50092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>
            <a:off x="5524500" y="2124805"/>
            <a:ext cx="0" cy="430887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>
            <a:off x="5803900" y="2096776"/>
            <a:ext cx="0" cy="215444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>
            <a:off x="6121400" y="1881332"/>
            <a:ext cx="0" cy="215444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>
            <a:off x="6350000" y="1769220"/>
            <a:ext cx="0" cy="215444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>
            <a:off x="5981700" y="1982932"/>
            <a:ext cx="0" cy="215444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71" name="TextBox 70"/>
          <p:cNvSpPr txBox="1"/>
          <p:nvPr/>
        </p:nvSpPr>
        <p:spPr bwMode="auto">
          <a:xfrm>
            <a:off x="1084615" y="2555692"/>
            <a:ext cx="3052695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A very, very big array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cxnSp>
        <p:nvCxnSpPr>
          <p:cNvPr id="73" name="Straight Arrow Connector 72"/>
          <p:cNvCxnSpPr/>
          <p:nvPr/>
        </p:nvCxnSpPr>
        <p:spPr bwMode="auto">
          <a:xfrm>
            <a:off x="1083329" y="5715000"/>
            <a:ext cx="869950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74" name="TextBox 73"/>
          <p:cNvSpPr txBox="1"/>
          <p:nvPr/>
        </p:nvSpPr>
        <p:spPr bwMode="auto">
          <a:xfrm>
            <a:off x="746298" y="5892800"/>
            <a:ext cx="1544012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bytes</a:t>
            </a:r>
          </a:p>
        </p:txBody>
      </p:sp>
      <p:sp>
        <p:nvSpPr>
          <p:cNvPr id="75" name="TextBox 74"/>
          <p:cNvSpPr txBox="1"/>
          <p:nvPr/>
        </p:nvSpPr>
        <p:spPr bwMode="auto">
          <a:xfrm>
            <a:off x="513656" y="4538625"/>
            <a:ext cx="385042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6" name="TextBox 75"/>
          <p:cNvSpPr txBox="1"/>
          <p:nvPr/>
        </p:nvSpPr>
        <p:spPr bwMode="auto">
          <a:xfrm>
            <a:off x="6819900" y="1358112"/>
            <a:ext cx="1170513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aseline="3000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256</a:t>
            </a:r>
            <a:r>
              <a:rPr lang="en-US" sz="280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2800" baseline="3000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9" name="TextBox 78"/>
          <p:cNvSpPr txBox="1"/>
          <p:nvPr/>
        </p:nvSpPr>
        <p:spPr bwMode="auto">
          <a:xfrm>
            <a:off x="6477000" y="2555692"/>
            <a:ext cx="1931939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Initially all 0s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712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9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Variables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105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749300" y="2017574"/>
            <a:ext cx="4699000" cy="156966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aContract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uint256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a;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774701" y="4613610"/>
            <a:ext cx="7357223" cy="1118330"/>
            <a:chOff x="774700" y="5384800"/>
            <a:chExt cx="7357223" cy="1118330"/>
          </a:xfrm>
        </p:grpSpPr>
        <p:sp>
          <p:nvSpPr>
            <p:cNvPr id="14" name="Flowchart: Punched Tape 13"/>
            <p:cNvSpPr/>
            <p:nvPr/>
          </p:nvSpPr>
          <p:spPr bwMode="auto">
            <a:xfrm rot="16200000">
              <a:off x="7190121" y="5561328"/>
              <a:ext cx="1118330" cy="765274"/>
            </a:xfrm>
            <a:prstGeom prst="flowChartPunchedTape">
              <a:avLst/>
            </a:prstGeom>
            <a:solidFill>
              <a:schemeClr val="tx1">
                <a:lumMod val="75000"/>
              </a:schemeClr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 bwMode="auto">
            <a:xfrm>
              <a:off x="774700" y="5384800"/>
              <a:ext cx="6972300" cy="111833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76200">
              <a:solidFill>
                <a:srgbClr val="CCECFF"/>
              </a:solidFill>
              <a:miter lim="800000"/>
              <a:headEnd/>
              <a:tailEnd/>
            </a:ln>
            <a:effectLst/>
          </p:spPr>
          <p:txBody>
            <a:bodyPr wrap="none" rtlCol="0">
              <a:noAutofit/>
            </a:bodyPr>
            <a:lstStyle/>
            <a:p>
              <a:pPr algn="l"/>
              <a:endParaRPr lang="en-US" sz="90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>
              <a:off x="1644650" y="538480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2393950" y="538480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3143250" y="538480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3892550" y="538480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4641850" y="538480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5391150" y="538480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6140450" y="538480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6889750" y="538480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TextBox 14"/>
            <p:cNvSpPr txBox="1"/>
            <p:nvPr/>
          </p:nvSpPr>
          <p:spPr bwMode="auto">
            <a:xfrm>
              <a:off x="952500" y="5682355"/>
              <a:ext cx="381836" cy="52322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>
                  <a:latin typeface="Consolas" panose="020B0609020204030204" pitchFamily="49" charset="0"/>
                  <a:cs typeface="Arial" panose="020B0604020202020204" pitchFamily="34" charset="0"/>
                </a:rPr>
                <a:t>a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997385" y="584551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07302744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Static Arrays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49300" y="3079571"/>
            <a:ext cx="4699000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uint256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b;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74701" y="4613610"/>
            <a:ext cx="7357223" cy="1118330"/>
            <a:chOff x="774700" y="5384800"/>
            <a:chExt cx="7357223" cy="1118330"/>
          </a:xfrm>
        </p:grpSpPr>
        <p:sp>
          <p:nvSpPr>
            <p:cNvPr id="20" name="Flowchart: Punched Tape 19"/>
            <p:cNvSpPr/>
            <p:nvPr/>
          </p:nvSpPr>
          <p:spPr bwMode="auto">
            <a:xfrm rot="16200000">
              <a:off x="7190121" y="5561328"/>
              <a:ext cx="1118330" cy="765274"/>
            </a:xfrm>
            <a:prstGeom prst="flowChartPunchedTape">
              <a:avLst/>
            </a:prstGeom>
            <a:solidFill>
              <a:schemeClr val="tx1">
                <a:lumMod val="75000"/>
              </a:schemeClr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 bwMode="auto">
            <a:xfrm>
              <a:off x="774700" y="5384800"/>
              <a:ext cx="6972300" cy="111833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76200">
              <a:solidFill>
                <a:srgbClr val="CCECFF"/>
              </a:solidFill>
              <a:miter lim="800000"/>
              <a:headEnd/>
              <a:tailEnd/>
            </a:ln>
            <a:effectLst/>
          </p:spPr>
          <p:txBody>
            <a:bodyPr wrap="none" rtlCol="0">
              <a:noAutofit/>
            </a:bodyPr>
            <a:lstStyle/>
            <a:p>
              <a:pPr algn="l"/>
              <a:endParaRPr lang="en-US" sz="90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>
              <a:off x="1644650" y="538480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2393950" y="538480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3143250" y="538480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3892550" y="538480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4641850" y="538480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5391150" y="538480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6140450" y="538480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6889750" y="538480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" name="TextBox 29"/>
            <p:cNvSpPr txBox="1"/>
            <p:nvPr/>
          </p:nvSpPr>
          <p:spPr bwMode="auto">
            <a:xfrm>
              <a:off x="952500" y="5682355"/>
              <a:ext cx="381836" cy="52322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>
                  <a:latin typeface="Consolas" panose="020B0609020204030204" pitchFamily="49" charset="0"/>
                  <a:cs typeface="Arial" panose="020B0604020202020204" pitchFamily="34" charset="0"/>
                </a:rPr>
                <a:t>a</a:t>
              </a:r>
            </a:p>
          </p:txBody>
        </p:sp>
      </p:grpSp>
      <p:sp>
        <p:nvSpPr>
          <p:cNvPr id="31" name="Rectangle 30"/>
          <p:cNvSpPr/>
          <p:nvPr/>
        </p:nvSpPr>
        <p:spPr>
          <a:xfrm>
            <a:off x="997385" y="584551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791864" y="584551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635391" y="584551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4" name="TextBox 33"/>
          <p:cNvSpPr txBox="1"/>
          <p:nvPr/>
        </p:nvSpPr>
        <p:spPr bwMode="auto">
          <a:xfrm>
            <a:off x="1785884" y="4925732"/>
            <a:ext cx="381836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Consolas" panose="020B0609020204030204" pitchFamily="49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5" name="TextBox 34"/>
          <p:cNvSpPr txBox="1"/>
          <p:nvPr/>
        </p:nvSpPr>
        <p:spPr bwMode="auto">
          <a:xfrm>
            <a:off x="2555364" y="4925732"/>
            <a:ext cx="381836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Consolas" panose="020B0609020204030204" pitchFamily="49" charset="0"/>
                <a:cs typeface="Arial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35964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Structs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107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749300" y="1832908"/>
            <a:ext cx="4699000" cy="1938992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aStruct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uint256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id;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uint256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value;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aStruct c;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774701" y="4613610"/>
            <a:ext cx="7357223" cy="1118330"/>
            <a:chOff x="774700" y="5384800"/>
            <a:chExt cx="7357223" cy="1118330"/>
          </a:xfrm>
        </p:grpSpPr>
        <p:sp>
          <p:nvSpPr>
            <p:cNvPr id="39" name="Flowchart: Punched Tape 38"/>
            <p:cNvSpPr/>
            <p:nvPr/>
          </p:nvSpPr>
          <p:spPr bwMode="auto">
            <a:xfrm rot="16200000">
              <a:off x="7190121" y="5561328"/>
              <a:ext cx="1118330" cy="765274"/>
            </a:xfrm>
            <a:prstGeom prst="flowChartPunchedTape">
              <a:avLst/>
            </a:prstGeom>
            <a:solidFill>
              <a:schemeClr val="tx1">
                <a:lumMod val="75000"/>
              </a:schemeClr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 bwMode="auto">
            <a:xfrm>
              <a:off x="774700" y="5384800"/>
              <a:ext cx="6972300" cy="111833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76200">
              <a:solidFill>
                <a:srgbClr val="CCECFF"/>
              </a:solidFill>
              <a:miter lim="800000"/>
              <a:headEnd/>
              <a:tailEnd/>
            </a:ln>
            <a:effectLst/>
          </p:spPr>
          <p:txBody>
            <a:bodyPr wrap="none" rtlCol="0">
              <a:noAutofit/>
            </a:bodyPr>
            <a:lstStyle/>
            <a:p>
              <a:pPr algn="l"/>
              <a:endParaRPr lang="en-US" sz="90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 bwMode="auto">
            <a:xfrm>
              <a:off x="1644650" y="538480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2393950" y="538480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3143250" y="538480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3892550" y="538480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4641850" y="538480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5391150" y="538480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>
              <a:off x="6140450" y="538480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6889750" y="538480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9" name="TextBox 48"/>
            <p:cNvSpPr txBox="1"/>
            <p:nvPr/>
          </p:nvSpPr>
          <p:spPr bwMode="auto">
            <a:xfrm>
              <a:off x="952500" y="5682355"/>
              <a:ext cx="381836" cy="52322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>
                  <a:latin typeface="Consolas" panose="020B0609020204030204" pitchFamily="49" charset="0"/>
                  <a:cs typeface="Arial" panose="020B0604020202020204" pitchFamily="34" charset="0"/>
                </a:rPr>
                <a:t>a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997385" y="584551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791864" y="584551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635391" y="584551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3" name="TextBox 52"/>
          <p:cNvSpPr txBox="1"/>
          <p:nvPr/>
        </p:nvSpPr>
        <p:spPr bwMode="auto">
          <a:xfrm>
            <a:off x="1785884" y="4900984"/>
            <a:ext cx="381836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Consolas" panose="020B0609020204030204" pitchFamily="49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4" name="TextBox 53"/>
          <p:cNvSpPr txBox="1"/>
          <p:nvPr/>
        </p:nvSpPr>
        <p:spPr bwMode="auto">
          <a:xfrm>
            <a:off x="2555364" y="4900984"/>
            <a:ext cx="381836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Consolas" panose="020B0609020204030204" pitchFamily="49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5" name="TextBox 54"/>
          <p:cNvSpPr txBox="1"/>
          <p:nvPr/>
        </p:nvSpPr>
        <p:spPr bwMode="auto">
          <a:xfrm>
            <a:off x="3290835" y="4900984"/>
            <a:ext cx="381836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Consolas" panose="020B0609020204030204" pitchFamily="49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6" name="TextBox 55"/>
          <p:cNvSpPr txBox="1"/>
          <p:nvPr/>
        </p:nvSpPr>
        <p:spPr bwMode="auto">
          <a:xfrm>
            <a:off x="4060315" y="4900984"/>
            <a:ext cx="381836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Consolas" panose="020B0609020204030204" pitchFamily="49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335719" y="584551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036047" y="584551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6902284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Dynamic Arrays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108</a:t>
            </a:fld>
            <a:endParaRPr lang="en-US" dirty="0"/>
          </a:p>
        </p:txBody>
      </p:sp>
      <p:sp>
        <p:nvSpPr>
          <p:cNvPr id="24" name="Flowchart: Punched Tape 23"/>
          <p:cNvSpPr/>
          <p:nvPr/>
        </p:nvSpPr>
        <p:spPr bwMode="auto">
          <a:xfrm rot="16200000">
            <a:off x="6978249" y="5130742"/>
            <a:ext cx="1118330" cy="765274"/>
          </a:xfrm>
          <a:prstGeom prst="flowChartPunchedTap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5" name="Flowchart: Punched Tape 24"/>
          <p:cNvSpPr/>
          <p:nvPr/>
        </p:nvSpPr>
        <p:spPr bwMode="auto">
          <a:xfrm rot="16200000">
            <a:off x="3668122" y="5130743"/>
            <a:ext cx="1118330" cy="765274"/>
          </a:xfrm>
          <a:prstGeom prst="flowChartPunchedTap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6" name="TextBox 25"/>
          <p:cNvSpPr txBox="1"/>
          <p:nvPr/>
        </p:nvSpPr>
        <p:spPr bwMode="auto">
          <a:xfrm>
            <a:off x="4163787" y="4954215"/>
            <a:ext cx="3514352" cy="1118330"/>
          </a:xfrm>
          <a:prstGeom prst="rect">
            <a:avLst/>
          </a:prstGeom>
          <a:solidFill>
            <a:schemeClr val="tx1">
              <a:lumMod val="75000"/>
            </a:schemeClr>
          </a:solidFill>
          <a:ln w="76200">
            <a:solidFill>
              <a:srgbClr val="CCECFF"/>
            </a:solidFill>
            <a:miter lim="800000"/>
            <a:headEnd/>
            <a:tailEnd/>
          </a:ln>
          <a:effectLst/>
        </p:spPr>
        <p:txBody>
          <a:bodyPr wrap="none" rtlCol="0">
            <a:noAutofit/>
          </a:bodyPr>
          <a:lstStyle/>
          <a:p>
            <a:pPr algn="l"/>
            <a:endParaRPr lang="en-US" dirty="0">
              <a:latin typeface="Consolas" panose="020B0609020204030204" pitchFamily="49" charset="0"/>
              <a:cs typeface="Arial" panose="020B0604020202020204" pitchFamily="34" charset="0"/>
              <a:sym typeface="Mathematica1" pitchFamily="2" charset="2"/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5835105" y="4954215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6717755" y="4954215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4971505" y="4954215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Rectangle 39"/>
          <p:cNvSpPr/>
          <p:nvPr/>
        </p:nvSpPr>
        <p:spPr>
          <a:xfrm>
            <a:off x="3989063" y="6188541"/>
            <a:ext cx="1281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Hash(5)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601023" y="4983545"/>
            <a:ext cx="2478078" cy="1118331"/>
            <a:chOff x="1405695" y="4983545"/>
            <a:chExt cx="2478078" cy="1118331"/>
          </a:xfrm>
        </p:grpSpPr>
        <p:sp>
          <p:nvSpPr>
            <p:cNvPr id="43" name="Flowchart: Punched Tape 42"/>
            <p:cNvSpPr/>
            <p:nvPr/>
          </p:nvSpPr>
          <p:spPr bwMode="auto">
            <a:xfrm rot="16200000">
              <a:off x="2941971" y="5160073"/>
              <a:ext cx="1118330" cy="765274"/>
            </a:xfrm>
            <a:prstGeom prst="flowChartPunchedTape">
              <a:avLst/>
            </a:prstGeom>
            <a:solidFill>
              <a:schemeClr val="tx1">
                <a:lumMod val="75000"/>
              </a:schemeClr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44" name="Flowchart: Punched Tape 43"/>
            <p:cNvSpPr/>
            <p:nvPr/>
          </p:nvSpPr>
          <p:spPr bwMode="auto">
            <a:xfrm rot="16200000">
              <a:off x="1229167" y="5160074"/>
              <a:ext cx="1118330" cy="765274"/>
            </a:xfrm>
            <a:prstGeom prst="flowChartPunchedTape">
              <a:avLst/>
            </a:prstGeom>
            <a:solidFill>
              <a:schemeClr val="tx1">
                <a:lumMod val="75000"/>
              </a:schemeClr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 bwMode="auto">
            <a:xfrm>
              <a:off x="1828800" y="4983546"/>
              <a:ext cx="1549422" cy="111833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76200">
              <a:solidFill>
                <a:srgbClr val="CCECFF"/>
              </a:solidFill>
              <a:miter lim="800000"/>
              <a:headEnd/>
              <a:tailEnd/>
            </a:ln>
            <a:effectLst/>
          </p:spPr>
          <p:txBody>
            <a:bodyPr wrap="none" rtlCol="0" anchor="ctr" anchorCtr="1">
              <a:noAutofit/>
            </a:bodyPr>
            <a:lstStyle/>
            <a:p>
              <a:pPr algn="l"/>
              <a:r>
                <a:rPr lang="en-US" dirty="0">
                  <a:latin typeface="Consolas" panose="020B0609020204030204" pitchFamily="49" charset="0"/>
                </a:rPr>
                <a:t>d.length</a:t>
              </a:r>
            </a:p>
            <a:p>
              <a:pPr algn="l"/>
              <a:endParaRPr lang="en-US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endParaRPr>
            </a:p>
          </p:txBody>
        </p:sp>
      </p:grpSp>
      <p:sp>
        <p:nvSpPr>
          <p:cNvPr id="47" name="Rectangle 46"/>
          <p:cNvSpPr/>
          <p:nvPr/>
        </p:nvSpPr>
        <p:spPr>
          <a:xfrm>
            <a:off x="1620745" y="618854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749300" y="1832908"/>
            <a:ext cx="4699000" cy="1938992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aStruct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uint256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id;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uint256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value;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aStruct d[];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140445" y="5228480"/>
            <a:ext cx="864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d[0]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965072" y="5228480"/>
            <a:ext cx="864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d[0]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815099" y="5228480"/>
            <a:ext cx="864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d[1]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779426" y="5228480"/>
            <a:ext cx="864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d[1]</a:t>
            </a:r>
          </a:p>
        </p:txBody>
      </p:sp>
    </p:spTree>
    <p:extLst>
      <p:ext uri="{BB962C8B-B14F-4D97-AF65-F5344CB8AC3E}">
        <p14:creationId xmlns:p14="http://schemas.microsoft.com/office/powerpoint/2010/main" val="201030652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Mappings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109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10235" y="1885960"/>
            <a:ext cx="6140450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uint256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256) e;</a:t>
            </a:r>
          </a:p>
        </p:txBody>
      </p:sp>
      <p:grpSp>
        <p:nvGrpSpPr>
          <p:cNvPr id="81" name="Group 80"/>
          <p:cNvGrpSpPr/>
          <p:nvPr/>
        </p:nvGrpSpPr>
        <p:grpSpPr>
          <a:xfrm>
            <a:off x="3346053" y="3924449"/>
            <a:ext cx="1880643" cy="1796154"/>
            <a:chOff x="2936225" y="3963666"/>
            <a:chExt cx="1880643" cy="1796154"/>
          </a:xfrm>
        </p:grpSpPr>
        <p:sp>
          <p:nvSpPr>
            <p:cNvPr id="40" name="Rectangle 39"/>
            <p:cNvSpPr/>
            <p:nvPr/>
          </p:nvSpPr>
          <p:spPr>
            <a:xfrm>
              <a:off x="2936225" y="5298155"/>
              <a:ext cx="18806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dirty="0">
                  <a:solidFill>
                    <a:srgbClr val="CCEC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Hash(123,6)</a:t>
              </a: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2950096" y="3963666"/>
              <a:ext cx="1852901" cy="1118331"/>
              <a:chOff x="3140355" y="3963666"/>
              <a:chExt cx="1852901" cy="1118331"/>
            </a:xfrm>
          </p:grpSpPr>
          <p:sp>
            <p:nvSpPr>
              <p:cNvPr id="54" name="Flowchart: Punched Tape 53"/>
              <p:cNvSpPr/>
              <p:nvPr/>
            </p:nvSpPr>
            <p:spPr bwMode="auto">
              <a:xfrm rot="16200000">
                <a:off x="4051454" y="4140194"/>
                <a:ext cx="1118330" cy="765274"/>
              </a:xfrm>
              <a:prstGeom prst="flowChartPunchedTape">
                <a:avLst/>
              </a:prstGeom>
              <a:solidFill>
                <a:schemeClr val="tx1">
                  <a:lumMod val="75000"/>
                </a:schemeClr>
              </a:solidFill>
              <a:ln w="76200" cap="flat" cmpd="sng" algn="ctr">
                <a:solidFill>
                  <a:srgbClr val="CCEC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Consolas" panose="020B0609020204030204" pitchFamily="49" charset="0"/>
                </a:endParaRPr>
              </a:p>
            </p:txBody>
          </p:sp>
          <p:sp>
            <p:nvSpPr>
              <p:cNvPr id="55" name="Flowchart: Punched Tape 54"/>
              <p:cNvSpPr/>
              <p:nvPr/>
            </p:nvSpPr>
            <p:spPr bwMode="auto">
              <a:xfrm rot="16200000">
                <a:off x="2963827" y="4140195"/>
                <a:ext cx="1118330" cy="765274"/>
              </a:xfrm>
              <a:prstGeom prst="flowChartPunchedTape">
                <a:avLst/>
              </a:prstGeom>
              <a:solidFill>
                <a:schemeClr val="tx1">
                  <a:lumMod val="75000"/>
                </a:schemeClr>
              </a:solidFill>
              <a:ln w="76200" cap="flat" cmpd="sng" algn="ctr">
                <a:solidFill>
                  <a:srgbClr val="CCEC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Consolas" panose="020B0609020204030204" pitchFamily="49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 bwMode="auto">
              <a:xfrm>
                <a:off x="3459491" y="3963667"/>
                <a:ext cx="1161289" cy="1118330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  <a:ln w="76200">
                <a:solidFill>
                  <a:srgbClr val="CCECFF"/>
                </a:solidFill>
                <a:miter lim="800000"/>
                <a:headEnd/>
                <a:tailEnd/>
              </a:ln>
              <a:effectLst/>
            </p:spPr>
            <p:txBody>
              <a:bodyPr wrap="none" rtlCol="0">
                <a:noAutofit/>
              </a:bodyPr>
              <a:lstStyle/>
              <a:p>
                <a:pPr algn="l"/>
                <a:endParaRPr lang="en-US" sz="900" dirty="0">
                  <a:solidFill>
                    <a:srgbClr val="CCEC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Mathematica1" pitchFamily="2" charset="2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3411927" y="4291997"/>
                <a:ext cx="12041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dirty="0">
                    <a:latin typeface="Consolas" panose="020B0609020204030204" pitchFamily="49" charset="0"/>
                    <a:cs typeface="Arial" panose="020B0604020202020204" pitchFamily="34" charset="0"/>
                  </a:rPr>
                  <a:t>e[123]</a:t>
                </a:r>
              </a:p>
            </p:txBody>
          </p:sp>
        </p:grpSp>
      </p:grpSp>
      <p:grpSp>
        <p:nvGrpSpPr>
          <p:cNvPr id="82" name="Group 81"/>
          <p:cNvGrpSpPr/>
          <p:nvPr/>
        </p:nvGrpSpPr>
        <p:grpSpPr>
          <a:xfrm>
            <a:off x="6098525" y="3924449"/>
            <a:ext cx="1880643" cy="1796154"/>
            <a:chOff x="6098525" y="3885233"/>
            <a:chExt cx="1880643" cy="1796154"/>
          </a:xfrm>
        </p:grpSpPr>
        <p:sp>
          <p:nvSpPr>
            <p:cNvPr id="69" name="Rectangle 68"/>
            <p:cNvSpPr/>
            <p:nvPr/>
          </p:nvSpPr>
          <p:spPr>
            <a:xfrm>
              <a:off x="6098525" y="5219722"/>
              <a:ext cx="18806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dirty="0">
                  <a:solidFill>
                    <a:srgbClr val="CCEC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Hash(345,6)</a:t>
              </a: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6112396" y="3885233"/>
              <a:ext cx="1852901" cy="1118331"/>
              <a:chOff x="3140355" y="3963666"/>
              <a:chExt cx="1852901" cy="1118331"/>
            </a:xfrm>
          </p:grpSpPr>
          <p:sp>
            <p:nvSpPr>
              <p:cNvPr id="71" name="Flowchart: Punched Tape 70"/>
              <p:cNvSpPr/>
              <p:nvPr/>
            </p:nvSpPr>
            <p:spPr bwMode="auto">
              <a:xfrm rot="16200000">
                <a:off x="4051454" y="4140194"/>
                <a:ext cx="1118330" cy="765274"/>
              </a:xfrm>
              <a:prstGeom prst="flowChartPunchedTape">
                <a:avLst/>
              </a:prstGeom>
              <a:solidFill>
                <a:schemeClr val="tx1">
                  <a:lumMod val="75000"/>
                </a:schemeClr>
              </a:solidFill>
              <a:ln w="76200" cap="flat" cmpd="sng" algn="ctr">
                <a:solidFill>
                  <a:srgbClr val="CCEC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Consolas" panose="020B0609020204030204" pitchFamily="49" charset="0"/>
                </a:endParaRPr>
              </a:p>
            </p:txBody>
          </p:sp>
          <p:sp>
            <p:nvSpPr>
              <p:cNvPr id="72" name="Flowchart: Punched Tape 71"/>
              <p:cNvSpPr/>
              <p:nvPr/>
            </p:nvSpPr>
            <p:spPr bwMode="auto">
              <a:xfrm rot="16200000">
                <a:off x="2963827" y="4140195"/>
                <a:ext cx="1118330" cy="765274"/>
              </a:xfrm>
              <a:prstGeom prst="flowChartPunchedTape">
                <a:avLst/>
              </a:prstGeom>
              <a:solidFill>
                <a:schemeClr val="tx1">
                  <a:lumMod val="75000"/>
                </a:schemeClr>
              </a:solidFill>
              <a:ln w="76200" cap="flat" cmpd="sng" algn="ctr">
                <a:solidFill>
                  <a:srgbClr val="CCEC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Consolas" panose="020B0609020204030204" pitchFamily="49" charset="0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 bwMode="auto">
              <a:xfrm>
                <a:off x="3459491" y="3963667"/>
                <a:ext cx="1161289" cy="1118330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  <a:ln w="76200">
                <a:solidFill>
                  <a:srgbClr val="CCECFF"/>
                </a:solidFill>
                <a:miter lim="800000"/>
                <a:headEnd/>
                <a:tailEnd/>
              </a:ln>
              <a:effectLst/>
            </p:spPr>
            <p:txBody>
              <a:bodyPr wrap="none" rtlCol="0">
                <a:noAutofit/>
              </a:bodyPr>
              <a:lstStyle/>
              <a:p>
                <a:pPr algn="l"/>
                <a:endParaRPr lang="en-US" sz="900" dirty="0">
                  <a:solidFill>
                    <a:srgbClr val="CCEC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Mathematica1" pitchFamily="2" charset="2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3411927" y="4291997"/>
                <a:ext cx="12186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dirty="0">
                    <a:latin typeface="Consolas" panose="020B0609020204030204" pitchFamily="49" charset="0"/>
                    <a:cs typeface="Arial" panose="020B0604020202020204" pitchFamily="34" charset="0"/>
                  </a:rPr>
                  <a:t>e[345]</a:t>
                </a:r>
              </a:p>
            </p:txBody>
          </p:sp>
        </p:grpSp>
      </p:grpSp>
      <p:grpSp>
        <p:nvGrpSpPr>
          <p:cNvPr id="80" name="Group 79"/>
          <p:cNvGrpSpPr/>
          <p:nvPr/>
        </p:nvGrpSpPr>
        <p:grpSpPr>
          <a:xfrm>
            <a:off x="607452" y="3937782"/>
            <a:ext cx="1852901" cy="1769489"/>
            <a:chOff x="607452" y="3990331"/>
            <a:chExt cx="1852901" cy="1769489"/>
          </a:xfrm>
        </p:grpSpPr>
        <p:sp>
          <p:nvSpPr>
            <p:cNvPr id="43" name="Rectangle 42"/>
            <p:cNvSpPr/>
            <p:nvPr/>
          </p:nvSpPr>
          <p:spPr>
            <a:xfrm>
              <a:off x="1355808" y="5298155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dirty="0">
                  <a:solidFill>
                    <a:srgbClr val="CCEC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607452" y="3990331"/>
              <a:ext cx="1852901" cy="1118331"/>
              <a:chOff x="3140355" y="3963666"/>
              <a:chExt cx="1852901" cy="1118331"/>
            </a:xfrm>
          </p:grpSpPr>
          <p:sp>
            <p:nvSpPr>
              <p:cNvPr id="76" name="Flowchart: Punched Tape 75"/>
              <p:cNvSpPr/>
              <p:nvPr/>
            </p:nvSpPr>
            <p:spPr bwMode="auto">
              <a:xfrm rot="16200000">
                <a:off x="4051454" y="4140194"/>
                <a:ext cx="1118330" cy="765274"/>
              </a:xfrm>
              <a:prstGeom prst="flowChartPunchedTape">
                <a:avLst/>
              </a:prstGeom>
              <a:solidFill>
                <a:schemeClr val="tx1">
                  <a:lumMod val="75000"/>
                </a:schemeClr>
              </a:solidFill>
              <a:ln w="76200" cap="flat" cmpd="sng" algn="ctr">
                <a:solidFill>
                  <a:srgbClr val="CCEC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Consolas" panose="020B0609020204030204" pitchFamily="49" charset="0"/>
                </a:endParaRPr>
              </a:p>
            </p:txBody>
          </p:sp>
          <p:sp>
            <p:nvSpPr>
              <p:cNvPr id="77" name="Flowchart: Punched Tape 76"/>
              <p:cNvSpPr/>
              <p:nvPr/>
            </p:nvSpPr>
            <p:spPr bwMode="auto">
              <a:xfrm rot="16200000">
                <a:off x="2963827" y="4140195"/>
                <a:ext cx="1118330" cy="765274"/>
              </a:xfrm>
              <a:prstGeom prst="flowChartPunchedTape">
                <a:avLst/>
              </a:prstGeom>
              <a:solidFill>
                <a:schemeClr val="tx1">
                  <a:lumMod val="75000"/>
                </a:schemeClr>
              </a:solidFill>
              <a:ln w="76200" cap="flat" cmpd="sng" algn="ctr">
                <a:solidFill>
                  <a:srgbClr val="CCEC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Consolas" panose="020B0609020204030204" pitchFamily="49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 bwMode="auto">
              <a:xfrm>
                <a:off x="3459491" y="3963667"/>
                <a:ext cx="1161289" cy="1118330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  <a:ln w="76200">
                <a:solidFill>
                  <a:srgbClr val="CCECFF"/>
                </a:solidFill>
                <a:miter lim="800000"/>
                <a:headEnd/>
                <a:tailEnd/>
              </a:ln>
              <a:effectLst/>
            </p:spPr>
            <p:txBody>
              <a:bodyPr wrap="none" rtlCol="0">
                <a:noAutofit/>
              </a:bodyPr>
              <a:lstStyle/>
              <a:p>
                <a:pPr algn="l"/>
                <a:endParaRPr lang="en-US" sz="900" dirty="0">
                  <a:solidFill>
                    <a:srgbClr val="CCEC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Mathematica1" pitchFamily="2" charset="2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3459491" y="4291997"/>
                <a:ext cx="10342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dirty="0">
                    <a:latin typeface="Consolas" panose="020B0609020204030204" pitchFamily="49" charset="0"/>
                    <a:cs typeface="Arial" panose="020B0604020202020204" pitchFamily="34" charset="0"/>
                  </a:rPr>
                  <a:t>empty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0607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8B77D5-9DC9-66E8-FA0D-8498EF0039CC}"/>
              </a:ext>
            </a:extLst>
          </p:cNvPr>
          <p:cNvSpPr/>
          <p:nvPr/>
        </p:nvSpPr>
        <p:spPr bwMode="auto">
          <a:xfrm>
            <a:off x="350587" y="1693663"/>
            <a:ext cx="8271510" cy="2677656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^0.5.2; </a:t>
            </a:r>
          </a:p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Coin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minter;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balances;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217759" y="2618104"/>
            <a:ext cx="7960995" cy="1003786"/>
          </a:xfrm>
          <a:prstGeom prst="wedgeRoundRectCallout">
            <a:avLst>
              <a:gd name="adj1" fmla="val -8363"/>
              <a:gd name="adj2" fmla="val 100000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683926" y="4284721"/>
            <a:ext cx="5161991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long-lived state in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EVM storage</a:t>
            </a:r>
          </a:p>
        </p:txBody>
      </p:sp>
    </p:spTree>
    <p:extLst>
      <p:ext uri="{BB962C8B-B14F-4D97-AF65-F5344CB8AC3E}">
        <p14:creationId xmlns:p14="http://schemas.microsoft.com/office/powerpoint/2010/main" val="216092156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Simple Variable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110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495040" y="4056105"/>
            <a:ext cx="170434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</a:rPr>
              <a:t>v’s slot</a:t>
            </a:r>
            <a:endParaRPr lang="en-US" b="1" dirty="0">
              <a:latin typeface="Consolas" panose="020B060902020403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3495040" y="3515565"/>
            <a:ext cx="1351280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location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038252" y="2548505"/>
            <a:ext cx="864339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T v;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038252" y="2020664"/>
            <a:ext cx="1693092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declaration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038252" y="4056105"/>
            <a:ext cx="424180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v</a:t>
            </a:r>
            <a:endParaRPr lang="en-US" b="1" dirty="0">
              <a:latin typeface="Consolas" panose="020B0609020204030204" pitchFamily="49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1038252" y="3515565"/>
            <a:ext cx="931518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4506448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Fixed-Size Arrays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111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495040" y="4056105"/>
            <a:ext cx="4445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</a:rPr>
              <a:t>(v’s slot)+i*(sizeof T)</a:t>
            </a:r>
            <a:endParaRPr lang="en-US" b="1" dirty="0">
              <a:latin typeface="Consolas" panose="020B06090202040302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038252" y="2548505"/>
            <a:ext cx="1544012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T[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v;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038252" y="4056105"/>
            <a:ext cx="983588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V[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3495040" y="3515565"/>
            <a:ext cx="1351280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location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1038252" y="2020664"/>
            <a:ext cx="1693092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declaration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1038252" y="3515565"/>
            <a:ext cx="931518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6734510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Dynamic Arrays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112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495040" y="4056105"/>
            <a:ext cx="521716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</a:rPr>
              <a:t>hash(v’s slot)+i*(sizeof T)</a:t>
            </a:r>
            <a:endParaRPr lang="en-US" b="1" dirty="0">
              <a:latin typeface="Consolas" panose="020B0609020204030204" pitchFamily="49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038252" y="4658200"/>
            <a:ext cx="1735428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v.length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495040" y="4690587"/>
            <a:ext cx="1778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</a:rPr>
              <a:t>v’s slot</a:t>
            </a:r>
            <a:endParaRPr lang="en-US" b="1" dirty="0">
              <a:latin typeface="Consolas" panose="020B06090202040302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3495040" y="3515565"/>
            <a:ext cx="1351280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location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1038252" y="2020664"/>
            <a:ext cx="1693092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declaration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1038252" y="3515565"/>
            <a:ext cx="931518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9C95C1-0ADC-F511-5777-FE59697BC981}"/>
              </a:ext>
            </a:extLst>
          </p:cNvPr>
          <p:cNvSpPr/>
          <p:nvPr/>
        </p:nvSpPr>
        <p:spPr bwMode="auto">
          <a:xfrm>
            <a:off x="1038252" y="2548505"/>
            <a:ext cx="1204176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T[] v;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BC2B7B-32B0-059C-7F91-D1500F2D4AC3}"/>
              </a:ext>
            </a:extLst>
          </p:cNvPr>
          <p:cNvSpPr/>
          <p:nvPr/>
        </p:nvSpPr>
        <p:spPr bwMode="auto">
          <a:xfrm>
            <a:off x="1038252" y="4056105"/>
            <a:ext cx="983588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V[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94445525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Mappings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113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495040" y="4056105"/>
            <a:ext cx="521716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</a:rPr>
              <a:t>hash(i.(v’s slot))</a:t>
            </a:r>
            <a:endParaRPr lang="en-US" b="1" dirty="0">
              <a:latin typeface="Consolas" panose="020B06090202040302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038252" y="2548505"/>
            <a:ext cx="3583032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(T1 =&gt; T2) v;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473763" y="5806440"/>
            <a:ext cx="8196475" cy="307777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https://programtheblockchain.com/posts/2018/03/09/understanding-ethereum-smart-contract-storage/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3495040" y="3515565"/>
            <a:ext cx="1351280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location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1038252" y="2020664"/>
            <a:ext cx="1693092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declaration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1038252" y="3515565"/>
            <a:ext cx="931518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56D628-C905-16CB-1E7C-8C4C26621C6D}"/>
              </a:ext>
            </a:extLst>
          </p:cNvPr>
          <p:cNvSpPr/>
          <p:nvPr/>
        </p:nvSpPr>
        <p:spPr bwMode="auto">
          <a:xfrm>
            <a:off x="1038252" y="4056105"/>
            <a:ext cx="983588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V[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80044928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vintage soda machine">
            <a:extLst>
              <a:ext uri="{FF2B5EF4-FFF2-40B4-BE49-F238E27FC236}">
                <a16:creationId xmlns:a16="http://schemas.microsoft.com/office/drawing/2014/main" id="{E28C78A8-55E8-489D-91E2-9C48D11C9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18" y="1524000"/>
            <a:ext cx="23336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E6864B-2470-4DBB-BDE9-411FE6FBC2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114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21564F-A495-41CF-A535-20AA2B782639}"/>
              </a:ext>
            </a:extLst>
          </p:cNvPr>
          <p:cNvSpPr txBox="1"/>
          <p:nvPr/>
        </p:nvSpPr>
        <p:spPr bwMode="auto">
          <a:xfrm>
            <a:off x="363274" y="320668"/>
            <a:ext cx="600991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TL;DR: Smart Contracts are Weird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EA26EC96-B71E-4290-84B7-BC91D60574FF}"/>
              </a:ext>
            </a:extLst>
          </p:cNvPr>
          <p:cNvSpPr txBox="1"/>
          <p:nvPr/>
        </p:nvSpPr>
        <p:spPr bwMode="auto">
          <a:xfrm>
            <a:off x="1179400" y="1754110"/>
            <a:ext cx="680667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Information-hiding, modularity can be bad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47EB4F-AE62-4C95-AA65-5ECC04441E5E}"/>
              </a:ext>
            </a:extLst>
          </p:cNvPr>
          <p:cNvSpPr txBox="1"/>
          <p:nvPr/>
        </p:nvSpPr>
        <p:spPr bwMode="auto">
          <a:xfrm>
            <a:off x="1179400" y="2790450"/>
            <a:ext cx="5193789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Attackers don’t respect abstraction boundaries</a:t>
            </a:r>
          </a:p>
        </p:txBody>
      </p:sp>
      <p:sp>
        <p:nvSpPr>
          <p:cNvPr id="21" name="TextBox 3">
            <a:extLst>
              <a:ext uri="{FF2B5EF4-FFF2-40B4-BE49-F238E27FC236}">
                <a16:creationId xmlns:a16="http://schemas.microsoft.com/office/drawing/2014/main" id="{A2E50330-A7D0-4A9A-92D1-AAAD867728DF}"/>
              </a:ext>
            </a:extLst>
          </p:cNvPr>
          <p:cNvSpPr txBox="1"/>
          <p:nvPr/>
        </p:nvSpPr>
        <p:spPr bwMode="auto">
          <a:xfrm>
            <a:off x="1179400" y="4257676"/>
            <a:ext cx="563968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Often, Implementation </a:t>
            </a:r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spec</a:t>
            </a:r>
          </a:p>
        </p:txBody>
      </p:sp>
    </p:spTree>
    <p:extLst>
      <p:ext uri="{BB962C8B-B14F-4D97-AF65-F5344CB8AC3E}">
        <p14:creationId xmlns:p14="http://schemas.microsoft.com/office/powerpoint/2010/main" val="14837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21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vintage soda machine">
            <a:extLst>
              <a:ext uri="{FF2B5EF4-FFF2-40B4-BE49-F238E27FC236}">
                <a16:creationId xmlns:a16="http://schemas.microsoft.com/office/drawing/2014/main" id="{C7A5AC9F-A605-4CB5-9355-321630B84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18" y="1524000"/>
            <a:ext cx="23336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E6864B-2470-4DBB-BDE9-411FE6FBC2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115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21564F-A495-41CF-A535-20AA2B782639}"/>
              </a:ext>
            </a:extLst>
          </p:cNvPr>
          <p:cNvSpPr txBox="1"/>
          <p:nvPr/>
        </p:nvSpPr>
        <p:spPr bwMode="auto">
          <a:xfrm>
            <a:off x="363274" y="320668"/>
            <a:ext cx="600991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TL;DR: Smart Contracts are Weird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EA26EC96-B71E-4290-84B7-BC91D60574FF}"/>
              </a:ext>
            </a:extLst>
          </p:cNvPr>
          <p:cNvSpPr txBox="1"/>
          <p:nvPr/>
        </p:nvSpPr>
        <p:spPr bwMode="auto">
          <a:xfrm>
            <a:off x="1481043" y="1513041"/>
            <a:ext cx="546656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Computational power can be bad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47EB4F-AE62-4C95-AA65-5ECC04441E5E}"/>
              </a:ext>
            </a:extLst>
          </p:cNvPr>
          <p:cNvSpPr txBox="1"/>
          <p:nvPr/>
        </p:nvSpPr>
        <p:spPr bwMode="auto">
          <a:xfrm>
            <a:off x="1481043" y="2540605"/>
            <a:ext cx="554190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Immutability? need static analysis</a:t>
            </a:r>
          </a:p>
        </p:txBody>
      </p:sp>
      <p:sp>
        <p:nvSpPr>
          <p:cNvPr id="21" name="TextBox 3">
            <a:extLst>
              <a:ext uri="{FF2B5EF4-FFF2-40B4-BE49-F238E27FC236}">
                <a16:creationId xmlns:a16="http://schemas.microsoft.com/office/drawing/2014/main" id="{A2E50330-A7D0-4A9A-92D1-AAAD867728DF}"/>
              </a:ext>
            </a:extLst>
          </p:cNvPr>
          <p:cNvSpPr txBox="1"/>
          <p:nvPr/>
        </p:nvSpPr>
        <p:spPr bwMode="auto">
          <a:xfrm>
            <a:off x="1481043" y="3568168"/>
            <a:ext cx="391273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Turing-Completeness?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37720E-CEEB-4DB6-9594-2FC8334FF857}"/>
              </a:ext>
            </a:extLst>
          </p:cNvPr>
          <p:cNvSpPr txBox="1"/>
          <p:nvPr/>
        </p:nvSpPr>
        <p:spPr bwMode="auto">
          <a:xfrm>
            <a:off x="1481043" y="4595731"/>
            <a:ext cx="312617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Non-determinism?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44AED2-4F2B-4798-BAB0-BF37780698EC}"/>
              </a:ext>
            </a:extLst>
          </p:cNvPr>
          <p:cNvSpPr txBox="1"/>
          <p:nvPr/>
        </p:nvSpPr>
        <p:spPr bwMode="auto">
          <a:xfrm>
            <a:off x="1481043" y="5623295"/>
            <a:ext cx="502413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Indirection, dynamic dispatch?</a:t>
            </a:r>
          </a:p>
        </p:txBody>
      </p:sp>
    </p:spTree>
    <p:extLst>
      <p:ext uri="{BB962C8B-B14F-4D97-AF65-F5344CB8AC3E}">
        <p14:creationId xmlns:p14="http://schemas.microsoft.com/office/powerpoint/2010/main" val="9986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21" grpId="0" animBg="1"/>
      <p:bldP spid="7" grpId="0" animBg="1"/>
      <p:bldP spid="8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0FCAEE-0B2E-5077-A6CE-26DA6AB79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Ether Trivia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E6D7CE-4D34-CC29-FF74-C92BB8344D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116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BD86DC-BD2A-B326-347A-B326C7031401}"/>
              </a:ext>
            </a:extLst>
          </p:cNvPr>
          <p:cNvSpPr txBox="1"/>
          <p:nvPr/>
        </p:nvSpPr>
        <p:spPr bwMode="auto">
          <a:xfrm>
            <a:off x="1973652" y="3576638"/>
            <a:ext cx="430278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800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Gwei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(gas fee quotes)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FBD41A9F-ACFD-FFE5-67B3-9AABDB24D240}"/>
              </a:ext>
            </a:extLst>
          </p:cNvPr>
          <p:cNvSpPr txBox="1"/>
          <p:nvPr/>
        </p:nvSpPr>
        <p:spPr bwMode="auto">
          <a:xfrm>
            <a:off x="1973652" y="2707086"/>
            <a:ext cx="394037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800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 (after Wei Dai)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B0E7D3-B5A5-3A13-F185-9A26B5238386}"/>
              </a:ext>
            </a:extLst>
          </p:cNvPr>
          <p:cNvSpPr txBox="1"/>
          <p:nvPr/>
        </p:nvSpPr>
        <p:spPr bwMode="auto">
          <a:xfrm>
            <a:off x="1973652" y="4417721"/>
            <a:ext cx="478047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800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Szabo (after Nick Szabo)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2EFE0A-7F06-7C58-D469-7F1FBFFA6EE6}"/>
              </a:ext>
            </a:extLst>
          </p:cNvPr>
          <p:cNvSpPr txBox="1"/>
          <p:nvPr/>
        </p:nvSpPr>
        <p:spPr bwMode="auto">
          <a:xfrm>
            <a:off x="1973652" y="5258804"/>
            <a:ext cx="474360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800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Finney (after Hal Finney)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0B186C0-1680-34C0-73D4-065FAE61488E}"/>
              </a:ext>
            </a:extLst>
          </p:cNvPr>
          <p:cNvGrpSpPr/>
          <p:nvPr/>
        </p:nvGrpSpPr>
        <p:grpSpPr>
          <a:xfrm>
            <a:off x="7028299" y="4367464"/>
            <a:ext cx="1702416" cy="1475873"/>
            <a:chOff x="7028299" y="4367464"/>
            <a:chExt cx="1702416" cy="1475873"/>
          </a:xfrm>
        </p:grpSpPr>
        <p:sp>
          <p:nvSpPr>
            <p:cNvPr id="9" name="Right Brace 8">
              <a:extLst>
                <a:ext uri="{FF2B5EF4-FFF2-40B4-BE49-F238E27FC236}">
                  <a16:creationId xmlns:a16="http://schemas.microsoft.com/office/drawing/2014/main" id="{B919F1F8-952B-C23D-A4CD-15FA0EF76B2D}"/>
                </a:ext>
              </a:extLst>
            </p:cNvPr>
            <p:cNvSpPr/>
            <p:nvPr/>
          </p:nvSpPr>
          <p:spPr bwMode="auto">
            <a:xfrm>
              <a:off x="7028299" y="4367464"/>
              <a:ext cx="364331" cy="1475873"/>
            </a:xfrm>
            <a:prstGeom prst="rightBrace">
              <a:avLst/>
            </a:prstGeom>
            <a:noFill/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7A82714-34E7-DE31-AEB3-1F26F261F8B5}"/>
                </a:ext>
              </a:extLst>
            </p:cNvPr>
            <p:cNvSpPr txBox="1"/>
            <p:nvPr/>
          </p:nvSpPr>
          <p:spPr bwMode="auto">
            <a:xfrm>
              <a:off x="7505700" y="4566307"/>
              <a:ext cx="1225015" cy="954107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Rarely</a:t>
              </a:r>
            </a:p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69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117</a:t>
            </a:fld>
            <a:endParaRPr lang="en-US" dirty="0"/>
          </a:p>
        </p:txBody>
      </p:sp>
      <p:pic>
        <p:nvPicPr>
          <p:cNvPr id="3" name="Picture 2" descr="“John Hughes posts ‘Why Functional Programming Matters’ ”&#10;Ferdinand Pauwels&#10;Oil on canvas&#10;1872&#10;(collaboration from Richard Carlsso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931" y="-9078"/>
            <a:ext cx="5641974" cy="687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368981" y="312546"/>
            <a:ext cx="534601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Ideas we covered in this lecture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637584" y="5706505"/>
            <a:ext cx="551946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Datatype layouts in EVM memory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637584" y="3082824"/>
            <a:ext cx="164500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Modifiers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637584" y="3957385"/>
            <a:ext cx="356700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require() and assert()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637584" y="1333702"/>
            <a:ext cx="238558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Coin example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637584" y="4831946"/>
            <a:ext cx="289752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Various Features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637584" y="2208263"/>
            <a:ext cx="190308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types</a:t>
            </a:r>
          </a:p>
        </p:txBody>
      </p:sp>
    </p:spTree>
    <p:extLst>
      <p:ext uri="{BB962C8B-B14F-4D97-AF65-F5344CB8AC3E}">
        <p14:creationId xmlns:p14="http://schemas.microsoft.com/office/powerpoint/2010/main" val="117488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118</a:t>
            </a:fld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225425"/>
            <a:ext cx="3892550" cy="640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617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8E1C77-7326-2C37-7B51-64B0000D9596}"/>
              </a:ext>
            </a:extLst>
          </p:cNvPr>
          <p:cNvSpPr/>
          <p:nvPr/>
        </p:nvSpPr>
        <p:spPr bwMode="auto">
          <a:xfrm>
            <a:off x="350587" y="1693663"/>
            <a:ext cx="8271510" cy="2677656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^0.5.2; </a:t>
            </a:r>
          </a:p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Coin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minter;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balances;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435519" y="2540361"/>
            <a:ext cx="3312171" cy="592604"/>
          </a:xfrm>
          <a:prstGeom prst="wedgeRoundRectCallout">
            <a:avLst>
              <a:gd name="adj1" fmla="val -8663"/>
              <a:gd name="adj2" fmla="val 136004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994269" y="3874092"/>
            <a:ext cx="6622326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Names an account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(person or contract).</a:t>
            </a:r>
          </a:p>
        </p:txBody>
      </p:sp>
    </p:spTree>
    <p:extLst>
      <p:ext uri="{BB962C8B-B14F-4D97-AF65-F5344CB8AC3E}">
        <p14:creationId xmlns:p14="http://schemas.microsoft.com/office/powerpoint/2010/main" val="24966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BF772B-CED9-B731-AE83-170139BD69CC}"/>
              </a:ext>
            </a:extLst>
          </p:cNvPr>
          <p:cNvSpPr/>
          <p:nvPr/>
        </p:nvSpPr>
        <p:spPr bwMode="auto">
          <a:xfrm>
            <a:off x="350587" y="1693663"/>
            <a:ext cx="8271510" cy="2677656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^0.5.2; </a:t>
            </a:r>
          </a:p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Coin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minter;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balances;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328749" y="4622115"/>
            <a:ext cx="7279557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Only that account allowed to mint new coins.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ular Callout 4">
            <a:extLst>
              <a:ext uri="{FF2B5EF4-FFF2-40B4-BE49-F238E27FC236}">
                <a16:creationId xmlns:a16="http://schemas.microsoft.com/office/drawing/2014/main" id="{24B58EC2-C902-C7AC-7D19-79CDA9705D40}"/>
              </a:ext>
            </a:extLst>
          </p:cNvPr>
          <p:cNvSpPr/>
          <p:nvPr/>
        </p:nvSpPr>
        <p:spPr bwMode="auto">
          <a:xfrm>
            <a:off x="435519" y="2540361"/>
            <a:ext cx="3312171" cy="592604"/>
          </a:xfrm>
          <a:prstGeom prst="wedgeRoundRectCallout">
            <a:avLst>
              <a:gd name="adj1" fmla="val -8663"/>
              <a:gd name="adj2" fmla="val 136004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953AD9-FB89-6D45-C5FA-680B635D6F42}"/>
              </a:ext>
            </a:extLst>
          </p:cNvPr>
          <p:cNvSpPr/>
          <p:nvPr/>
        </p:nvSpPr>
        <p:spPr bwMode="auto">
          <a:xfrm>
            <a:off x="994269" y="3874092"/>
            <a:ext cx="6622326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Names an account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(person or contract).</a:t>
            </a:r>
          </a:p>
        </p:txBody>
      </p:sp>
    </p:spTree>
    <p:extLst>
      <p:ext uri="{BB962C8B-B14F-4D97-AF65-F5344CB8AC3E}">
        <p14:creationId xmlns:p14="http://schemas.microsoft.com/office/powerpoint/2010/main" val="2457404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B79908C-C390-9149-77FE-14630AAF6195}"/>
              </a:ext>
            </a:extLst>
          </p:cNvPr>
          <p:cNvSpPr/>
          <p:nvPr/>
        </p:nvSpPr>
        <p:spPr bwMode="auto">
          <a:xfrm>
            <a:off x="350587" y="1693663"/>
            <a:ext cx="8271510" cy="2677656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^0.5.2; </a:t>
            </a:r>
          </a:p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Coin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minter;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balances;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521903" y="3052306"/>
            <a:ext cx="7205991" cy="592604"/>
          </a:xfrm>
          <a:prstGeom prst="wedgeRoundRectCallout">
            <a:avLst>
              <a:gd name="adj1" fmla="val -8733"/>
              <a:gd name="adj2" fmla="val 130861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385495" y="4290578"/>
            <a:ext cx="2904962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a hash table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645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CCE986-1801-0E5D-6835-62BC2C7A55AA}"/>
              </a:ext>
            </a:extLst>
          </p:cNvPr>
          <p:cNvSpPr/>
          <p:nvPr/>
        </p:nvSpPr>
        <p:spPr bwMode="auto">
          <a:xfrm>
            <a:off x="350587" y="1693663"/>
            <a:ext cx="8271510" cy="2677656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^0.5.2; </a:t>
            </a:r>
          </a:p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Coin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minter;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balances;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2385495" y="5048249"/>
            <a:ext cx="5895140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Initially, every address maps to zero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ular Callout 4">
            <a:extLst>
              <a:ext uri="{FF2B5EF4-FFF2-40B4-BE49-F238E27FC236}">
                <a16:creationId xmlns:a16="http://schemas.microsoft.com/office/drawing/2014/main" id="{22720A2E-F91B-3D67-85E3-CE1F9BCA786A}"/>
              </a:ext>
            </a:extLst>
          </p:cNvPr>
          <p:cNvSpPr/>
          <p:nvPr/>
        </p:nvSpPr>
        <p:spPr bwMode="auto">
          <a:xfrm>
            <a:off x="521903" y="3052306"/>
            <a:ext cx="7205991" cy="592604"/>
          </a:xfrm>
          <a:prstGeom prst="wedgeRoundRectCallout">
            <a:avLst>
              <a:gd name="adj1" fmla="val -8733"/>
              <a:gd name="adj2" fmla="val 130861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823B98-EEBC-E2B1-903E-17C5537C9539}"/>
              </a:ext>
            </a:extLst>
          </p:cNvPr>
          <p:cNvSpPr/>
          <p:nvPr/>
        </p:nvSpPr>
        <p:spPr bwMode="auto">
          <a:xfrm>
            <a:off x="2385495" y="4290578"/>
            <a:ext cx="2904962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a hash table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022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CCE986-1801-0E5D-6835-62BC2C7A55AA}"/>
              </a:ext>
            </a:extLst>
          </p:cNvPr>
          <p:cNvSpPr/>
          <p:nvPr/>
        </p:nvSpPr>
        <p:spPr bwMode="auto">
          <a:xfrm>
            <a:off x="350587" y="1693663"/>
            <a:ext cx="8271510" cy="2677656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^0.5.2; </a:t>
            </a:r>
          </a:p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Coin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minter;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balances;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2385495" y="5048249"/>
            <a:ext cx="5895140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Initially, every address maps to zero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ular Callout 4">
            <a:extLst>
              <a:ext uri="{FF2B5EF4-FFF2-40B4-BE49-F238E27FC236}">
                <a16:creationId xmlns:a16="http://schemas.microsoft.com/office/drawing/2014/main" id="{22720A2E-F91B-3D67-85E3-CE1F9BCA786A}"/>
              </a:ext>
            </a:extLst>
          </p:cNvPr>
          <p:cNvSpPr/>
          <p:nvPr/>
        </p:nvSpPr>
        <p:spPr bwMode="auto">
          <a:xfrm>
            <a:off x="521903" y="3052306"/>
            <a:ext cx="7205991" cy="592604"/>
          </a:xfrm>
          <a:prstGeom prst="wedgeRoundRectCallout">
            <a:avLst>
              <a:gd name="adj1" fmla="val -8733"/>
              <a:gd name="adj2" fmla="val 130861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823B98-EEBC-E2B1-903E-17C5537C9539}"/>
              </a:ext>
            </a:extLst>
          </p:cNvPr>
          <p:cNvSpPr/>
          <p:nvPr/>
        </p:nvSpPr>
        <p:spPr bwMode="auto">
          <a:xfrm>
            <a:off x="2385495" y="4290578"/>
            <a:ext cx="2904962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a hash table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B461FE-72C2-B7CB-103C-7C69BA104D29}"/>
              </a:ext>
            </a:extLst>
          </p:cNvPr>
          <p:cNvSpPr/>
          <p:nvPr/>
        </p:nvSpPr>
        <p:spPr bwMode="auto">
          <a:xfrm>
            <a:off x="2381280" y="5805920"/>
            <a:ext cx="3729995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Tracks client balances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346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06680" y="1825175"/>
            <a:ext cx="9037320" cy="353943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^0.5.2;</a:t>
            </a:r>
          </a:p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Coin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minter;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balances;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minter =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171416" y="3517069"/>
            <a:ext cx="4714349" cy="1203960"/>
          </a:xfrm>
          <a:prstGeom prst="wedgeRoundRectCallout">
            <a:avLst>
              <a:gd name="adj1" fmla="val -8730"/>
              <a:gd name="adj2" fmla="val 95879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034877" y="5445516"/>
            <a:ext cx="3342582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Initializes a contract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103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06680" y="1825175"/>
            <a:ext cx="9037320" cy="353943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^0.5.2;</a:t>
            </a:r>
          </a:p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Coin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minter;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balances;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minter =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Rounded Rectangular Callout 4">
            <a:extLst>
              <a:ext uri="{FF2B5EF4-FFF2-40B4-BE49-F238E27FC236}">
                <a16:creationId xmlns:a16="http://schemas.microsoft.com/office/drawing/2014/main" id="{061518D0-C51E-73E3-780B-9E1C213292BA}"/>
              </a:ext>
            </a:extLst>
          </p:cNvPr>
          <p:cNvSpPr/>
          <p:nvPr/>
        </p:nvSpPr>
        <p:spPr bwMode="auto">
          <a:xfrm>
            <a:off x="2398672" y="3916680"/>
            <a:ext cx="2555408" cy="731520"/>
          </a:xfrm>
          <a:prstGeom prst="wedgeRoundRectCallout">
            <a:avLst>
              <a:gd name="adj1" fmla="val -8416"/>
              <a:gd name="adj2" fmla="val 90499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170E96-169B-B8F6-C93C-3847E06E2FB1}"/>
              </a:ext>
            </a:extLst>
          </p:cNvPr>
          <p:cNvSpPr/>
          <p:nvPr/>
        </p:nvSpPr>
        <p:spPr bwMode="auto">
          <a:xfrm>
            <a:off x="1458101" y="5008546"/>
            <a:ext cx="5742278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 of contract making the call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427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06680" y="1825175"/>
            <a:ext cx="9037320" cy="353943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^0.5.2;</a:t>
            </a:r>
          </a:p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Coin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minter;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balances;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minter =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E9DA67BA-F096-A4FB-6352-A0899EDC4772}"/>
              </a:ext>
            </a:extLst>
          </p:cNvPr>
          <p:cNvSpPr/>
          <p:nvPr/>
        </p:nvSpPr>
        <p:spPr bwMode="auto">
          <a:xfrm>
            <a:off x="609600" y="3991124"/>
            <a:ext cx="4602480" cy="535156"/>
          </a:xfrm>
          <a:prstGeom prst="wedgeRoundRectCallout">
            <a:avLst>
              <a:gd name="adj1" fmla="val -8881"/>
              <a:gd name="adj2" fmla="val 113135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3F4301-1E79-4670-F77A-91599DA9E92E}"/>
              </a:ext>
            </a:extLst>
          </p:cNvPr>
          <p:cNvSpPr/>
          <p:nvPr/>
        </p:nvSpPr>
        <p:spPr bwMode="auto">
          <a:xfrm>
            <a:off x="756781" y="5010478"/>
            <a:ext cx="5531130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the creator’s address.</a:t>
            </a:r>
          </a:p>
        </p:txBody>
      </p:sp>
    </p:spTree>
    <p:extLst>
      <p:ext uri="{BB962C8B-B14F-4D97-AF65-F5344CB8AC3E}">
        <p14:creationId xmlns:p14="http://schemas.microsoft.com/office/powerpoint/2010/main" val="3682402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 bwMode="auto">
          <a:xfrm>
            <a:off x="1089813" y="656202"/>
            <a:ext cx="298190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Smart Contracts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6DBA9A-3820-41A1-899D-0CA19BF1E8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30" name="Picture 6" descr="vintage soda mach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18" y="1524000"/>
            <a:ext cx="23336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39A05E0D-DBBF-4D49-81C7-287A8B089B73}"/>
              </a:ext>
            </a:extLst>
          </p:cNvPr>
          <p:cNvSpPr/>
          <p:nvPr/>
        </p:nvSpPr>
        <p:spPr bwMode="auto">
          <a:xfrm>
            <a:off x="3440083" y="1762363"/>
            <a:ext cx="2247485" cy="578882"/>
          </a:xfrm>
          <a:prstGeom prst="wedgeRoundRectCallout">
            <a:avLst>
              <a:gd name="adj1" fmla="val -84831"/>
              <a:gd name="adj2" fmla="val 166259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 smart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1B8B0320-B7B1-4A13-8AD1-2ED0F5F589C1}"/>
              </a:ext>
            </a:extLst>
          </p:cNvPr>
          <p:cNvSpPr/>
          <p:nvPr/>
        </p:nvSpPr>
        <p:spPr bwMode="auto">
          <a:xfrm>
            <a:off x="4246833" y="2634745"/>
            <a:ext cx="2881469" cy="578882"/>
          </a:xfrm>
          <a:prstGeom prst="wedgeRoundRectCallout">
            <a:avLst>
              <a:gd name="adj1" fmla="val -108949"/>
              <a:gd name="adj2" fmla="val 57267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 a contract</a:t>
            </a:r>
          </a:p>
        </p:txBody>
      </p:sp>
    </p:spTree>
    <p:extLst>
      <p:ext uri="{BB962C8B-B14F-4D97-AF65-F5344CB8AC3E}">
        <p14:creationId xmlns:p14="http://schemas.microsoft.com/office/powerpoint/2010/main" val="1716568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3340" y="1683246"/>
            <a:ext cx="9037320" cy="452431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^0.5.2;</a:t>
            </a:r>
          </a:p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Coin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minter;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balances;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owner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amount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 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minter,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"not owner"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 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balances[owner] += amount;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184363" y="3429000"/>
            <a:ext cx="7696200" cy="1007596"/>
          </a:xfrm>
          <a:prstGeom prst="wedgeRoundRectCallout">
            <a:avLst>
              <a:gd name="adj1" fmla="val -9079"/>
              <a:gd name="adj2" fmla="val 110867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082040" y="5130161"/>
            <a:ext cx="4560287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function is like a method. </a:t>
            </a:r>
          </a:p>
        </p:txBody>
      </p:sp>
    </p:spTree>
    <p:extLst>
      <p:ext uri="{BB962C8B-B14F-4D97-AF65-F5344CB8AC3E}">
        <p14:creationId xmlns:p14="http://schemas.microsoft.com/office/powerpoint/2010/main" val="6584742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521C7C7-2EB3-0183-C1EB-1C7AF9397916}"/>
              </a:ext>
            </a:extLst>
          </p:cNvPr>
          <p:cNvSpPr/>
          <p:nvPr/>
        </p:nvSpPr>
        <p:spPr bwMode="auto">
          <a:xfrm>
            <a:off x="53340" y="1683246"/>
            <a:ext cx="9037320" cy="452431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^0.5.2;</a:t>
            </a:r>
          </a:p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Coin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minter;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balances;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owner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amount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minter ,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"not owner"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balances[owner] += amount;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432519" y="4190909"/>
            <a:ext cx="7708069" cy="643593"/>
          </a:xfrm>
          <a:prstGeom prst="wedgeRoundRectCallout">
            <a:avLst>
              <a:gd name="adj1" fmla="val -8835"/>
              <a:gd name="adj2" fmla="val -178024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505815" y="2594043"/>
            <a:ext cx="6120586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caller is not authorized, cancel. </a:t>
            </a:r>
          </a:p>
        </p:txBody>
      </p:sp>
    </p:spTree>
    <p:extLst>
      <p:ext uri="{BB962C8B-B14F-4D97-AF65-F5344CB8AC3E}">
        <p14:creationId xmlns:p14="http://schemas.microsoft.com/office/powerpoint/2010/main" val="2674228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521C7C7-2EB3-0183-C1EB-1C7AF9397916}"/>
              </a:ext>
            </a:extLst>
          </p:cNvPr>
          <p:cNvSpPr/>
          <p:nvPr/>
        </p:nvSpPr>
        <p:spPr bwMode="auto">
          <a:xfrm>
            <a:off x="53340" y="1683246"/>
            <a:ext cx="9037320" cy="452431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^0.5.2;</a:t>
            </a:r>
          </a:p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Coin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minter;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balances;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owner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amount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 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minter,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"not owner"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 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balances[owner] += amount;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Rounded Rectangular Callout 4">
            <a:extLst>
              <a:ext uri="{FF2B5EF4-FFF2-40B4-BE49-F238E27FC236}">
                <a16:creationId xmlns:a16="http://schemas.microsoft.com/office/drawing/2014/main" id="{197A39F7-1E35-C34B-CCBD-AE7DBC961D43}"/>
              </a:ext>
            </a:extLst>
          </p:cNvPr>
          <p:cNvSpPr/>
          <p:nvPr/>
        </p:nvSpPr>
        <p:spPr bwMode="auto">
          <a:xfrm>
            <a:off x="521531" y="4510819"/>
            <a:ext cx="5806440" cy="643593"/>
          </a:xfrm>
          <a:prstGeom prst="wedgeRoundRectCallout">
            <a:avLst>
              <a:gd name="adj1" fmla="val -8835"/>
              <a:gd name="adj2" fmla="val -178024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1A936D-97EE-F112-9232-142042BAC8A0}"/>
              </a:ext>
            </a:extLst>
          </p:cNvPr>
          <p:cNvSpPr/>
          <p:nvPr/>
        </p:nvSpPr>
        <p:spPr bwMode="auto">
          <a:xfrm>
            <a:off x="377358" y="3030998"/>
            <a:ext cx="8389284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Otherwise credit the amount to the owner’s balance</a:t>
            </a:r>
          </a:p>
        </p:txBody>
      </p:sp>
    </p:spTree>
    <p:extLst>
      <p:ext uri="{BB962C8B-B14F-4D97-AF65-F5344CB8AC3E}">
        <p14:creationId xmlns:p14="http://schemas.microsoft.com/office/powerpoint/2010/main" val="33585243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3340" y="982177"/>
            <a:ext cx="9037320" cy="4893647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^0.5.2;</a:t>
            </a:r>
          </a:p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Coin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minter;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balances;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send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receiver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amount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&lt; amount)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-= amount; 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balances[receiver] += amount;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167640" y="2848776"/>
            <a:ext cx="8290560" cy="2392680"/>
          </a:xfrm>
          <a:prstGeom prst="wedgeRoundRectCallout">
            <a:avLst>
              <a:gd name="adj1" fmla="val -7875"/>
              <a:gd name="adj2" fmla="val -79663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962483" y="1546564"/>
            <a:ext cx="6700873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party transfers coins to counterparty</a:t>
            </a:r>
          </a:p>
        </p:txBody>
      </p:sp>
    </p:spTree>
    <p:extLst>
      <p:ext uri="{BB962C8B-B14F-4D97-AF65-F5344CB8AC3E}">
        <p14:creationId xmlns:p14="http://schemas.microsoft.com/office/powerpoint/2010/main" val="17423066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0AFF5C0-DFD2-CA6E-6417-5E4E8C4A4AC7}"/>
              </a:ext>
            </a:extLst>
          </p:cNvPr>
          <p:cNvSpPr/>
          <p:nvPr/>
        </p:nvSpPr>
        <p:spPr bwMode="auto">
          <a:xfrm>
            <a:off x="217843" y="1752600"/>
            <a:ext cx="9037320" cy="4893647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^0.5.2;</a:t>
            </a:r>
          </a:p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Coin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minter;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balances;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send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receiver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amount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&lt; amount)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-= amount; 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balances[receiver] += amount;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594360" y="4236720"/>
            <a:ext cx="7818120" cy="594360"/>
          </a:xfrm>
          <a:prstGeom prst="wedgeRoundRectCallout">
            <a:avLst>
              <a:gd name="adj1" fmla="val -8460"/>
              <a:gd name="adj2" fmla="val -107868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706880" y="3271140"/>
            <a:ext cx="3893951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Quit if insufficient funds</a:t>
            </a:r>
          </a:p>
        </p:txBody>
      </p:sp>
    </p:spTree>
    <p:extLst>
      <p:ext uri="{BB962C8B-B14F-4D97-AF65-F5344CB8AC3E}">
        <p14:creationId xmlns:p14="http://schemas.microsoft.com/office/powerpoint/2010/main" val="13414720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ADF2170-6D42-8546-0513-1F7E28BC2844}"/>
              </a:ext>
            </a:extLst>
          </p:cNvPr>
          <p:cNvSpPr/>
          <p:nvPr/>
        </p:nvSpPr>
        <p:spPr bwMode="auto">
          <a:xfrm>
            <a:off x="217843" y="1752600"/>
            <a:ext cx="9037320" cy="4893647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^0.5.2;</a:t>
            </a:r>
          </a:p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Coin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minter;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balances;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send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receiver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amount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&lt; amount)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-= amount; 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balances[receiver] += amount;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594360" y="4617720"/>
            <a:ext cx="6004560" cy="899160"/>
          </a:xfrm>
          <a:prstGeom prst="wedgeRoundRectCallout">
            <a:avLst>
              <a:gd name="adj1" fmla="val -8460"/>
              <a:gd name="adj2" fmla="val -107868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349003" y="3482740"/>
            <a:ext cx="7502375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 amount from one account to the other</a:t>
            </a:r>
          </a:p>
        </p:txBody>
      </p:sp>
    </p:spTree>
    <p:extLst>
      <p:ext uri="{BB962C8B-B14F-4D97-AF65-F5344CB8AC3E}">
        <p14:creationId xmlns:p14="http://schemas.microsoft.com/office/powerpoint/2010/main" val="27273708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The Flippening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7" name="TextBox 3"/>
          <p:cNvSpPr txBox="1"/>
          <p:nvPr/>
        </p:nvSpPr>
        <p:spPr bwMode="auto">
          <a:xfrm>
            <a:off x="839654" y="2054642"/>
            <a:ext cx="588013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Alice and Bob want to flip a fair coin</a:t>
            </a:r>
          </a:p>
        </p:txBody>
      </p:sp>
      <p:sp>
        <p:nvSpPr>
          <p:cNvPr id="10" name="TextBox 7"/>
          <p:cNvSpPr txBox="1"/>
          <p:nvPr/>
        </p:nvSpPr>
        <p:spPr bwMode="auto">
          <a:xfrm>
            <a:off x="839654" y="3052986"/>
            <a:ext cx="452239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Each one is willing to cheat</a:t>
            </a:r>
          </a:p>
        </p:txBody>
      </p:sp>
      <p:sp>
        <p:nvSpPr>
          <p:cNvPr id="11" name="TextBox 8"/>
          <p:cNvSpPr txBox="1"/>
          <p:nvPr/>
        </p:nvSpPr>
        <p:spPr bwMode="auto">
          <a:xfrm>
            <a:off x="839654" y="4051330"/>
            <a:ext cx="5679761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Obvious sources of randomness: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time, block hashes, etc. don’t work</a:t>
            </a:r>
          </a:p>
        </p:txBody>
      </p:sp>
      <p:sp>
        <p:nvSpPr>
          <p:cNvPr id="12" name="TextBox 8"/>
          <p:cNvSpPr txBox="1"/>
          <p:nvPr/>
        </p:nvSpPr>
        <p:spPr bwMode="auto">
          <a:xfrm>
            <a:off x="839654" y="5480560"/>
            <a:ext cx="395646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Let’s try something else</a:t>
            </a:r>
          </a:p>
        </p:txBody>
      </p:sp>
    </p:spTree>
    <p:extLst>
      <p:ext uri="{BB962C8B-B14F-4D97-AF65-F5344CB8AC3E}">
        <p14:creationId xmlns:p14="http://schemas.microsoft.com/office/powerpoint/2010/main" val="420067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Flip Contract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69881" y="1905506"/>
            <a:ext cx="9037320" cy="3046988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^0.8.7;</a:t>
            </a:r>
          </a:p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CoinFlipMaybe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player;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vote;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played;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result;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done;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4416333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C452863-0644-343A-63CB-5158E003CE09}"/>
              </a:ext>
            </a:extLst>
          </p:cNvPr>
          <p:cNvSpPr/>
          <p:nvPr/>
        </p:nvSpPr>
        <p:spPr bwMode="auto">
          <a:xfrm>
            <a:off x="169881" y="1905506"/>
            <a:ext cx="9037320" cy="3046988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^0.5.1;</a:t>
            </a:r>
          </a:p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CoinFlipMaybe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player;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vote;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played;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result;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done;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Flip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91440" y="1951732"/>
            <a:ext cx="4739640" cy="899160"/>
          </a:xfrm>
          <a:prstGeom prst="wedgeRoundRectCallout">
            <a:avLst>
              <a:gd name="adj1" fmla="val 9306"/>
              <a:gd name="adj2" fmla="val 224335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54825" y="4617720"/>
            <a:ext cx="6165470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declare contract and compiler version</a:t>
            </a:r>
          </a:p>
        </p:txBody>
      </p:sp>
    </p:spTree>
    <p:extLst>
      <p:ext uri="{BB962C8B-B14F-4D97-AF65-F5344CB8AC3E}">
        <p14:creationId xmlns:p14="http://schemas.microsoft.com/office/powerpoint/2010/main" val="41936042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3BD52A3-F5F6-9B82-DFB7-954C64041D76}"/>
              </a:ext>
            </a:extLst>
          </p:cNvPr>
          <p:cNvSpPr/>
          <p:nvPr/>
        </p:nvSpPr>
        <p:spPr bwMode="auto">
          <a:xfrm>
            <a:off x="169881" y="1905506"/>
            <a:ext cx="9037320" cy="3046988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^0.5.1;</a:t>
            </a:r>
          </a:p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CoinFlipMaybe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player;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vote;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played;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result;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done;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Flip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807720" y="2590800"/>
            <a:ext cx="3550920" cy="655320"/>
          </a:xfrm>
          <a:prstGeom prst="wedgeRoundRectCallout">
            <a:avLst>
              <a:gd name="adj1" fmla="val 9306"/>
              <a:gd name="adj2" fmla="val 224335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82767" y="4617720"/>
            <a:ext cx="7978466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want to restrict interactions to the two players</a:t>
            </a:r>
          </a:p>
        </p:txBody>
      </p:sp>
    </p:spTree>
    <p:extLst>
      <p:ext uri="{BB962C8B-B14F-4D97-AF65-F5344CB8AC3E}">
        <p14:creationId xmlns:p14="http://schemas.microsoft.com/office/powerpoint/2010/main" val="3618328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 bwMode="auto">
          <a:xfrm>
            <a:off x="1089813" y="656202"/>
            <a:ext cx="298190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Smart Contracts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6DBA9A-3820-41A1-899D-0CA19BF1E8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30" name="Picture 6" descr="vintage soda mach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18" y="1524000"/>
            <a:ext cx="23336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ft Arrow 5"/>
          <p:cNvSpPr/>
          <p:nvPr/>
        </p:nvSpPr>
        <p:spPr bwMode="auto">
          <a:xfrm>
            <a:off x="3122612" y="2345027"/>
            <a:ext cx="3203139" cy="1039356"/>
          </a:xfrm>
          <a:prstGeom prst="leftArrow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 thin dime</a:t>
            </a:r>
          </a:p>
        </p:txBody>
      </p:sp>
      <p:sp>
        <p:nvSpPr>
          <p:cNvPr id="7" name="Right Arrow 6"/>
          <p:cNvSpPr/>
          <p:nvPr/>
        </p:nvSpPr>
        <p:spPr bwMode="auto">
          <a:xfrm>
            <a:off x="3160484" y="3473617"/>
            <a:ext cx="3127394" cy="1039356"/>
          </a:xfrm>
          <a:prstGeom prst="rightArrow">
            <a:avLst/>
          </a:prstGeom>
          <a:solidFill>
            <a:schemeClr val="bg1"/>
          </a:solidFill>
          <a:ln w="76200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refreshing soda 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6851393" y="2750423"/>
            <a:ext cx="1697389" cy="1357154"/>
          </a:xfrm>
          <a:prstGeom prst="roundRect">
            <a:avLst/>
          </a:prstGeom>
          <a:solidFill>
            <a:schemeClr val="bg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Alice</a:t>
            </a:r>
          </a:p>
        </p:txBody>
      </p:sp>
    </p:spTree>
    <p:extLst>
      <p:ext uri="{BB962C8B-B14F-4D97-AF65-F5344CB8AC3E}">
        <p14:creationId xmlns:p14="http://schemas.microsoft.com/office/powerpoint/2010/main" val="311243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6D4FE6-1042-C0FC-35E6-2C57897117CA}"/>
              </a:ext>
            </a:extLst>
          </p:cNvPr>
          <p:cNvSpPr/>
          <p:nvPr/>
        </p:nvSpPr>
        <p:spPr bwMode="auto">
          <a:xfrm>
            <a:off x="169881" y="1905506"/>
            <a:ext cx="9037320" cy="3046988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^0.5.1;</a:t>
            </a:r>
          </a:p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CoinFlipMaybe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player;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vote;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played;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result;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done;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Flip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777240" y="2918460"/>
            <a:ext cx="5943600" cy="655320"/>
          </a:xfrm>
          <a:prstGeom prst="wedgeRoundRectCallout">
            <a:avLst>
              <a:gd name="adj1" fmla="val 8793"/>
              <a:gd name="adj2" fmla="val 203405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630329" y="4617720"/>
            <a:ext cx="5883342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player contributes to the result</a:t>
            </a:r>
          </a:p>
        </p:txBody>
      </p:sp>
    </p:spTree>
    <p:extLst>
      <p:ext uri="{BB962C8B-B14F-4D97-AF65-F5344CB8AC3E}">
        <p14:creationId xmlns:p14="http://schemas.microsoft.com/office/powerpoint/2010/main" val="29674476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0E2CEB4-B017-0939-6E68-6947E7EF9393}"/>
              </a:ext>
            </a:extLst>
          </p:cNvPr>
          <p:cNvSpPr/>
          <p:nvPr/>
        </p:nvSpPr>
        <p:spPr bwMode="auto">
          <a:xfrm>
            <a:off x="169881" y="1905506"/>
            <a:ext cx="9037320" cy="3046988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^0.5.1;</a:t>
            </a:r>
          </a:p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CoinFlipMaybe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player;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vote;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played;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result;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done;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Flip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750346" y="3321814"/>
            <a:ext cx="6278880" cy="655320"/>
          </a:xfrm>
          <a:prstGeom prst="wedgeRoundRectCallout">
            <a:avLst>
              <a:gd name="adj1" fmla="val 9306"/>
              <a:gd name="adj2" fmla="val 117359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939708" y="4547218"/>
            <a:ext cx="5264583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player gets one move only</a:t>
            </a:r>
          </a:p>
        </p:txBody>
      </p:sp>
    </p:spTree>
    <p:extLst>
      <p:ext uri="{BB962C8B-B14F-4D97-AF65-F5344CB8AC3E}">
        <p14:creationId xmlns:p14="http://schemas.microsoft.com/office/powerpoint/2010/main" val="24583031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3E2E81B-9038-1395-412A-7FE02CF9CC93}"/>
              </a:ext>
            </a:extLst>
          </p:cNvPr>
          <p:cNvSpPr/>
          <p:nvPr/>
        </p:nvSpPr>
        <p:spPr bwMode="auto">
          <a:xfrm>
            <a:off x="169881" y="1905506"/>
            <a:ext cx="9037320" cy="3046988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^0.5.1;</a:t>
            </a:r>
          </a:p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CoinFlipMaybe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player;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vote;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played;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result;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done;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Flip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777240" y="3627120"/>
            <a:ext cx="2499360" cy="1021080"/>
          </a:xfrm>
          <a:prstGeom prst="wedgeRoundRectCallout">
            <a:avLst>
              <a:gd name="adj1" fmla="val 9306"/>
              <a:gd name="adj2" fmla="val 117359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112520" y="5425440"/>
            <a:ext cx="3305713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outcome</a:t>
            </a:r>
          </a:p>
        </p:txBody>
      </p:sp>
    </p:spTree>
    <p:extLst>
      <p:ext uri="{BB962C8B-B14F-4D97-AF65-F5344CB8AC3E}">
        <p14:creationId xmlns:p14="http://schemas.microsoft.com/office/powerpoint/2010/main" val="35253106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Flip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EB5871-94F6-2C9E-87E5-ED3F3035F4E2}"/>
              </a:ext>
            </a:extLst>
          </p:cNvPr>
          <p:cNvSpPr/>
          <p:nvPr/>
        </p:nvSpPr>
        <p:spPr bwMode="auto">
          <a:xfrm>
            <a:off x="241603" y="1720840"/>
            <a:ext cx="9037320" cy="341632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^0.5.1;</a:t>
            </a:r>
          </a:p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CoinFlipMaybe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alice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bob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alice;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bob;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3281014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5A847E2-E55D-8ED7-BB15-6EBE9370B66D}"/>
              </a:ext>
            </a:extLst>
          </p:cNvPr>
          <p:cNvSpPr/>
          <p:nvPr/>
        </p:nvSpPr>
        <p:spPr bwMode="auto">
          <a:xfrm>
            <a:off x="241603" y="1720840"/>
            <a:ext cx="9037320" cy="341632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^0.5.1;</a:t>
            </a:r>
          </a:p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CoinFlipMaybe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alice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bob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alice;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bob;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Flip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777239" y="3566160"/>
            <a:ext cx="3640993" cy="1021080"/>
          </a:xfrm>
          <a:prstGeom prst="wedgeRoundRectCallout">
            <a:avLst>
              <a:gd name="adj1" fmla="val 9306"/>
              <a:gd name="adj2" fmla="val 117359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112520" y="5425440"/>
            <a:ext cx="5803192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constructor just remembers players</a:t>
            </a:r>
          </a:p>
        </p:txBody>
      </p:sp>
    </p:spTree>
    <p:extLst>
      <p:ext uri="{BB962C8B-B14F-4D97-AF65-F5344CB8AC3E}">
        <p14:creationId xmlns:p14="http://schemas.microsoft.com/office/powerpoint/2010/main" val="7841327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Flip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3340" y="1669763"/>
            <a:ext cx="9037320" cy="452431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play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_vote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||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(!played[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vote[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_vote;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played[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(played[player[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&amp;&amp; played[player[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done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result = ((vote[player[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^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vote[player[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 %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==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245027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7EF211-58C7-C788-7257-34D77797F8CF}"/>
              </a:ext>
            </a:extLst>
          </p:cNvPr>
          <p:cNvSpPr/>
          <p:nvPr/>
        </p:nvSpPr>
        <p:spPr bwMode="auto">
          <a:xfrm>
            <a:off x="53340" y="1669763"/>
            <a:ext cx="9037320" cy="452431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play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_vote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||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(!played[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vote[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_vote;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played[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(played[player[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&amp;&amp; played[player[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done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result = ((vote[player[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^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vote[player[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 %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==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Flip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373123" y="1996440"/>
            <a:ext cx="1608077" cy="685800"/>
          </a:xfrm>
          <a:prstGeom prst="wedgeRoundRectCallout">
            <a:avLst>
              <a:gd name="adj1" fmla="val 9306"/>
              <a:gd name="adj2" fmla="val 117359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13335" y="3239422"/>
            <a:ext cx="7201010" cy="138499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require(condition)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revert computation if condition not satisfied. 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throwing an exception</a:t>
            </a:r>
          </a:p>
        </p:txBody>
      </p:sp>
    </p:spTree>
    <p:extLst>
      <p:ext uri="{BB962C8B-B14F-4D97-AF65-F5344CB8AC3E}">
        <p14:creationId xmlns:p14="http://schemas.microsoft.com/office/powerpoint/2010/main" val="29520071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507313-03B7-35AB-48D4-B1CA0EADD582}"/>
              </a:ext>
            </a:extLst>
          </p:cNvPr>
          <p:cNvSpPr/>
          <p:nvPr/>
        </p:nvSpPr>
        <p:spPr bwMode="auto">
          <a:xfrm>
            <a:off x="53340" y="1669763"/>
            <a:ext cx="9037320" cy="452431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play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_vote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||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(!played[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vote[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_vote;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played[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(played[player[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&amp;&amp; played[player[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done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result = ((vote[player[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^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vote[player[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 %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==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Flip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373123" y="1996440"/>
            <a:ext cx="6896357" cy="1036320"/>
          </a:xfrm>
          <a:prstGeom prst="wedgeRoundRectCallout">
            <a:avLst>
              <a:gd name="adj1" fmla="val 10853"/>
              <a:gd name="adj2" fmla="val 317359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721188" y="5932468"/>
            <a:ext cx="5701625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Alice and Bob allowed to play</a:t>
            </a:r>
          </a:p>
        </p:txBody>
      </p:sp>
    </p:spTree>
    <p:extLst>
      <p:ext uri="{BB962C8B-B14F-4D97-AF65-F5344CB8AC3E}">
        <p14:creationId xmlns:p14="http://schemas.microsoft.com/office/powerpoint/2010/main" val="29217193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A3F8731-99B4-59F4-C982-C32593E11D83}"/>
              </a:ext>
            </a:extLst>
          </p:cNvPr>
          <p:cNvSpPr/>
          <p:nvPr/>
        </p:nvSpPr>
        <p:spPr bwMode="auto">
          <a:xfrm>
            <a:off x="53340" y="1669763"/>
            <a:ext cx="9037320" cy="452431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play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_vote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||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(!played[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vote[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_vote;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played[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(played[player[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&amp;&amp; played[player[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done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result = ((vote[player[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^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vote[player[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 %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==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Flip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373123" y="2834640"/>
            <a:ext cx="5570477" cy="518160"/>
          </a:xfrm>
          <a:prstGeom prst="wedgeRoundRectCallout">
            <a:avLst>
              <a:gd name="adj1" fmla="val 7844"/>
              <a:gd name="adj2" fmla="val 493830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990203" y="5932468"/>
            <a:ext cx="5163594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player can play only once</a:t>
            </a:r>
          </a:p>
        </p:txBody>
      </p:sp>
    </p:spTree>
    <p:extLst>
      <p:ext uri="{BB962C8B-B14F-4D97-AF65-F5344CB8AC3E}">
        <p14:creationId xmlns:p14="http://schemas.microsoft.com/office/powerpoint/2010/main" val="15932713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A7FDD7-D643-0FFE-2B6B-9E20687CC775}"/>
              </a:ext>
            </a:extLst>
          </p:cNvPr>
          <p:cNvSpPr/>
          <p:nvPr/>
        </p:nvSpPr>
        <p:spPr bwMode="auto">
          <a:xfrm>
            <a:off x="53340" y="1669763"/>
            <a:ext cx="9037320" cy="452431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play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_vote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||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(!played[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vote[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_vote;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played[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(played[player[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&amp;&amp; played[player[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done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result = ((vote[player[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^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vote[player[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 %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==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Flip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373123" y="3093720"/>
            <a:ext cx="5570477" cy="518160"/>
          </a:xfrm>
          <a:prstGeom prst="wedgeRoundRectCallout">
            <a:avLst>
              <a:gd name="adj1" fmla="val 10032"/>
              <a:gd name="adj2" fmla="val 482065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906095" y="5932468"/>
            <a:ext cx="3331810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 player’s vote</a:t>
            </a:r>
          </a:p>
        </p:txBody>
      </p:sp>
    </p:spTree>
    <p:extLst>
      <p:ext uri="{BB962C8B-B14F-4D97-AF65-F5344CB8AC3E}">
        <p14:creationId xmlns:p14="http://schemas.microsoft.com/office/powerpoint/2010/main" val="3631976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eft Arrow 11"/>
          <p:cNvSpPr/>
          <p:nvPr/>
        </p:nvSpPr>
        <p:spPr bwMode="auto">
          <a:xfrm>
            <a:off x="3122612" y="2345027"/>
            <a:ext cx="3203139" cy="1039356"/>
          </a:xfrm>
          <a:prstGeom prst="leftArrow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 thin dime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089813" y="656202"/>
            <a:ext cx="298190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Smart Contracts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6DBA9A-3820-41A1-899D-0CA19BF1E8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030" name="Picture 6" descr="vintage soda mach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18" y="1524000"/>
            <a:ext cx="23336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 bwMode="auto">
          <a:xfrm>
            <a:off x="3160484" y="3473617"/>
            <a:ext cx="3127394" cy="1039356"/>
          </a:xfrm>
          <a:prstGeom prst="rightArrow">
            <a:avLst/>
          </a:prstGeom>
          <a:solidFill>
            <a:schemeClr val="bg1"/>
          </a:solidFill>
          <a:ln w="76200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refreshing soda 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6851393" y="2750423"/>
            <a:ext cx="1697389" cy="1357154"/>
          </a:xfrm>
          <a:prstGeom prst="roundRect">
            <a:avLst/>
          </a:prstGeom>
          <a:solidFill>
            <a:schemeClr val="bg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Alice</a:t>
            </a:r>
          </a:p>
        </p:txBody>
      </p:sp>
      <p:sp>
        <p:nvSpPr>
          <p:cNvPr id="2" name="Rectangle 1"/>
          <p:cNvSpPr/>
          <p:nvPr/>
        </p:nvSpPr>
        <p:spPr bwMode="auto">
          <a:xfrm rot="20878525">
            <a:off x="3915532" y="2261948"/>
            <a:ext cx="2608113" cy="897974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cryptocurrency</a:t>
            </a:r>
          </a:p>
        </p:txBody>
      </p:sp>
      <p:sp>
        <p:nvSpPr>
          <p:cNvPr id="11" name="Rectangle 10"/>
          <p:cNvSpPr/>
          <p:nvPr/>
        </p:nvSpPr>
        <p:spPr bwMode="auto">
          <a:xfrm rot="683203">
            <a:off x="3383108" y="3697867"/>
            <a:ext cx="2682145" cy="138499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ecurity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tokens,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stable coins,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ptions …</a:t>
            </a:r>
          </a:p>
        </p:txBody>
      </p:sp>
    </p:spTree>
    <p:extLst>
      <p:ext uri="{BB962C8B-B14F-4D97-AF65-F5344CB8AC3E}">
        <p14:creationId xmlns:p14="http://schemas.microsoft.com/office/powerpoint/2010/main" val="365116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BDE7BB-F217-B620-499D-D1438FEED48E}"/>
              </a:ext>
            </a:extLst>
          </p:cNvPr>
          <p:cNvSpPr/>
          <p:nvPr/>
        </p:nvSpPr>
        <p:spPr bwMode="auto">
          <a:xfrm>
            <a:off x="53340" y="1669763"/>
            <a:ext cx="9037320" cy="452431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play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_vote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||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(!played[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vote[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_vote;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played[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(played[player[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&amp;&amp; played[player[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done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result = ((vote[player[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^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vote[player[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 %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==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Flip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355194" y="3455179"/>
            <a:ext cx="5052317" cy="518160"/>
          </a:xfrm>
          <a:prstGeom prst="wedgeRoundRectCallout">
            <a:avLst>
              <a:gd name="adj1" fmla="val 7920"/>
              <a:gd name="adj2" fmla="val 411477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028536" y="5932468"/>
            <a:ext cx="4584909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that player voted</a:t>
            </a:r>
          </a:p>
        </p:txBody>
      </p:sp>
    </p:spTree>
    <p:extLst>
      <p:ext uri="{BB962C8B-B14F-4D97-AF65-F5344CB8AC3E}">
        <p14:creationId xmlns:p14="http://schemas.microsoft.com/office/powerpoint/2010/main" val="316091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2A83594-C076-874B-CF67-A226AA94BFC0}"/>
              </a:ext>
            </a:extLst>
          </p:cNvPr>
          <p:cNvSpPr/>
          <p:nvPr/>
        </p:nvSpPr>
        <p:spPr bwMode="auto">
          <a:xfrm>
            <a:off x="53340" y="1669763"/>
            <a:ext cx="9037320" cy="452431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play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_vote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||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(!played[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vote[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_vote;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played[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(played[player[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&amp;&amp; played[player[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done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result = ((vote[player[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^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vote[player[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 %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==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Flip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373123" y="3916680"/>
            <a:ext cx="8024117" cy="518160"/>
          </a:xfrm>
          <a:prstGeom prst="wedgeRoundRectCallout">
            <a:avLst>
              <a:gd name="adj1" fmla="val 8109"/>
              <a:gd name="adj2" fmla="val 305595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359424" y="5932468"/>
            <a:ext cx="6425157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Finished when both players have voted</a:t>
            </a:r>
          </a:p>
        </p:txBody>
      </p:sp>
    </p:spTree>
    <p:extLst>
      <p:ext uri="{BB962C8B-B14F-4D97-AF65-F5344CB8AC3E}">
        <p14:creationId xmlns:p14="http://schemas.microsoft.com/office/powerpoint/2010/main" val="12188971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CD45EBE-E9B9-90F9-C7BD-992B24DE5516}"/>
              </a:ext>
            </a:extLst>
          </p:cNvPr>
          <p:cNvSpPr/>
          <p:nvPr/>
        </p:nvSpPr>
        <p:spPr bwMode="auto">
          <a:xfrm>
            <a:off x="53340" y="1669763"/>
            <a:ext cx="9037320" cy="452431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play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_vote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||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(!played[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vote[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_vote;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played[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(played[player[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&amp;&amp; played[player[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done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result = ((vote[player[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^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vote[player[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 %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==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Flip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373123" y="4175760"/>
            <a:ext cx="2766317" cy="518160"/>
          </a:xfrm>
          <a:prstGeom prst="wedgeRoundRectCallout">
            <a:avLst>
              <a:gd name="adj1" fmla="val 58242"/>
              <a:gd name="adj2" fmla="val 246771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618589" y="5932468"/>
            <a:ext cx="3906840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we are done</a:t>
            </a:r>
          </a:p>
        </p:txBody>
      </p:sp>
    </p:spTree>
    <p:extLst>
      <p:ext uri="{BB962C8B-B14F-4D97-AF65-F5344CB8AC3E}">
        <p14:creationId xmlns:p14="http://schemas.microsoft.com/office/powerpoint/2010/main" val="4636801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8A43C6-771D-C8B4-FCCA-B9EFA8A701B8}"/>
              </a:ext>
            </a:extLst>
          </p:cNvPr>
          <p:cNvSpPr/>
          <p:nvPr/>
        </p:nvSpPr>
        <p:spPr bwMode="auto">
          <a:xfrm>
            <a:off x="53340" y="1669763"/>
            <a:ext cx="9037320" cy="452431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play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_vote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||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(!played[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vote[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_vote;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played[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(played[player[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&amp;&amp; played[player[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done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result = ((vote[player[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^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vote[player[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 %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==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Flip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2376542" y="4601583"/>
            <a:ext cx="3172611" cy="868680"/>
          </a:xfrm>
          <a:prstGeom prst="wedgeRoundRectCallout">
            <a:avLst>
              <a:gd name="adj1" fmla="val 32538"/>
              <a:gd name="adj2" fmla="val 95894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311892" y="5932468"/>
            <a:ext cx="2520242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XOR the votes</a:t>
            </a:r>
          </a:p>
        </p:txBody>
      </p:sp>
    </p:spTree>
    <p:extLst>
      <p:ext uri="{BB962C8B-B14F-4D97-AF65-F5344CB8AC3E}">
        <p14:creationId xmlns:p14="http://schemas.microsoft.com/office/powerpoint/2010/main" val="922664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7D2039-FC00-9BEF-B622-6E54BFCB0160}"/>
              </a:ext>
            </a:extLst>
          </p:cNvPr>
          <p:cNvSpPr/>
          <p:nvPr/>
        </p:nvSpPr>
        <p:spPr bwMode="auto">
          <a:xfrm>
            <a:off x="53340" y="1669763"/>
            <a:ext cx="9037320" cy="452431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play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_vote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||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(!played[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vote[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_vote;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played[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(played[player[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&amp;&amp; played[player[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done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result = ((vote[player[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^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vote[player[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 %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==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Flip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411481" y="4556760"/>
            <a:ext cx="7330440" cy="868680"/>
          </a:xfrm>
          <a:prstGeom prst="wedgeRoundRectCallout">
            <a:avLst>
              <a:gd name="adj1" fmla="val 33243"/>
              <a:gd name="adj2" fmla="val 95894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783433" y="5932468"/>
            <a:ext cx="5577168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flip value is parity of XOR of votes</a:t>
            </a:r>
          </a:p>
        </p:txBody>
      </p:sp>
    </p:spTree>
    <p:extLst>
      <p:ext uri="{BB962C8B-B14F-4D97-AF65-F5344CB8AC3E}">
        <p14:creationId xmlns:p14="http://schemas.microsoft.com/office/powerpoint/2010/main" val="39019720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Flip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8CE85C-9817-BAE2-1903-E33A834DA06E}"/>
              </a:ext>
            </a:extLst>
          </p:cNvPr>
          <p:cNvSpPr/>
          <p:nvPr/>
        </p:nvSpPr>
        <p:spPr bwMode="auto">
          <a:xfrm>
            <a:off x="214710" y="2644170"/>
            <a:ext cx="9037320" cy="156966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getResult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view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(done);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result;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</a:p>
        </p:txBody>
      </p:sp>
    </p:spTree>
    <p:extLst>
      <p:ext uri="{BB962C8B-B14F-4D97-AF65-F5344CB8AC3E}">
        <p14:creationId xmlns:p14="http://schemas.microsoft.com/office/powerpoint/2010/main" val="40891671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C656AA-AEBB-DF46-8AB5-28ADB4EA900B}"/>
              </a:ext>
            </a:extLst>
          </p:cNvPr>
          <p:cNvSpPr/>
          <p:nvPr/>
        </p:nvSpPr>
        <p:spPr bwMode="auto">
          <a:xfrm>
            <a:off x="214710" y="2644170"/>
            <a:ext cx="9037320" cy="156966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getResult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view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(done);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result;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Flip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335280" y="2459504"/>
            <a:ext cx="8610599" cy="868680"/>
          </a:xfrm>
          <a:prstGeom prst="wedgeRoundRectCallout">
            <a:avLst>
              <a:gd name="adj1" fmla="val 8464"/>
              <a:gd name="adj2" fmla="val 125719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159325" y="4136886"/>
            <a:ext cx="4825360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anyone can request outcome</a:t>
            </a:r>
          </a:p>
        </p:txBody>
      </p:sp>
    </p:spTree>
    <p:extLst>
      <p:ext uri="{BB962C8B-B14F-4D97-AF65-F5344CB8AC3E}">
        <p14:creationId xmlns:p14="http://schemas.microsoft.com/office/powerpoint/2010/main" val="21384215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E2A3CB2-6605-0054-8A31-E4C42E7D7643}"/>
              </a:ext>
            </a:extLst>
          </p:cNvPr>
          <p:cNvSpPr/>
          <p:nvPr/>
        </p:nvSpPr>
        <p:spPr bwMode="auto">
          <a:xfrm>
            <a:off x="214710" y="2644170"/>
            <a:ext cx="9037320" cy="156966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getResult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view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(done);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result;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Flip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759309" y="2994660"/>
            <a:ext cx="3108961" cy="868680"/>
          </a:xfrm>
          <a:prstGeom prst="wedgeRoundRectCallout">
            <a:avLst>
              <a:gd name="adj1" fmla="val 54052"/>
              <a:gd name="adj2" fmla="val 92386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216684" y="4136886"/>
            <a:ext cx="4703532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outcome is ready</a:t>
            </a:r>
          </a:p>
        </p:txBody>
      </p:sp>
    </p:spTree>
    <p:extLst>
      <p:ext uri="{BB962C8B-B14F-4D97-AF65-F5344CB8AC3E}">
        <p14:creationId xmlns:p14="http://schemas.microsoft.com/office/powerpoint/2010/main" val="34499670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0375">
            <a:off x="310942" y="1763129"/>
            <a:ext cx="8867775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This Contract is Insecure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727341" y="2343644"/>
            <a:ext cx="408099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Suppose Alice plays first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727341" y="4184638"/>
            <a:ext cx="516038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Picks his vote after seeing hers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727341" y="3264141"/>
            <a:ext cx="803938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 then observes contract state on Etherscan.io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727341" y="5105134"/>
            <a:ext cx="498245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 controls coin flip outcome</a:t>
            </a:r>
          </a:p>
        </p:txBody>
      </p:sp>
    </p:spTree>
    <p:extLst>
      <p:ext uri="{BB962C8B-B14F-4D97-AF65-F5344CB8AC3E}">
        <p14:creationId xmlns:p14="http://schemas.microsoft.com/office/powerpoint/2010/main" val="361260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Image result for high low poker declare chip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14" y="284283"/>
            <a:ext cx="9477229" cy="628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Commit-Reveal Pattern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344785" y="2114258"/>
            <a:ext cx="779893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One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commit to a value without revealing it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344785" y="3742401"/>
            <a:ext cx="585654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Two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Wait for others to commit</a:t>
            </a:r>
          </a:p>
        </p:txBody>
      </p:sp>
      <p:sp>
        <p:nvSpPr>
          <p:cNvPr id="7" name="TextBox 3"/>
          <p:cNvSpPr txBox="1"/>
          <p:nvPr/>
        </p:nvSpPr>
        <p:spPr bwMode="auto">
          <a:xfrm>
            <a:off x="2940960" y="2928330"/>
            <a:ext cx="539643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cannot change your value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344785" y="4556472"/>
            <a:ext cx="489743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Three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reveal your value</a:t>
            </a:r>
          </a:p>
        </p:txBody>
      </p:sp>
      <p:sp>
        <p:nvSpPr>
          <p:cNvPr id="10" name="TextBox 3"/>
          <p:cNvSpPr txBox="1"/>
          <p:nvPr/>
        </p:nvSpPr>
        <p:spPr bwMode="auto">
          <a:xfrm>
            <a:off x="4654974" y="5370544"/>
            <a:ext cx="368241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check validity</a:t>
            </a:r>
          </a:p>
        </p:txBody>
      </p:sp>
    </p:spTree>
    <p:extLst>
      <p:ext uri="{BB962C8B-B14F-4D97-AF65-F5344CB8AC3E}">
        <p14:creationId xmlns:p14="http://schemas.microsoft.com/office/powerpoint/2010/main" val="42409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 bwMode="auto">
          <a:xfrm>
            <a:off x="1089813" y="656202"/>
            <a:ext cx="298190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Smart Contracts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6DBA9A-3820-41A1-899D-0CA19BF1E8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030" name="Picture 6" descr="vintage soda mach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18" y="1524000"/>
            <a:ext cx="23336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39A05E0D-DBBF-4D49-81C7-287A8B089B73}"/>
              </a:ext>
            </a:extLst>
          </p:cNvPr>
          <p:cNvSpPr/>
          <p:nvPr/>
        </p:nvSpPr>
        <p:spPr bwMode="auto">
          <a:xfrm>
            <a:off x="3440083" y="1524000"/>
            <a:ext cx="3506149" cy="1055608"/>
          </a:xfrm>
          <a:prstGeom prst="wedgeRoundRectCallout">
            <a:avLst>
              <a:gd name="adj1" fmla="val -82543"/>
              <a:gd name="adj2" fmla="val 77356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Assets (coins &amp; bottles)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1B8B0320-B7B1-4A13-8AD1-2ED0F5F589C1}"/>
              </a:ext>
            </a:extLst>
          </p:cNvPr>
          <p:cNvSpPr/>
          <p:nvPr/>
        </p:nvSpPr>
        <p:spPr bwMode="auto">
          <a:xfrm>
            <a:off x="3752422" y="4192627"/>
            <a:ext cx="2881469" cy="1055608"/>
          </a:xfrm>
          <a:prstGeom prst="wedgeRoundRectCallout">
            <a:avLst>
              <a:gd name="adj1" fmla="val -97814"/>
              <a:gd name="adj2" fmla="val -148206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controls state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C453310D-EF40-472B-9163-043232D3523F}"/>
              </a:ext>
            </a:extLst>
          </p:cNvPr>
          <p:cNvSpPr/>
          <p:nvPr/>
        </p:nvSpPr>
        <p:spPr bwMode="auto">
          <a:xfrm>
            <a:off x="6851393" y="2750423"/>
            <a:ext cx="1697389" cy="1357154"/>
          </a:xfrm>
          <a:prstGeom prst="roundRect">
            <a:avLst/>
          </a:prstGeom>
          <a:solidFill>
            <a:schemeClr val="bg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Alice</a:t>
            </a:r>
          </a:p>
        </p:txBody>
      </p:sp>
    </p:spTree>
    <p:extLst>
      <p:ext uri="{BB962C8B-B14F-4D97-AF65-F5344CB8AC3E}">
        <p14:creationId xmlns:p14="http://schemas.microsoft.com/office/powerpoint/2010/main" val="30268192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high low poker declare chip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14" y="284283"/>
            <a:ext cx="9477229" cy="628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Commit-Reveal Pattern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98120" y="2114258"/>
            <a:ext cx="546495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 generates a random value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en-US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98120" y="3742400"/>
            <a:ext cx="497764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 waits for Bob to commit</a:t>
            </a:r>
          </a:p>
        </p:txBody>
      </p:sp>
      <p:sp>
        <p:nvSpPr>
          <p:cNvPr id="7" name="TextBox 3"/>
          <p:cNvSpPr txBox="1"/>
          <p:nvPr/>
        </p:nvSpPr>
        <p:spPr bwMode="auto">
          <a:xfrm>
            <a:off x="198120" y="2928329"/>
            <a:ext cx="833739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 commits to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sending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hash(r)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contract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98120" y="4556471"/>
            <a:ext cx="422102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 reveals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contract</a:t>
            </a:r>
          </a:p>
        </p:txBody>
      </p:sp>
      <p:sp>
        <p:nvSpPr>
          <p:cNvPr id="10" name="TextBox 3"/>
          <p:cNvSpPr txBox="1"/>
          <p:nvPr/>
        </p:nvSpPr>
        <p:spPr bwMode="auto">
          <a:xfrm>
            <a:off x="198120" y="5370544"/>
            <a:ext cx="608371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 outcome when Bob reveals</a:t>
            </a:r>
          </a:p>
        </p:txBody>
      </p:sp>
      <p:sp>
        <p:nvSpPr>
          <p:cNvPr id="16" name="TextBox 3"/>
          <p:cNvSpPr txBox="1"/>
          <p:nvPr/>
        </p:nvSpPr>
        <p:spPr bwMode="auto">
          <a:xfrm>
            <a:off x="6434119" y="4341027"/>
            <a:ext cx="2466041" cy="95410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done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off-chain!</a:t>
            </a:r>
          </a:p>
        </p:txBody>
      </p:sp>
    </p:spTree>
    <p:extLst>
      <p:ext uri="{BB962C8B-B14F-4D97-AF65-F5344CB8AC3E}">
        <p14:creationId xmlns:p14="http://schemas.microsoft.com/office/powerpoint/2010/main" val="400740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Commit-Reveal Flip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C47BCF-5199-D2A1-70B1-A5D42F884052}"/>
              </a:ext>
            </a:extLst>
          </p:cNvPr>
          <p:cNvSpPr/>
          <p:nvPr/>
        </p:nvSpPr>
        <p:spPr bwMode="auto">
          <a:xfrm>
            <a:off x="53340" y="1905506"/>
            <a:ext cx="9037320" cy="3046988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CoinFlipCR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player;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commit;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reveal;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committed;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revealed;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result;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done;</a:t>
            </a:r>
          </a:p>
        </p:txBody>
      </p:sp>
    </p:spTree>
    <p:extLst>
      <p:ext uri="{BB962C8B-B14F-4D97-AF65-F5344CB8AC3E}">
        <p14:creationId xmlns:p14="http://schemas.microsoft.com/office/powerpoint/2010/main" val="36801734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AE2263-9115-13FC-998E-9FEF6383DE3E}"/>
              </a:ext>
            </a:extLst>
          </p:cNvPr>
          <p:cNvSpPr/>
          <p:nvPr/>
        </p:nvSpPr>
        <p:spPr bwMode="auto">
          <a:xfrm>
            <a:off x="53340" y="1905506"/>
            <a:ext cx="9037320" cy="3046988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CoinFlipCR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player;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commit;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reveal;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committed;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revealed;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result;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done;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Commit-Reveal Flip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518160" y="2726204"/>
            <a:ext cx="7239000" cy="1510516"/>
          </a:xfrm>
          <a:prstGeom prst="wedgeRoundRectCallout">
            <a:avLst>
              <a:gd name="adj1" fmla="val 33690"/>
              <a:gd name="adj2" fmla="val 70190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170541" y="4660106"/>
            <a:ext cx="4802918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 both commit and reveal</a:t>
            </a:r>
          </a:p>
        </p:txBody>
      </p:sp>
    </p:spTree>
    <p:extLst>
      <p:ext uri="{BB962C8B-B14F-4D97-AF65-F5344CB8AC3E}">
        <p14:creationId xmlns:p14="http://schemas.microsoft.com/office/powerpoint/2010/main" val="18715078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Commit-Reveal Flip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3340" y="2090172"/>
            <a:ext cx="9037320" cy="2677656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commit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_commit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||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(!committed[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commit[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_commit;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committed[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</a:p>
        </p:txBody>
      </p:sp>
    </p:spTree>
    <p:extLst>
      <p:ext uri="{BB962C8B-B14F-4D97-AF65-F5344CB8AC3E}">
        <p14:creationId xmlns:p14="http://schemas.microsoft.com/office/powerpoint/2010/main" val="4164474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0EB53C2-E217-8D89-CDE2-FE867C2D1C00}"/>
              </a:ext>
            </a:extLst>
          </p:cNvPr>
          <p:cNvSpPr/>
          <p:nvPr/>
        </p:nvSpPr>
        <p:spPr bwMode="auto">
          <a:xfrm>
            <a:off x="53340" y="2090172"/>
            <a:ext cx="9037320" cy="2677656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commit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_commit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||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(!committed[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commit[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_commit;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committed[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Commit-Reveal Flip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624840" y="2474259"/>
            <a:ext cx="6116619" cy="851647"/>
          </a:xfrm>
          <a:prstGeom prst="wedgeRoundRectCallout">
            <a:avLst>
              <a:gd name="adj1" fmla="val 9901"/>
              <a:gd name="adj2" fmla="val 213458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349549" y="4790000"/>
            <a:ext cx="2444901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 only</a:t>
            </a:r>
          </a:p>
        </p:txBody>
      </p:sp>
    </p:spTree>
    <p:extLst>
      <p:ext uri="{BB962C8B-B14F-4D97-AF65-F5344CB8AC3E}">
        <p14:creationId xmlns:p14="http://schemas.microsoft.com/office/powerpoint/2010/main" val="37200228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13D38A2-4FD2-DEF3-BDCA-9241C55378FF}"/>
              </a:ext>
            </a:extLst>
          </p:cNvPr>
          <p:cNvSpPr/>
          <p:nvPr/>
        </p:nvSpPr>
        <p:spPr bwMode="auto">
          <a:xfrm>
            <a:off x="53340" y="2090172"/>
            <a:ext cx="9037320" cy="2677656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commit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_commit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||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(!committed[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commit[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_commit;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committed[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Commit-Reveal Flip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605118" y="3233172"/>
            <a:ext cx="6294120" cy="502920"/>
          </a:xfrm>
          <a:prstGeom prst="wedgeRoundRectCallout">
            <a:avLst>
              <a:gd name="adj1" fmla="val 32479"/>
              <a:gd name="adj2" fmla="val 200493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220756" y="4614386"/>
            <a:ext cx="3689536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only commit once</a:t>
            </a:r>
          </a:p>
        </p:txBody>
      </p:sp>
    </p:spTree>
    <p:extLst>
      <p:ext uri="{BB962C8B-B14F-4D97-AF65-F5344CB8AC3E}">
        <p14:creationId xmlns:p14="http://schemas.microsoft.com/office/powerpoint/2010/main" val="32197913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C70E514-30A8-A137-8CFD-18C39C970B5C}"/>
              </a:ext>
            </a:extLst>
          </p:cNvPr>
          <p:cNvSpPr/>
          <p:nvPr/>
        </p:nvSpPr>
        <p:spPr bwMode="auto">
          <a:xfrm>
            <a:off x="53340" y="2090172"/>
            <a:ext cx="9037320" cy="2677656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commit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_commit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||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(!committed[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commit[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_commit;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committed[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Commit-Reveal Flip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685800" y="3589600"/>
            <a:ext cx="6294120" cy="853440"/>
          </a:xfrm>
          <a:prstGeom prst="wedgeRoundRectCallout">
            <a:avLst>
              <a:gd name="adj1" fmla="val 9234"/>
              <a:gd name="adj2" fmla="val 112993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369594" y="5183326"/>
            <a:ext cx="2404826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 the deal</a:t>
            </a:r>
          </a:p>
        </p:txBody>
      </p:sp>
    </p:spTree>
    <p:extLst>
      <p:ext uri="{BB962C8B-B14F-4D97-AF65-F5344CB8AC3E}">
        <p14:creationId xmlns:p14="http://schemas.microsoft.com/office/powerpoint/2010/main" val="15509144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Flip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3340" y="428179"/>
            <a:ext cx="9037320" cy="6001643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reveal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_reveal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||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(!revealed[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commit[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]==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hash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(_reveal));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reveal[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_reveal;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revealed[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(revealed[player[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&amp;&amp;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revealed[player[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done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result = ((reveal[player[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^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reveal[player[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%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==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502951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3DEF82-2F18-F606-33BF-714E8FA558B7}"/>
              </a:ext>
            </a:extLst>
          </p:cNvPr>
          <p:cNvSpPr/>
          <p:nvPr/>
        </p:nvSpPr>
        <p:spPr bwMode="auto">
          <a:xfrm>
            <a:off x="53340" y="428179"/>
            <a:ext cx="9037320" cy="6001643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reveal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_reveal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||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(!revealed[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commit[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]==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hash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(_reveal));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reveal[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_reveal;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revealed[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(revealed[player[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&amp;&amp;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revealed[player[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done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result = ((reveal[player[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^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reveal[player[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%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==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58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350520" y="777240"/>
            <a:ext cx="6400800" cy="1295400"/>
          </a:xfrm>
          <a:prstGeom prst="wedgeRoundRectCallout">
            <a:avLst>
              <a:gd name="adj1" fmla="val 9234"/>
              <a:gd name="adj2" fmla="val 112993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579078" y="2692063"/>
            <a:ext cx="3345788" cy="954107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Usual preconditions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(necessary?)</a:t>
            </a:r>
          </a:p>
        </p:txBody>
      </p:sp>
    </p:spTree>
    <p:extLst>
      <p:ext uri="{BB962C8B-B14F-4D97-AF65-F5344CB8AC3E}">
        <p14:creationId xmlns:p14="http://schemas.microsoft.com/office/powerpoint/2010/main" val="20724156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C19FAF-5583-55EF-971E-2DDFD153F66B}"/>
              </a:ext>
            </a:extLst>
          </p:cNvPr>
          <p:cNvSpPr/>
          <p:nvPr/>
        </p:nvSpPr>
        <p:spPr bwMode="auto">
          <a:xfrm>
            <a:off x="53340" y="428179"/>
            <a:ext cx="9037320" cy="6001643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reveal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_reveal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||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(!revealed[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commit[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]==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hash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(_reveal));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reveal[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_reveal;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revealed[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(revealed[player[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&amp;&amp;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revealed[player[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done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result = ((reveal[player[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^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reveal[player[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%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==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59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385482" y="1962567"/>
            <a:ext cx="6465694" cy="853440"/>
          </a:xfrm>
          <a:prstGeom prst="wedgeRoundRectCallout">
            <a:avLst>
              <a:gd name="adj1" fmla="val 9234"/>
              <a:gd name="adj2" fmla="val 112993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860132" y="3518774"/>
            <a:ext cx="4564071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reveal is sincere</a:t>
            </a:r>
          </a:p>
        </p:txBody>
      </p:sp>
    </p:spTree>
    <p:extLst>
      <p:ext uri="{BB962C8B-B14F-4D97-AF65-F5344CB8AC3E}">
        <p14:creationId xmlns:p14="http://schemas.microsoft.com/office/powerpoint/2010/main" val="3872741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 bwMode="auto">
          <a:xfrm>
            <a:off x="1089813" y="656202"/>
            <a:ext cx="298190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Smart Contracts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6DBA9A-3820-41A1-899D-0CA19BF1E8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030" name="Picture 6" descr="vintage soda mach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18" y="1524000"/>
            <a:ext cx="23336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ft Arrow 5"/>
          <p:cNvSpPr/>
          <p:nvPr/>
        </p:nvSpPr>
        <p:spPr bwMode="auto">
          <a:xfrm>
            <a:off x="3122612" y="2345027"/>
            <a:ext cx="3203139" cy="1039356"/>
          </a:xfrm>
          <a:prstGeom prst="leftArrow">
            <a:avLst/>
          </a:prstGeom>
          <a:solidFill>
            <a:schemeClr val="bg1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 cents</a:t>
            </a:r>
          </a:p>
        </p:txBody>
      </p:sp>
      <p:sp>
        <p:nvSpPr>
          <p:cNvPr id="7" name="Right Arrow 6"/>
          <p:cNvSpPr/>
          <p:nvPr/>
        </p:nvSpPr>
        <p:spPr bwMode="auto">
          <a:xfrm>
            <a:off x="3160484" y="3473617"/>
            <a:ext cx="3127394" cy="1039356"/>
          </a:xfrm>
          <a:prstGeom prst="rightArrow">
            <a:avLst/>
          </a:prstGeom>
          <a:solidFill>
            <a:schemeClr val="bg1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refreshing soda 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6851393" y="2750423"/>
            <a:ext cx="1697389" cy="1357154"/>
          </a:xfrm>
          <a:prstGeom prst="roundRect">
            <a:avLst/>
          </a:prstGeom>
          <a:solidFill>
            <a:schemeClr val="bg1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Alice</a:t>
            </a:r>
          </a:p>
        </p:txBody>
      </p:sp>
      <p:sp>
        <p:nvSpPr>
          <p:cNvPr id="2" name="Rectangle 1"/>
          <p:cNvSpPr/>
          <p:nvPr/>
        </p:nvSpPr>
        <p:spPr bwMode="auto">
          <a:xfrm rot="20878525">
            <a:off x="4142719" y="2301436"/>
            <a:ext cx="1494798" cy="897974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coins</a:t>
            </a:r>
          </a:p>
        </p:txBody>
      </p:sp>
      <p:sp>
        <p:nvSpPr>
          <p:cNvPr id="11" name="Rectangle 10"/>
          <p:cNvSpPr/>
          <p:nvPr/>
        </p:nvSpPr>
        <p:spPr bwMode="auto">
          <a:xfrm rot="683203">
            <a:off x="4048724" y="3712553"/>
            <a:ext cx="1494798" cy="897974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tokens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 bwMode="auto">
              <a:xfrm>
                <a:off x="3348993" y="1821807"/>
                <a:ext cx="4955281" cy="52322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programmable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800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 flexible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48993" y="1821807"/>
                <a:ext cx="495528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76200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D646E4B-4F65-4CDF-B72B-4941679A3DA1}"/>
                  </a:ext>
                </a:extLst>
              </p:cNvPr>
              <p:cNvSpPr txBox="1"/>
              <p:nvPr/>
            </p:nvSpPr>
            <p:spPr bwMode="auto">
              <a:xfrm>
                <a:off x="3833940" y="3172913"/>
                <a:ext cx="3985386" cy="52322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FFC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transparent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</m:t>
                    </m:r>
                  </m:oMath>
                </a14:m>
                <a:r>
                  <a:rPr lang="en-US" sz="2800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trusted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D646E4B-4F65-4CDF-B72B-4941679A3D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33940" y="3172913"/>
                <a:ext cx="398538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76200">
                <a:solidFill>
                  <a:srgbClr val="FFC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 bwMode="auto">
          <a:xfrm>
            <a:off x="3235231" y="4524018"/>
            <a:ext cx="518282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 = “Decentralized Finance”</a:t>
            </a:r>
          </a:p>
        </p:txBody>
      </p:sp>
    </p:spTree>
    <p:extLst>
      <p:ext uri="{BB962C8B-B14F-4D97-AF65-F5344CB8AC3E}">
        <p14:creationId xmlns:p14="http://schemas.microsoft.com/office/powerpoint/2010/main" val="222541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BE71EE-E45D-E815-F84C-E4F79483F8D1}"/>
              </a:ext>
            </a:extLst>
          </p:cNvPr>
          <p:cNvSpPr/>
          <p:nvPr/>
        </p:nvSpPr>
        <p:spPr bwMode="auto">
          <a:xfrm>
            <a:off x="53340" y="428179"/>
            <a:ext cx="9037320" cy="6001643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reveal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_reveal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||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(!revealed[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commit[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]==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hash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(_reveal));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reveal[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_reveal;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revealed[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(revealed[player[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&amp;&amp;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revealed[player[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done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result = ((reveal[player[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^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reveal[player[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%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==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60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335280" y="2673728"/>
            <a:ext cx="5305795" cy="899160"/>
          </a:xfrm>
          <a:prstGeom prst="wedgeRoundRectCallout">
            <a:avLst>
              <a:gd name="adj1" fmla="val 9234"/>
              <a:gd name="adj2" fmla="val 112993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941761" y="4184272"/>
            <a:ext cx="4285147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 what was revealed</a:t>
            </a:r>
          </a:p>
        </p:txBody>
      </p:sp>
    </p:spTree>
    <p:extLst>
      <p:ext uri="{BB962C8B-B14F-4D97-AF65-F5344CB8AC3E}">
        <p14:creationId xmlns:p14="http://schemas.microsoft.com/office/powerpoint/2010/main" val="9471349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16F394-4C26-BEBE-9A9D-02F57330AB78}"/>
              </a:ext>
            </a:extLst>
          </p:cNvPr>
          <p:cNvSpPr/>
          <p:nvPr/>
        </p:nvSpPr>
        <p:spPr bwMode="auto">
          <a:xfrm>
            <a:off x="53340" y="428179"/>
            <a:ext cx="9037320" cy="6001643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reveal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_reveal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||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(!revealed[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commitment[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]==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hash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(_reveal));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revelation[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_reveal;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revealed[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(revealed[player[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&amp;&amp;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revealed[player[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done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result = ((revelation[player[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^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revelation[player[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%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==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320040" y="3322320"/>
            <a:ext cx="6736080" cy="2468880"/>
          </a:xfrm>
          <a:prstGeom prst="wedgeRoundRectCallout">
            <a:avLst>
              <a:gd name="adj1" fmla="val 32518"/>
              <a:gd name="adj2" fmla="val -100555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546257" y="1547752"/>
            <a:ext cx="5942653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done, compute outcome as before</a:t>
            </a:r>
          </a:p>
        </p:txBody>
      </p:sp>
    </p:spTree>
    <p:extLst>
      <p:ext uri="{BB962C8B-B14F-4D97-AF65-F5344CB8AC3E}">
        <p14:creationId xmlns:p14="http://schemas.microsoft.com/office/powerpoint/2010/main" val="337737078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Solidity Details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7438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Scalar Types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902039" y="2712407"/>
            <a:ext cx="4916731" cy="2246769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dirty="0">
                <a:solidFill>
                  <a:srgbClr val="FFFF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int8, …, int256 = int</a:t>
            </a:r>
          </a:p>
          <a:p>
            <a:pPr algn="l"/>
            <a:r>
              <a:rPr lang="en-US" sz="2800" b="1" dirty="0">
                <a:solidFill>
                  <a:srgbClr val="FFFF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uint8, …, uint256 = uint</a:t>
            </a:r>
          </a:p>
          <a:p>
            <a:pPr algn="l"/>
            <a:r>
              <a:rPr lang="en-US" sz="2800" b="1" dirty="0">
                <a:solidFill>
                  <a:srgbClr val="FFFF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bool</a:t>
            </a:r>
          </a:p>
          <a:p>
            <a:pPr algn="l"/>
            <a:r>
              <a:rPr lang="en-US" sz="2800" b="1" dirty="0">
                <a:solidFill>
                  <a:srgbClr val="FFFF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address</a:t>
            </a:r>
          </a:p>
          <a:p>
            <a:pPr algn="l"/>
            <a:r>
              <a:rPr lang="en-US" sz="2800" b="1" dirty="0">
                <a:solidFill>
                  <a:srgbClr val="FFFF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bytes1, …, bytes32</a:t>
            </a:r>
          </a:p>
        </p:txBody>
      </p:sp>
    </p:spTree>
    <p:extLst>
      <p:ext uri="{BB962C8B-B14F-4D97-AF65-F5344CB8AC3E}">
        <p14:creationId xmlns:p14="http://schemas.microsoft.com/office/powerpoint/2010/main" val="260193284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Enums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940237" y="2828835"/>
            <a:ext cx="8000908" cy="1200329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enum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Actions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{ 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GoLeft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GoRight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GoStraight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Actions choice;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Actions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constant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default = Actions.GoStraight;</a:t>
            </a:r>
          </a:p>
        </p:txBody>
      </p:sp>
    </p:spTree>
    <p:extLst>
      <p:ext uri="{BB962C8B-B14F-4D97-AF65-F5344CB8AC3E}">
        <p14:creationId xmlns:p14="http://schemas.microsoft.com/office/powerpoint/2010/main" val="59084540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Static Arrays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930893" y="3198168"/>
            <a:ext cx="5282215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8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a; </a:t>
            </a:r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8 256-bit uints 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38659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Dynamic Arrays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56505" y="3198168"/>
            <a:ext cx="7830990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[] a =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[](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8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 </a:t>
            </a:r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8 256-bit uints 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91829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Structs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248561" y="2644170"/>
            <a:ext cx="2903359" cy="156966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Funder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addr;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amount;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</p:txBody>
      </p:sp>
    </p:spTree>
    <p:extLst>
      <p:ext uri="{BB962C8B-B14F-4D97-AF65-F5344CB8AC3E}">
        <p14:creationId xmlns:p14="http://schemas.microsoft.com/office/powerpoint/2010/main" val="325498348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Mappings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68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2355688" y="3198167"/>
            <a:ext cx="4432624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549103" y="4088438"/>
            <a:ext cx="696216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Every key implicitly bound to all-zero value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3116840" y="5040264"/>
            <a:ext cx="382668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binding always defined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1940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Call Opcode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69</a:t>
            </a:fld>
            <a:endParaRPr lang="en-US" dirty="0"/>
          </a:p>
        </p:txBody>
      </p:sp>
      <p:sp>
        <p:nvSpPr>
          <p:cNvPr id="4" name="Horizontal Scroll 3"/>
          <p:cNvSpPr/>
          <p:nvPr/>
        </p:nvSpPr>
        <p:spPr bwMode="auto">
          <a:xfrm>
            <a:off x="682809" y="1815010"/>
            <a:ext cx="2779663" cy="3618050"/>
          </a:xfrm>
          <a:prstGeom prst="horizontalScroll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Contract A</a:t>
            </a:r>
          </a:p>
        </p:txBody>
      </p:sp>
      <p:sp>
        <p:nvSpPr>
          <p:cNvPr id="7" name="Horizontal Scroll 6"/>
          <p:cNvSpPr/>
          <p:nvPr/>
        </p:nvSpPr>
        <p:spPr bwMode="auto">
          <a:xfrm>
            <a:off x="5681529" y="1831194"/>
            <a:ext cx="2779663" cy="3618050"/>
          </a:xfrm>
          <a:prstGeom prst="horizontalScroll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Contract B</a:t>
            </a:r>
          </a:p>
        </p:txBody>
      </p:sp>
      <p:sp>
        <p:nvSpPr>
          <p:cNvPr id="8" name="Right Arrow 7"/>
          <p:cNvSpPr/>
          <p:nvPr/>
        </p:nvSpPr>
        <p:spPr bwMode="auto">
          <a:xfrm>
            <a:off x="4188009" y="2852148"/>
            <a:ext cx="1143000" cy="579120"/>
          </a:xfrm>
          <a:prstGeom prst="rightArrow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 flipH="1">
            <a:off x="4188009" y="3816803"/>
            <a:ext cx="1143000" cy="579120"/>
          </a:xfrm>
          <a:prstGeom prst="rightArrow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1448453" y="5819170"/>
            <a:ext cx="531581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runs in B’s address space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448453" y="5171450"/>
            <a:ext cx="363208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calls B’s function …</a:t>
            </a:r>
          </a:p>
        </p:txBody>
      </p:sp>
    </p:spTree>
    <p:extLst>
      <p:ext uri="{BB962C8B-B14F-4D97-AF65-F5344CB8AC3E}">
        <p14:creationId xmlns:p14="http://schemas.microsoft.com/office/powerpoint/2010/main" val="377935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olidity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99" y="1702681"/>
            <a:ext cx="3686003" cy="491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Solidity Tutorial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TextBox 3"/>
          <p:cNvSpPr txBox="1"/>
          <p:nvPr/>
        </p:nvSpPr>
        <p:spPr bwMode="auto">
          <a:xfrm>
            <a:off x="336706" y="2054642"/>
            <a:ext cx="847058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Solidity is usual high-level language for the EVM</a:t>
            </a:r>
          </a:p>
        </p:txBody>
      </p:sp>
      <p:sp>
        <p:nvSpPr>
          <p:cNvPr id="4" name="TextBox 7"/>
          <p:cNvSpPr txBox="1"/>
          <p:nvPr/>
        </p:nvSpPr>
        <p:spPr bwMode="auto">
          <a:xfrm>
            <a:off x="336706" y="3022208"/>
            <a:ext cx="368402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Based on Javascript</a:t>
            </a:r>
          </a:p>
        </p:txBody>
      </p:sp>
      <p:sp>
        <p:nvSpPr>
          <p:cNvPr id="5" name="TextBox 8"/>
          <p:cNvSpPr txBox="1"/>
          <p:nvPr/>
        </p:nvSpPr>
        <p:spPr bwMode="auto">
          <a:xfrm>
            <a:off x="336706" y="3989774"/>
            <a:ext cx="510107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Here, example-based tutorial</a:t>
            </a:r>
          </a:p>
        </p:txBody>
      </p:sp>
      <p:sp>
        <p:nvSpPr>
          <p:cNvPr id="6" name="TextBox 8"/>
          <p:cNvSpPr txBox="1"/>
          <p:nvPr/>
        </p:nvSpPr>
        <p:spPr bwMode="auto">
          <a:xfrm>
            <a:off x="336706" y="4957340"/>
            <a:ext cx="677621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Use on-line docs and compiler to learn</a:t>
            </a:r>
          </a:p>
        </p:txBody>
      </p:sp>
    </p:spTree>
    <p:extLst>
      <p:ext uri="{BB962C8B-B14F-4D97-AF65-F5344CB8AC3E}">
        <p14:creationId xmlns:p14="http://schemas.microsoft.com/office/powerpoint/2010/main" val="143402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3">
            <a:extLst>
              <a:ext uri="{FF2B5EF4-FFF2-40B4-BE49-F238E27FC236}">
                <a16:creationId xmlns:a16="http://schemas.microsoft.com/office/drawing/2014/main" id="{8FF77F7C-CDBA-A409-0512-FBA08415828D}"/>
              </a:ext>
            </a:extLst>
          </p:cNvPr>
          <p:cNvSpPr/>
          <p:nvPr/>
        </p:nvSpPr>
        <p:spPr bwMode="auto">
          <a:xfrm>
            <a:off x="682809" y="1815010"/>
            <a:ext cx="2779663" cy="3618050"/>
          </a:xfrm>
          <a:prstGeom prst="horizontalScroll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Contract A</a:t>
            </a:r>
          </a:p>
        </p:txBody>
      </p:sp>
      <p:sp>
        <p:nvSpPr>
          <p:cNvPr id="6" name="Horizontal Scroll 6">
            <a:extLst>
              <a:ext uri="{FF2B5EF4-FFF2-40B4-BE49-F238E27FC236}">
                <a16:creationId xmlns:a16="http://schemas.microsoft.com/office/drawing/2014/main" id="{51CF4D78-203F-5705-5E3E-F1BEB575996F}"/>
              </a:ext>
            </a:extLst>
          </p:cNvPr>
          <p:cNvSpPr/>
          <p:nvPr/>
        </p:nvSpPr>
        <p:spPr bwMode="auto">
          <a:xfrm>
            <a:off x="5681529" y="1831194"/>
            <a:ext cx="2779663" cy="3618050"/>
          </a:xfrm>
          <a:prstGeom prst="horizontalScroll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Contract B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DelegateCall Opcode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70</a:t>
            </a:fld>
            <a:endParaRPr lang="en-US" dirty="0"/>
          </a:p>
        </p:txBody>
      </p:sp>
      <p:sp>
        <p:nvSpPr>
          <p:cNvPr id="8" name="Right Arrow 7"/>
          <p:cNvSpPr/>
          <p:nvPr/>
        </p:nvSpPr>
        <p:spPr bwMode="auto">
          <a:xfrm>
            <a:off x="4188009" y="2852148"/>
            <a:ext cx="1143000" cy="579120"/>
          </a:xfrm>
          <a:prstGeom prst="rightArrow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orizontal Scroll 12"/>
          <p:cNvSpPr/>
          <p:nvPr/>
        </p:nvSpPr>
        <p:spPr bwMode="auto">
          <a:xfrm>
            <a:off x="1144645" y="3843801"/>
            <a:ext cx="2053328" cy="1104245"/>
          </a:xfrm>
          <a:prstGeom prst="horizontalScroll">
            <a:avLst/>
          </a:prstGeom>
          <a:solidFill>
            <a:srgbClr val="CCEC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Contract B’s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1448453" y="5819170"/>
            <a:ext cx="526932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runs in A’s address space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448453" y="5171450"/>
            <a:ext cx="501387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delegatecalls B’s function …</a:t>
            </a:r>
          </a:p>
        </p:txBody>
      </p:sp>
    </p:spTree>
    <p:extLst>
      <p:ext uri="{BB962C8B-B14F-4D97-AF65-F5344CB8AC3E}">
        <p14:creationId xmlns:p14="http://schemas.microsoft.com/office/powerpoint/2010/main" val="419955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9" grpId="0" animBg="1"/>
      <p:bldP spid="10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Library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549103" y="2508795"/>
            <a:ext cx="5433223" cy="1200329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library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SafeMath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1549103" y="4088438"/>
            <a:ext cx="264207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Syntactic sugar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549103" y="5040264"/>
            <a:ext cx="5602816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Contract where every function call</a:t>
            </a:r>
          </a:p>
          <a:p>
            <a:pPr algn="ctr"/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is a delegate call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3772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Inheritance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72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51945" y="1536174"/>
            <a:ext cx="8040110" cy="3785652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Feline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utterance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bytes32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 </a:t>
            </a:r>
          </a:p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Cat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Feline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utterance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bytes32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"meow"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TextBox 3"/>
          <p:cNvSpPr txBox="1"/>
          <p:nvPr/>
        </p:nvSpPr>
        <p:spPr bwMode="auto">
          <a:xfrm>
            <a:off x="2681098" y="5060216"/>
            <a:ext cx="378180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other languages</a:t>
            </a:r>
          </a:p>
        </p:txBody>
      </p:sp>
    </p:spTree>
    <p:extLst>
      <p:ext uri="{BB962C8B-B14F-4D97-AF65-F5344CB8AC3E}">
        <p14:creationId xmlns:p14="http://schemas.microsoft.com/office/powerpoint/2010/main" val="115470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Abstract Contracts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796511" y="5191065"/>
            <a:ext cx="795442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least one function implementation missing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1584388" y="5851016"/>
            <a:ext cx="637866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Compiler type-checking, inheritance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53667" y="1638014"/>
            <a:ext cx="8040110" cy="341632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Config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defined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“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Config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”;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 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undefined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lookup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id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8537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Interfaces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486604" y="4729400"/>
            <a:ext cx="657423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function implementations missing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1584388" y="5851016"/>
            <a:ext cx="637866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Compiler type-checking, inheritance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53667" y="2561344"/>
            <a:ext cx="8040110" cy="156966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interface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Config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lookup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id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4211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Events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417321" y="1911888"/>
            <a:ext cx="6263640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An </a:t>
            </a:r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event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 is a public record that something happened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96241" y="3160377"/>
            <a:ext cx="8305800" cy="1200329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event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Deposit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</a:t>
            </a:r>
          </a:p>
          <a:p>
            <a:pPr algn="l"/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emit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Deposit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.value);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417321" y="4655088"/>
            <a:ext cx="6263640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Events can be monitored from outside the blockchain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7389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Function Visibility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000463" y="2193757"/>
            <a:ext cx="444224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External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: only from outside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000463" y="3226704"/>
            <a:ext cx="510428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Public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: only internal or external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000463" y="4259651"/>
            <a:ext cx="672331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Internal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: only current or derived contracts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000463" y="5292598"/>
            <a:ext cx="678262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Private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: only current not derived contracts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5833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Receive &amp; Fallback Functions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078230" y="1724085"/>
            <a:ext cx="6987540" cy="452431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Example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x 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foo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x 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receive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external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emit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Paid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fallback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external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emit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Unknown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.data);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1921921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Receive &amp; Fallback Functions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78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078230" y="1724085"/>
            <a:ext cx="6987540" cy="452431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Example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x 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foo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x 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receive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external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emit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Paid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fallback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external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emit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Unknown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.data);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E14DE604-A65F-F172-42A8-BC1BF3A5DEEF}"/>
              </a:ext>
            </a:extLst>
          </p:cNvPr>
          <p:cNvSpPr/>
          <p:nvPr/>
        </p:nvSpPr>
        <p:spPr bwMode="auto">
          <a:xfrm>
            <a:off x="1036454" y="2441583"/>
            <a:ext cx="5037082" cy="1172319"/>
          </a:xfrm>
          <a:prstGeom prst="wedgeRoundRectCallout">
            <a:avLst>
              <a:gd name="adj1" fmla="val 61172"/>
              <a:gd name="adj2" fmla="val -21263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63FED8-EB61-477B-D4E5-10F59A5C1F48}"/>
              </a:ext>
            </a:extLst>
          </p:cNvPr>
          <p:cNvSpPr/>
          <p:nvPr/>
        </p:nvSpPr>
        <p:spPr bwMode="auto">
          <a:xfrm>
            <a:off x="6802283" y="2319082"/>
            <a:ext cx="1263487" cy="830997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</a:t>
            </a:r>
          </a:p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</a:p>
        </p:txBody>
      </p:sp>
    </p:spTree>
    <p:extLst>
      <p:ext uri="{BB962C8B-B14F-4D97-AF65-F5344CB8AC3E}">
        <p14:creationId xmlns:p14="http://schemas.microsoft.com/office/powerpoint/2010/main" val="165823629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Receive Function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000463" y="2193757"/>
            <a:ext cx="478528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Handles plain ether transfers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000463" y="3226704"/>
            <a:ext cx="517481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calls to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  <a:sym typeface="Mathematica1" pitchFamily="2" charset="2"/>
              </a:rPr>
              <a:t>send()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or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  <a:sym typeface="Mathematica1" pitchFamily="2" charset="2"/>
              </a:rPr>
              <a:t>transfer()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468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6B3CD3-8C72-43B9-D39A-2F9EB842ED79}"/>
              </a:ext>
            </a:extLst>
          </p:cNvPr>
          <p:cNvSpPr/>
          <p:nvPr/>
        </p:nvSpPr>
        <p:spPr bwMode="auto">
          <a:xfrm>
            <a:off x="350587" y="1693663"/>
            <a:ext cx="8271510" cy="2677656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^0.5.2; </a:t>
            </a:r>
          </a:p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Coin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minter;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balances;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53855600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Receive &amp; Fallback Functions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80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078230" y="1724085"/>
            <a:ext cx="6987540" cy="452431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Example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x 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foo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x 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receive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external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emit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Paid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fallback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external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emit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Unknown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.data);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EA45ACA7-B3B8-A70A-E104-F7AA06C10D87}"/>
              </a:ext>
            </a:extLst>
          </p:cNvPr>
          <p:cNvSpPr/>
          <p:nvPr/>
        </p:nvSpPr>
        <p:spPr bwMode="auto">
          <a:xfrm>
            <a:off x="1078231" y="3613902"/>
            <a:ext cx="5037082" cy="1172319"/>
          </a:xfrm>
          <a:prstGeom prst="wedgeRoundRectCallout">
            <a:avLst>
              <a:gd name="adj1" fmla="val 60934"/>
              <a:gd name="adj2" fmla="val 1861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319A4F-8A3E-FBC5-03E3-88AE809FC920}"/>
              </a:ext>
            </a:extLst>
          </p:cNvPr>
          <p:cNvSpPr/>
          <p:nvPr/>
        </p:nvSpPr>
        <p:spPr bwMode="auto">
          <a:xfrm>
            <a:off x="6844059" y="3846757"/>
            <a:ext cx="1298753" cy="830997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</a:t>
            </a:r>
          </a:p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</a:p>
        </p:txBody>
      </p:sp>
    </p:spTree>
    <p:extLst>
      <p:ext uri="{BB962C8B-B14F-4D97-AF65-F5344CB8AC3E}">
        <p14:creationId xmlns:p14="http://schemas.microsoft.com/office/powerpoint/2010/main" val="175577339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Receive Function Idiosyncrasies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81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941069" y="2400897"/>
            <a:ext cx="7431965" cy="2677656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receive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()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external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revert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 </a:t>
            </a:r>
          </a:p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deposit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external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balances[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+=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  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4959129" y="4986368"/>
            <a:ext cx="190308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This works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6064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Sending Ether to a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receive()</a:t>
            </a:r>
            <a:r>
              <a:rPr lang="en-US" dirty="0">
                <a:solidFill>
                  <a:srgbClr val="FFFF00"/>
                </a:solidFill>
              </a:rPr>
              <a:t> Function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82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84573" y="2218076"/>
            <a:ext cx="6987540" cy="52322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send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(amount);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981073" y="2891140"/>
            <a:ext cx="332494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Limited to 2300 gas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981073" y="5002666"/>
            <a:ext cx="518122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If transfer fails, returns Boolean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2231439" y="3594982"/>
            <a:ext cx="574067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Protects against re-entrancy attack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2231439" y="5706508"/>
            <a:ext cx="328487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Programming pitfall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2231439" y="4298824"/>
            <a:ext cx="462658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requires near-trivial function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6296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Sending Ether to a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receive()</a:t>
            </a:r>
            <a:r>
              <a:rPr lang="en-US" dirty="0">
                <a:solidFill>
                  <a:srgbClr val="FFFF00"/>
                </a:solidFill>
              </a:rPr>
              <a:t> Function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83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84573" y="2218076"/>
            <a:ext cx="6987540" cy="52322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(amount);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981073" y="2891140"/>
            <a:ext cx="332494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Limited to 2300 gas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981073" y="5002666"/>
            <a:ext cx="559961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If transfer fails,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reverts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 transaction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2231439" y="3594982"/>
            <a:ext cx="574067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Protects against re-entrancy attack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2231439" y="5706508"/>
            <a:ext cx="462498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Safer programming practice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2231439" y="4298824"/>
            <a:ext cx="462658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requires near-trivial function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5419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Sending Ether to a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receive()</a:t>
            </a:r>
            <a:r>
              <a:rPr lang="en-US" dirty="0">
                <a:solidFill>
                  <a:srgbClr val="FFFF00"/>
                </a:solidFill>
              </a:rPr>
              <a:t> Function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84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84572" y="2218075"/>
            <a:ext cx="7649630" cy="52322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(amount).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gas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(extra);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981073" y="2891140"/>
            <a:ext cx="448231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Can specify how much gas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981073" y="5002666"/>
            <a:ext cx="559961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just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If transfer fails,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reverts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 transaction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2231439" y="3594982"/>
            <a:ext cx="424507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No re-entrancy protection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2231439" y="5706508"/>
            <a:ext cx="462498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Safer programming practice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2231439" y="4298824"/>
            <a:ext cx="390203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non-trivial functions OK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2233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Sending Ether to a Payable Named Function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85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865262" y="2150571"/>
            <a:ext cx="7138347" cy="52322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.fun.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(amount)(args);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981073" y="2891140"/>
            <a:ext cx="492314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Uses as much gas as needed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981073" y="5002666"/>
            <a:ext cx="559961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If transfer fails,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reverts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 transaction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2231439" y="3594982"/>
            <a:ext cx="424507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No re-entrancy protection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2231439" y="5706508"/>
            <a:ext cx="462498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Safer programming practice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1218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Sending Ether to a Payable Named Function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86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59080" y="2213615"/>
            <a:ext cx="8617883" cy="52322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.fun.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(amount).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gas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(limit)(args);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981073" y="2891140"/>
            <a:ext cx="342273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Limits gas as shown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981073" y="5002666"/>
            <a:ext cx="559961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If transfer fails,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reverts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 transaction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2231439" y="3594982"/>
            <a:ext cx="424507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No re-entrancy protection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2231439" y="5706508"/>
            <a:ext cx="462498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Safer programming practice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2596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Receive &amp; Fallback Functions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87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078230" y="1724085"/>
            <a:ext cx="6987540" cy="452431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Example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x 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foo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x 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receive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external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emit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Paid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fallback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external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emit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Unknown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.data);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9" name="Rounded Rectangular Callout 6">
            <a:extLst>
              <a:ext uri="{FF2B5EF4-FFF2-40B4-BE49-F238E27FC236}">
                <a16:creationId xmlns:a16="http://schemas.microsoft.com/office/drawing/2014/main" id="{5807DA4F-C14D-74A8-4140-F6796E3CE213}"/>
              </a:ext>
            </a:extLst>
          </p:cNvPr>
          <p:cNvSpPr/>
          <p:nvPr/>
        </p:nvSpPr>
        <p:spPr bwMode="auto">
          <a:xfrm>
            <a:off x="1036454" y="4728387"/>
            <a:ext cx="5037082" cy="1114485"/>
          </a:xfrm>
          <a:prstGeom prst="wedgeRoundRectCallout">
            <a:avLst>
              <a:gd name="adj1" fmla="val 60934"/>
              <a:gd name="adj2" fmla="val 1861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2FD9B2-3B19-C87F-03A4-7744D9E1B92B}"/>
              </a:ext>
            </a:extLst>
          </p:cNvPr>
          <p:cNvSpPr/>
          <p:nvPr/>
        </p:nvSpPr>
        <p:spPr bwMode="auto">
          <a:xfrm>
            <a:off x="6802283" y="4958933"/>
            <a:ext cx="1298753" cy="830997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fallback</a:t>
            </a:r>
          </a:p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</a:p>
        </p:txBody>
      </p:sp>
    </p:spTree>
    <p:extLst>
      <p:ext uri="{BB962C8B-B14F-4D97-AF65-F5344CB8AC3E}">
        <p14:creationId xmlns:p14="http://schemas.microsoft.com/office/powerpoint/2010/main" val="338243658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Function Call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88</a:t>
            </a:fld>
            <a:endParaRPr lang="en-US" dirty="0"/>
          </a:p>
        </p:txBody>
      </p:sp>
      <p:sp>
        <p:nvSpPr>
          <p:cNvPr id="4" name="Horizontal Scroll 3"/>
          <p:cNvSpPr/>
          <p:nvPr/>
        </p:nvSpPr>
        <p:spPr bwMode="auto">
          <a:xfrm>
            <a:off x="682809" y="1815010"/>
            <a:ext cx="2779663" cy="3618050"/>
          </a:xfrm>
          <a:prstGeom prst="horizontalScroll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Contract A</a:t>
            </a:r>
          </a:p>
        </p:txBody>
      </p:sp>
      <p:sp>
        <p:nvSpPr>
          <p:cNvPr id="7" name="Horizontal Scroll 6"/>
          <p:cNvSpPr/>
          <p:nvPr/>
        </p:nvSpPr>
        <p:spPr bwMode="auto">
          <a:xfrm>
            <a:off x="5681529" y="1815010"/>
            <a:ext cx="2779663" cy="3618050"/>
          </a:xfrm>
          <a:prstGeom prst="horizontalScroll">
            <a:avLst/>
          </a:prstGeom>
          <a:gradFill flip="none" rotWithShape="1">
            <a:gsLst>
              <a:gs pos="0">
                <a:srgbClr val="FFCCFF">
                  <a:shade val="30000"/>
                  <a:satMod val="115000"/>
                </a:srgbClr>
              </a:gs>
              <a:gs pos="50000">
                <a:srgbClr val="FFCCFF">
                  <a:shade val="67500"/>
                  <a:satMod val="115000"/>
                </a:srgbClr>
              </a:gs>
              <a:gs pos="100000">
                <a:srgbClr val="FFCC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Contract B</a:t>
            </a:r>
          </a:p>
        </p:txBody>
      </p:sp>
      <p:sp>
        <p:nvSpPr>
          <p:cNvPr id="8" name="Right Arrow 7"/>
          <p:cNvSpPr/>
          <p:nvPr/>
        </p:nvSpPr>
        <p:spPr bwMode="auto">
          <a:xfrm>
            <a:off x="3878602" y="2683169"/>
            <a:ext cx="1611208" cy="917079"/>
          </a:xfrm>
          <a:prstGeom prst="rightArrow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call “bar”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226443" y="5382250"/>
            <a:ext cx="449289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calls B’s “bar” function …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6279533" y="2656326"/>
            <a:ext cx="13244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fn foo()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6279533" y="3293583"/>
            <a:ext cx="1345240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fn bar()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6279533" y="3930840"/>
            <a:ext cx="1744388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fallback ()</a:t>
            </a: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8231505" y="3141708"/>
            <a:ext cx="744855" cy="510778"/>
          </a:xfrm>
          <a:prstGeom prst="wedgeRoundRectCallout">
            <a:avLst>
              <a:gd name="adj1" fmla="val -132197"/>
              <a:gd name="adj2" fmla="val 21267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me!</a:t>
            </a: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7624773" y="2206755"/>
            <a:ext cx="1257419" cy="510778"/>
          </a:xfrm>
          <a:prstGeom prst="wedgeRoundRectCallout">
            <a:avLst>
              <a:gd name="adj1" fmla="val -67961"/>
              <a:gd name="adj2" fmla="val 86908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 me!</a:t>
            </a:r>
          </a:p>
        </p:txBody>
      </p:sp>
    </p:spTree>
    <p:extLst>
      <p:ext uri="{BB962C8B-B14F-4D97-AF65-F5344CB8AC3E}">
        <p14:creationId xmlns:p14="http://schemas.microsoft.com/office/powerpoint/2010/main" val="91204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5" grpId="0" animBg="1"/>
      <p:bldP spid="16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Fallback Function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89</a:t>
            </a:fld>
            <a:endParaRPr lang="en-US" dirty="0"/>
          </a:p>
        </p:txBody>
      </p:sp>
      <p:sp>
        <p:nvSpPr>
          <p:cNvPr id="4" name="Horizontal Scroll 3"/>
          <p:cNvSpPr/>
          <p:nvPr/>
        </p:nvSpPr>
        <p:spPr bwMode="auto">
          <a:xfrm>
            <a:off x="682808" y="1815010"/>
            <a:ext cx="2779663" cy="3618050"/>
          </a:xfrm>
          <a:prstGeom prst="horizontalScroll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Contract A</a:t>
            </a:r>
          </a:p>
        </p:txBody>
      </p:sp>
      <p:sp>
        <p:nvSpPr>
          <p:cNvPr id="7" name="Horizontal Scroll 6"/>
          <p:cNvSpPr/>
          <p:nvPr/>
        </p:nvSpPr>
        <p:spPr bwMode="auto">
          <a:xfrm>
            <a:off x="5681529" y="1815010"/>
            <a:ext cx="2779663" cy="3618050"/>
          </a:xfrm>
          <a:prstGeom prst="horizontalScroll">
            <a:avLst/>
          </a:prstGeom>
          <a:gradFill flip="none" rotWithShape="1">
            <a:gsLst>
              <a:gs pos="0">
                <a:srgbClr val="FFCCFF">
                  <a:shade val="30000"/>
                  <a:satMod val="115000"/>
                </a:srgbClr>
              </a:gs>
              <a:gs pos="50000">
                <a:srgbClr val="FFCCFF">
                  <a:shade val="67500"/>
                  <a:satMod val="115000"/>
                </a:srgbClr>
              </a:gs>
              <a:gs pos="100000">
                <a:srgbClr val="FFCC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Contract B</a:t>
            </a:r>
          </a:p>
        </p:txBody>
      </p:sp>
      <p:sp>
        <p:nvSpPr>
          <p:cNvPr id="8" name="Right Arrow 7"/>
          <p:cNvSpPr/>
          <p:nvPr/>
        </p:nvSpPr>
        <p:spPr bwMode="auto">
          <a:xfrm>
            <a:off x="3643813" y="2683169"/>
            <a:ext cx="1922197" cy="917079"/>
          </a:xfrm>
          <a:prstGeom prst="rightArrow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call “xyzzy”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226443" y="5382250"/>
            <a:ext cx="486960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calls B’s “xyzzy” function …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6279533" y="2656326"/>
            <a:ext cx="13244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fn foo()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6279533" y="3293583"/>
            <a:ext cx="1345240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fn bar()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6279533" y="3930840"/>
            <a:ext cx="1744388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fallback ()</a:t>
            </a: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7624773" y="2206755"/>
            <a:ext cx="1257419" cy="510778"/>
          </a:xfrm>
          <a:prstGeom prst="wedgeRoundRectCallout">
            <a:avLst>
              <a:gd name="adj1" fmla="val -67961"/>
              <a:gd name="adj2" fmla="val 86908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 me!</a:t>
            </a: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7777173" y="2889986"/>
            <a:ext cx="1257419" cy="510778"/>
          </a:xfrm>
          <a:prstGeom prst="wedgeRoundRectCallout">
            <a:avLst>
              <a:gd name="adj1" fmla="val -67961"/>
              <a:gd name="adj2" fmla="val 86908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 me!</a:t>
            </a: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6838046" y="4791871"/>
            <a:ext cx="2158852" cy="510778"/>
          </a:xfrm>
          <a:prstGeom prst="wedgeRoundRectCallout">
            <a:avLst>
              <a:gd name="adj1" fmla="val -40430"/>
              <a:gd name="adj2" fmla="val -127917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me, by default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45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9617F1F-FFC0-83D1-9299-D89F571AADF6}"/>
              </a:ext>
            </a:extLst>
          </p:cNvPr>
          <p:cNvSpPr/>
          <p:nvPr/>
        </p:nvSpPr>
        <p:spPr bwMode="auto">
          <a:xfrm>
            <a:off x="350587" y="1693663"/>
            <a:ext cx="8271510" cy="2677656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^0.5.2; </a:t>
            </a:r>
          </a:p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Coin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minter;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balances;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190268" y="1693663"/>
            <a:ext cx="5126355" cy="590252"/>
          </a:xfrm>
          <a:prstGeom prst="wedgeRoundRectCallout">
            <a:avLst>
              <a:gd name="adj1" fmla="val -7689"/>
              <a:gd name="adj2" fmla="val 130161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96768" y="2836663"/>
            <a:ext cx="8225329" cy="954107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program needs compiler version 0.5.2 or later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(important because of bu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fixes, compatibility)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63711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Sending Ether to a Payable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fallback()</a:t>
            </a:r>
            <a:r>
              <a:rPr lang="en-US" dirty="0">
                <a:solidFill>
                  <a:srgbClr val="FFFF00"/>
                </a:solidFill>
              </a:rPr>
              <a:t> Function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90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981073" y="2891140"/>
            <a:ext cx="585609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If no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  <a:sym typeface="Mathematica1" pitchFamily="2" charset="2"/>
              </a:rPr>
              <a:t>receive()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 function defined …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981073" y="3975982"/>
            <a:ext cx="657263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Plain ether transfer calls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  <a:sym typeface="Mathematica1" pitchFamily="2" charset="2"/>
              </a:rPr>
              <a:t>fallback()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 …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981073" y="5060824"/>
            <a:ext cx="344357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Same 2300 gas limit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1454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Old-School Nameless Fallback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91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078230" y="1908750"/>
            <a:ext cx="6987540" cy="4154984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Example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x 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foo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x 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external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emit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Paid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algn="l"/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Rounded Rectangular Callout 6">
            <a:extLst>
              <a:ext uri="{FF2B5EF4-FFF2-40B4-BE49-F238E27FC236}">
                <a16:creationId xmlns:a16="http://schemas.microsoft.com/office/drawing/2014/main" id="{32BEB92C-E26C-C4A9-F33C-93FDA4DE63BB}"/>
              </a:ext>
            </a:extLst>
          </p:cNvPr>
          <p:cNvSpPr/>
          <p:nvPr/>
        </p:nvSpPr>
        <p:spPr bwMode="auto">
          <a:xfrm>
            <a:off x="1174019" y="3668330"/>
            <a:ext cx="6285038" cy="1114485"/>
          </a:xfrm>
          <a:prstGeom prst="wedgeRoundRectCallout">
            <a:avLst>
              <a:gd name="adj1" fmla="val 32991"/>
              <a:gd name="adj2" fmla="val -93063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BD1944-116A-8FDC-121A-4490AA3AF340}"/>
              </a:ext>
            </a:extLst>
          </p:cNvPr>
          <p:cNvSpPr/>
          <p:nvPr/>
        </p:nvSpPr>
        <p:spPr bwMode="auto">
          <a:xfrm>
            <a:off x="5903823" y="1829387"/>
            <a:ext cx="1555234" cy="1200329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Nameless</a:t>
            </a:r>
          </a:p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fallback</a:t>
            </a:r>
          </a:p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5F92E5-E3DE-1750-E717-8D40D0D35084}"/>
              </a:ext>
            </a:extLst>
          </p:cNvPr>
          <p:cNvSpPr txBox="1"/>
          <p:nvPr/>
        </p:nvSpPr>
        <p:spPr bwMode="auto">
          <a:xfrm>
            <a:off x="415645" y="2166990"/>
            <a:ext cx="488146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older versions of solidity 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7B0485-811B-1D1E-B689-C874ECD04200}"/>
              </a:ext>
            </a:extLst>
          </p:cNvPr>
          <p:cNvSpPr txBox="1"/>
          <p:nvPr/>
        </p:nvSpPr>
        <p:spPr bwMode="auto">
          <a:xfrm>
            <a:off x="1447315" y="5083182"/>
            <a:ext cx="585929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for both transfers &amp; last resort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F15866-8960-11BA-4FBB-4BBF91BDCDE1}"/>
              </a:ext>
            </a:extLst>
          </p:cNvPr>
          <p:cNvSpPr txBox="1"/>
          <p:nvPr/>
        </p:nvSpPr>
        <p:spPr bwMode="auto">
          <a:xfrm>
            <a:off x="4501035" y="6019175"/>
            <a:ext cx="280557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deprecated</a:t>
            </a:r>
          </a:p>
        </p:txBody>
      </p:sp>
    </p:spTree>
    <p:extLst>
      <p:ext uri="{BB962C8B-B14F-4D97-AF65-F5344CB8AC3E}">
        <p14:creationId xmlns:p14="http://schemas.microsoft.com/office/powerpoint/2010/main" val="369401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Moral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92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549215" y="2247144"/>
            <a:ext cx="464261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 breaks abstraction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549215" y="3899024"/>
            <a:ext cx="486222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unless you know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 does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549215" y="3073913"/>
            <a:ext cx="778520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don’t know how to call a fallback function …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549215" y="4724134"/>
            <a:ext cx="470192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later lectures on pitfalls!</a:t>
            </a:r>
          </a:p>
        </p:txBody>
      </p:sp>
    </p:spTree>
    <p:extLst>
      <p:ext uri="{BB962C8B-B14F-4D97-AF65-F5344CB8AC3E}">
        <p14:creationId xmlns:p14="http://schemas.microsoft.com/office/powerpoint/2010/main" val="242489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require()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93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37695" y="1980433"/>
            <a:ext cx="8268610" cy="52322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owner, </a:t>
            </a:r>
            <a:r>
              <a:rPr lang="en-US" sz="2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"not owner"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788680-6EAC-B5AC-9D34-8240F17401B1}"/>
              </a:ext>
            </a:extLst>
          </p:cNvPr>
          <p:cNvSpPr txBox="1"/>
          <p:nvPr/>
        </p:nvSpPr>
        <p:spPr bwMode="auto">
          <a:xfrm>
            <a:off x="1697305" y="3598283"/>
            <a:ext cx="310373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Revert transaction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D4B8A87A-1A5D-4FD4-C344-148CB216A3D9}"/>
              </a:ext>
            </a:extLst>
          </p:cNvPr>
          <p:cNvSpPr txBox="1"/>
          <p:nvPr/>
        </p:nvSpPr>
        <p:spPr bwMode="auto">
          <a:xfrm>
            <a:off x="685800" y="2846595"/>
            <a:ext cx="312136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If condition fails …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3EDC24-F7A7-9E10-177B-BE4A09DB6D0E}"/>
              </a:ext>
            </a:extLst>
          </p:cNvPr>
          <p:cNvSpPr txBox="1"/>
          <p:nvPr/>
        </p:nvSpPr>
        <p:spPr bwMode="auto">
          <a:xfrm>
            <a:off x="1697305" y="4349971"/>
            <a:ext cx="378501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Display error message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A184C3-8780-BDA1-0BA3-0147A41A477D}"/>
              </a:ext>
            </a:extLst>
          </p:cNvPr>
          <p:cNvSpPr txBox="1"/>
          <p:nvPr/>
        </p:nvSpPr>
        <p:spPr bwMode="auto">
          <a:xfrm>
            <a:off x="1697305" y="5101659"/>
            <a:ext cx="330571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Refund unused gas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732B70-273B-266D-CF65-6A96EDE4A9EE}"/>
              </a:ext>
            </a:extLst>
          </p:cNvPr>
          <p:cNvSpPr txBox="1"/>
          <p:nvPr/>
        </p:nvSpPr>
        <p:spPr bwMode="auto">
          <a:xfrm>
            <a:off x="685800" y="5853349"/>
            <a:ext cx="456246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Usually  for checking inputs</a:t>
            </a:r>
          </a:p>
        </p:txBody>
      </p:sp>
    </p:spTree>
    <p:extLst>
      <p:ext uri="{BB962C8B-B14F-4D97-AF65-F5344CB8AC3E}">
        <p14:creationId xmlns:p14="http://schemas.microsoft.com/office/powerpoint/2010/main" val="227163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assert()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94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226373" y="1980433"/>
            <a:ext cx="6691255" cy="52322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assert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denominator !=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0, </a:t>
            </a:r>
            <a:r>
              <a:rPr lang="en-US" sz="2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"uh-oh"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788680-6EAC-B5AC-9D34-8240F17401B1}"/>
              </a:ext>
            </a:extLst>
          </p:cNvPr>
          <p:cNvSpPr txBox="1"/>
          <p:nvPr/>
        </p:nvSpPr>
        <p:spPr bwMode="auto">
          <a:xfrm>
            <a:off x="1697305" y="3598283"/>
            <a:ext cx="310373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Revert transaction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D4B8A87A-1A5D-4FD4-C344-148CB216A3D9}"/>
              </a:ext>
            </a:extLst>
          </p:cNvPr>
          <p:cNvSpPr txBox="1"/>
          <p:nvPr/>
        </p:nvSpPr>
        <p:spPr bwMode="auto">
          <a:xfrm>
            <a:off x="685800" y="2846595"/>
            <a:ext cx="312136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If condition fails …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3EDC24-F7A7-9E10-177B-BE4A09DB6D0E}"/>
              </a:ext>
            </a:extLst>
          </p:cNvPr>
          <p:cNvSpPr txBox="1"/>
          <p:nvPr/>
        </p:nvSpPr>
        <p:spPr bwMode="auto">
          <a:xfrm>
            <a:off x="1697305" y="4349971"/>
            <a:ext cx="378501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Display error message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A184C3-8780-BDA1-0BA3-0147A41A477D}"/>
              </a:ext>
            </a:extLst>
          </p:cNvPr>
          <p:cNvSpPr txBox="1"/>
          <p:nvPr/>
        </p:nvSpPr>
        <p:spPr bwMode="auto">
          <a:xfrm>
            <a:off x="1697305" y="5101659"/>
            <a:ext cx="302358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Confiscate all gas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732B70-273B-266D-CF65-6A96EDE4A9EE}"/>
              </a:ext>
            </a:extLst>
          </p:cNvPr>
          <p:cNvSpPr txBox="1"/>
          <p:nvPr/>
        </p:nvSpPr>
        <p:spPr bwMode="auto">
          <a:xfrm>
            <a:off x="685800" y="5853349"/>
            <a:ext cx="660629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conditions that should never happen</a:t>
            </a:r>
          </a:p>
        </p:txBody>
      </p:sp>
    </p:spTree>
    <p:extLst>
      <p:ext uri="{BB962C8B-B14F-4D97-AF65-F5344CB8AC3E}">
        <p14:creationId xmlns:p14="http://schemas.microsoft.com/office/powerpoint/2010/main" val="105343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require()</a:t>
            </a:r>
            <a:r>
              <a:rPr lang="en-US" dirty="0">
                <a:solidFill>
                  <a:srgbClr val="FFFF00"/>
                </a:solidFill>
              </a:rPr>
              <a:t> and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assert()</a:t>
            </a:r>
            <a:r>
              <a:rPr lang="en-US" dirty="0">
                <a:solidFill>
                  <a:srgbClr val="FFFF00"/>
                </a:solidFill>
              </a:rPr>
              <a:t> conventions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95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871582" y="3274352"/>
            <a:ext cx="4942379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owner)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1871582" y="4097595"/>
            <a:ext cx="571663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  <a:sym typeface="Mathematica1" pitchFamily="2" charset="2"/>
              </a:rPr>
              <a:t>require()</a:t>
            </a: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might fail if input is bad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871582" y="4982393"/>
            <a:ext cx="4262705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assert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denominator !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 0)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871582" y="5805637"/>
            <a:ext cx="448231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  <a:sym typeface="Mathematica1" pitchFamily="2" charset="2"/>
              </a:rPr>
              <a:t>assert()</a:t>
            </a: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should never fail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871582" y="2389554"/>
            <a:ext cx="422263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Roll back if condition fails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2312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Function Modifiers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96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078230" y="2093774"/>
            <a:ext cx="6987540" cy="156966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modifier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ownerOnly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owner);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_;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3006850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7EE3C28-64F6-CEFD-E513-CD5F319FA02F}"/>
              </a:ext>
            </a:extLst>
          </p:cNvPr>
          <p:cNvSpPr/>
          <p:nvPr/>
        </p:nvSpPr>
        <p:spPr bwMode="auto">
          <a:xfrm>
            <a:off x="1078230" y="2093774"/>
            <a:ext cx="6987540" cy="156966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modifier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ownerOnly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owner);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_;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Function Modifiers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97</a:t>
            </a:fld>
            <a:endParaRPr lang="en-US" dirty="0"/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1363718" y="2429024"/>
            <a:ext cx="5616202" cy="478274"/>
          </a:xfrm>
          <a:prstGeom prst="wedgeRoundRectCallout">
            <a:avLst>
              <a:gd name="adj1" fmla="val -10088"/>
              <a:gd name="adj2" fmla="val 260834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945189" y="3996504"/>
            <a:ext cx="2388795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test passes …</a:t>
            </a:r>
          </a:p>
        </p:txBody>
      </p:sp>
    </p:spTree>
    <p:extLst>
      <p:ext uri="{BB962C8B-B14F-4D97-AF65-F5344CB8AC3E}">
        <p14:creationId xmlns:p14="http://schemas.microsoft.com/office/powerpoint/2010/main" val="397061432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3F12803-B54F-D563-C128-27C092F82189}"/>
              </a:ext>
            </a:extLst>
          </p:cNvPr>
          <p:cNvSpPr/>
          <p:nvPr/>
        </p:nvSpPr>
        <p:spPr bwMode="auto">
          <a:xfrm>
            <a:off x="1078230" y="2093774"/>
            <a:ext cx="6987540" cy="156966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modifier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ownerOnly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owner);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_;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Function Modifiers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98</a:t>
            </a:fld>
            <a:endParaRPr lang="en-US" dirty="0"/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1363718" y="2429024"/>
            <a:ext cx="5616202" cy="478274"/>
          </a:xfrm>
          <a:prstGeom prst="wedgeRoundRectCallout">
            <a:avLst>
              <a:gd name="adj1" fmla="val -10088"/>
              <a:gd name="adj2" fmla="val 260834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945189" y="3996504"/>
            <a:ext cx="2388795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test passes …</a:t>
            </a:r>
          </a:p>
        </p:txBody>
      </p:sp>
      <p:sp>
        <p:nvSpPr>
          <p:cNvPr id="15" name="Rounded Rectangular Callout 14"/>
          <p:cNvSpPr/>
          <p:nvPr/>
        </p:nvSpPr>
        <p:spPr bwMode="auto">
          <a:xfrm>
            <a:off x="1291590" y="2907298"/>
            <a:ext cx="724162" cy="558016"/>
          </a:xfrm>
          <a:prstGeom prst="wedgeRoundRectCallout">
            <a:avLst>
              <a:gd name="adj1" fmla="val -9817"/>
              <a:gd name="adj2" fmla="val 222596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31401" y="4554301"/>
            <a:ext cx="3214341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Execute function body</a:t>
            </a:r>
          </a:p>
        </p:txBody>
      </p:sp>
    </p:spTree>
    <p:extLst>
      <p:ext uri="{BB962C8B-B14F-4D97-AF65-F5344CB8AC3E}">
        <p14:creationId xmlns:p14="http://schemas.microsoft.com/office/powerpoint/2010/main" val="157454839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1078230" y="2288344"/>
            <a:ext cx="7821930" cy="1938992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pay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_payto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amount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ownerOnly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balance[_payTo] += amount;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Function Modifiers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99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22127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762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solidFill>
          <a:srgbClr val="FFFFCC"/>
        </a:solidFill>
        <a:ln w="76200" cap="flat" cmpd="sng" algn="ctr">
          <a:solidFill>
            <a:schemeClr val="accent1">
              <a:lumMod val="60000"/>
              <a:lumOff val="4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solidFill>
          <a:schemeClr val="bg1"/>
        </a:solidFill>
        <a:ln w="76200">
          <a:solidFill>
            <a:srgbClr val="FF0000"/>
          </a:solidFill>
          <a:miter lim="800000"/>
          <a:headEnd/>
          <a:tailEnd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wrap="none" rtlCol="0">
        <a:spAutoFit/>
      </a:bodyPr>
      <a:lstStyle>
        <a:defPPr algn="l">
          <a:defRPr sz="2800" dirty="0" smtClean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82849</TotalTime>
  <Words>5725</Words>
  <Application>Microsoft Office PowerPoint</Application>
  <PresentationFormat>Overhead</PresentationFormat>
  <Paragraphs>1174</Paragraphs>
  <Slides>118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118</vt:i4>
      </vt:variant>
    </vt:vector>
  </HeadingPairs>
  <TitlesOfParts>
    <vt:vector size="125" baseType="lpstr">
      <vt:lpstr>Consolas</vt:lpstr>
      <vt:lpstr>Marlett</vt:lpstr>
      <vt:lpstr>Cambria Math</vt:lpstr>
      <vt:lpstr>Arial</vt:lpstr>
      <vt:lpstr>Comic Sans MS</vt:lpstr>
      <vt:lpstr>Lucida Console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Solidity Tutorial</vt:lpstr>
      <vt:lpstr>Coin Example</vt:lpstr>
      <vt:lpstr>Coin Example</vt:lpstr>
      <vt:lpstr>Coin Example</vt:lpstr>
      <vt:lpstr>Coin Example</vt:lpstr>
      <vt:lpstr>Coin Example</vt:lpstr>
      <vt:lpstr>Coin Example</vt:lpstr>
      <vt:lpstr>Coin Example</vt:lpstr>
      <vt:lpstr>Coin Example</vt:lpstr>
      <vt:lpstr>Coin Example</vt:lpstr>
      <vt:lpstr>Coin Example</vt:lpstr>
      <vt:lpstr>Coin Example</vt:lpstr>
      <vt:lpstr>Coin Example</vt:lpstr>
      <vt:lpstr>Coin Example</vt:lpstr>
      <vt:lpstr>Coin Example</vt:lpstr>
      <vt:lpstr>Coin Example</vt:lpstr>
      <vt:lpstr>Coin Example</vt:lpstr>
      <vt:lpstr>Coin Example</vt:lpstr>
      <vt:lpstr>Coin Example</vt:lpstr>
      <vt:lpstr>The Flippening</vt:lpstr>
      <vt:lpstr>Coin Flip Contract</vt:lpstr>
      <vt:lpstr>Coin Flip Example</vt:lpstr>
      <vt:lpstr>Coin Flip Example</vt:lpstr>
      <vt:lpstr>Coin Flip Example</vt:lpstr>
      <vt:lpstr>Coin Flip Example</vt:lpstr>
      <vt:lpstr>Coin Flip Example</vt:lpstr>
      <vt:lpstr>Coin Flip Example</vt:lpstr>
      <vt:lpstr>Coin Flip Example</vt:lpstr>
      <vt:lpstr>Coin Flip Example</vt:lpstr>
      <vt:lpstr>Coin Flip Example</vt:lpstr>
      <vt:lpstr>Coin Flip Example</vt:lpstr>
      <vt:lpstr>Coin Flip Example</vt:lpstr>
      <vt:lpstr>Coin Flip Example</vt:lpstr>
      <vt:lpstr>Coin Flip Example</vt:lpstr>
      <vt:lpstr>Coin Flip Example</vt:lpstr>
      <vt:lpstr>Coin Flip Example</vt:lpstr>
      <vt:lpstr>Coin Flip Example</vt:lpstr>
      <vt:lpstr>Coin Flip Example</vt:lpstr>
      <vt:lpstr>Coin Flip Example</vt:lpstr>
      <vt:lpstr>Coin Flip Example</vt:lpstr>
      <vt:lpstr>Coin Flip Example</vt:lpstr>
      <vt:lpstr>This Contract is Insecure</vt:lpstr>
      <vt:lpstr>Commit-Reveal Pattern</vt:lpstr>
      <vt:lpstr>Commit-Reveal Pattern</vt:lpstr>
      <vt:lpstr>Commit-Reveal Flip</vt:lpstr>
      <vt:lpstr>Commit-Reveal Flip</vt:lpstr>
      <vt:lpstr>Commit-Reveal Flip</vt:lpstr>
      <vt:lpstr>Commit-Reveal Flip</vt:lpstr>
      <vt:lpstr>Commit-Reveal Flip</vt:lpstr>
      <vt:lpstr>Commit-Reveal Flip</vt:lpstr>
      <vt:lpstr>Coin Flip Example</vt:lpstr>
      <vt:lpstr>PowerPoint Presentation</vt:lpstr>
      <vt:lpstr>PowerPoint Presentation</vt:lpstr>
      <vt:lpstr>PowerPoint Presentation</vt:lpstr>
      <vt:lpstr>PowerPoint Presentation</vt:lpstr>
      <vt:lpstr>Solidity Details</vt:lpstr>
      <vt:lpstr>Scalar Types</vt:lpstr>
      <vt:lpstr>Enums</vt:lpstr>
      <vt:lpstr>Static Arrays</vt:lpstr>
      <vt:lpstr>Dynamic Arrays</vt:lpstr>
      <vt:lpstr>Structs</vt:lpstr>
      <vt:lpstr>Mappings</vt:lpstr>
      <vt:lpstr>Call Opcode</vt:lpstr>
      <vt:lpstr>DelegateCall Opcode</vt:lpstr>
      <vt:lpstr>Library</vt:lpstr>
      <vt:lpstr>Inheritance</vt:lpstr>
      <vt:lpstr>Abstract Contracts</vt:lpstr>
      <vt:lpstr>Interfaces</vt:lpstr>
      <vt:lpstr>Events</vt:lpstr>
      <vt:lpstr>Function Visibility</vt:lpstr>
      <vt:lpstr>Receive &amp; Fallback Functions</vt:lpstr>
      <vt:lpstr>Receive &amp; Fallback Functions</vt:lpstr>
      <vt:lpstr>Receive Function</vt:lpstr>
      <vt:lpstr>Receive &amp; Fallback Functions</vt:lpstr>
      <vt:lpstr>Receive Function Idiosyncrasies</vt:lpstr>
      <vt:lpstr>Sending Ether to a receive() Function</vt:lpstr>
      <vt:lpstr>Sending Ether to a receive() Function</vt:lpstr>
      <vt:lpstr>Sending Ether to a receive() Function</vt:lpstr>
      <vt:lpstr>Sending Ether to a Payable Named Function</vt:lpstr>
      <vt:lpstr>Sending Ether to a Payable Named Function</vt:lpstr>
      <vt:lpstr>Receive &amp; Fallback Functions</vt:lpstr>
      <vt:lpstr>Function Call</vt:lpstr>
      <vt:lpstr>Fallback Function</vt:lpstr>
      <vt:lpstr>Sending Ether to a Payable fallback() Function</vt:lpstr>
      <vt:lpstr>Old-School Nameless Fallback</vt:lpstr>
      <vt:lpstr>Moral</vt:lpstr>
      <vt:lpstr>require()</vt:lpstr>
      <vt:lpstr>assert()</vt:lpstr>
      <vt:lpstr>require() and assert() conventions</vt:lpstr>
      <vt:lpstr>Function Modifiers</vt:lpstr>
      <vt:lpstr>Function Modifiers</vt:lpstr>
      <vt:lpstr>Function Modifiers</vt:lpstr>
      <vt:lpstr>Function Modifiers</vt:lpstr>
      <vt:lpstr>Function Modifiers</vt:lpstr>
      <vt:lpstr>Function Modifiers</vt:lpstr>
      <vt:lpstr>Self Destruction</vt:lpstr>
      <vt:lpstr>Data Location</vt:lpstr>
      <vt:lpstr>Ethereum Storage</vt:lpstr>
      <vt:lpstr>Variables</vt:lpstr>
      <vt:lpstr>Static Arrays</vt:lpstr>
      <vt:lpstr>Structs</vt:lpstr>
      <vt:lpstr>Dynamic Arrays</vt:lpstr>
      <vt:lpstr>Mappings</vt:lpstr>
      <vt:lpstr>Simple Variable</vt:lpstr>
      <vt:lpstr>Fixed-Size Arrays</vt:lpstr>
      <vt:lpstr>Dynamic Arrays</vt:lpstr>
      <vt:lpstr>Mappings</vt:lpstr>
      <vt:lpstr>PowerPoint Presentation</vt:lpstr>
      <vt:lpstr>PowerPoint Presentation</vt:lpstr>
      <vt:lpstr>Ether Trivia</vt:lpstr>
      <vt:lpstr>PowerPoint Presentation</vt:lpstr>
      <vt:lpstr>PowerPoint Presentation</vt:lpstr>
    </vt:vector>
  </TitlesOfParts>
  <Company>Brown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 of Multiprocessor Programming</dc:title>
  <dc:creator>Maurice Herlihy</dc:creator>
  <cp:lastModifiedBy>Maurice Herlih</cp:lastModifiedBy>
  <cp:revision>1361</cp:revision>
  <cp:lastPrinted>2003-10-06T20:31:57Z</cp:lastPrinted>
  <dcterms:created xsi:type="dcterms:W3CDTF">1999-05-12T13:47:53Z</dcterms:created>
  <dcterms:modified xsi:type="dcterms:W3CDTF">2025-02-07T22:13:36Z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iveCommons_Licensed">
    <vt:bool>true</vt:bool>
  </property>
  <property fmtid="{D5CDD505-2E9C-101B-9397-08002B2CF9AE}" pid="3" name="CreativeCommons_LicenseURL">
    <vt:lpwstr>http://creativecommons.org/licenses/by-sa/2.5/</vt:lpwstr>
  </property>
  <property fmtid="{D5CDD505-2E9C-101B-9397-08002B2CF9AE}" pid="4" name="CreativeCommons_Derivatives">
    <vt:lpwstr>Share Alike</vt:lpwstr>
  </property>
  <property fmtid="{D5CDD505-2E9C-101B-9397-08002B2CF9AE}" pid="5" name="CreativeCommons_CommercialUse">
    <vt:lpwstr>Yes</vt:lpwstr>
  </property>
  <property fmtid="{D5CDD505-2E9C-101B-9397-08002B2CF9AE}" pid="6" name="CreativeCommons_Jurisdiction">
    <vt:lpwstr/>
  </property>
</Properties>
</file>