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1877" r:id="rId2"/>
    <p:sldId id="1369" r:id="rId3"/>
    <p:sldId id="1350" r:id="rId4"/>
    <p:sldId id="1370" r:id="rId5"/>
    <p:sldId id="1371" r:id="rId6"/>
    <p:sldId id="1372" r:id="rId7"/>
    <p:sldId id="1361" r:id="rId8"/>
    <p:sldId id="1351" r:id="rId9"/>
    <p:sldId id="1357" r:id="rId10"/>
    <p:sldId id="1358" r:id="rId11"/>
    <p:sldId id="1359" r:id="rId12"/>
    <p:sldId id="1362" r:id="rId13"/>
    <p:sldId id="1363" r:id="rId14"/>
    <p:sldId id="1376" r:id="rId15"/>
    <p:sldId id="1879" r:id="rId16"/>
    <p:sldId id="1353" r:id="rId17"/>
    <p:sldId id="1364" r:id="rId18"/>
    <p:sldId id="1365" r:id="rId19"/>
    <p:sldId id="1366" r:id="rId20"/>
    <p:sldId id="1367" r:id="rId21"/>
    <p:sldId id="1368" r:id="rId22"/>
    <p:sldId id="1380" r:id="rId23"/>
    <p:sldId id="1373" r:id="rId24"/>
    <p:sldId id="1451" r:id="rId25"/>
    <p:sldId id="1321" r:id="rId26"/>
    <p:sldId id="1375" r:id="rId27"/>
    <p:sldId id="1374" r:id="rId28"/>
    <p:sldId id="1379" r:id="rId29"/>
    <p:sldId id="1406" r:id="rId30"/>
    <p:sldId id="1407" r:id="rId31"/>
    <p:sldId id="1392" r:id="rId32"/>
    <p:sldId id="1393" r:id="rId33"/>
    <p:sldId id="1396" r:id="rId34"/>
    <p:sldId id="1397" r:id="rId35"/>
    <p:sldId id="1410" r:id="rId36"/>
    <p:sldId id="1409" r:id="rId37"/>
    <p:sldId id="1413" r:id="rId38"/>
    <p:sldId id="1414" r:id="rId39"/>
    <p:sldId id="1415" r:id="rId40"/>
    <p:sldId id="1405" r:id="rId41"/>
    <p:sldId id="1398" r:id="rId42"/>
    <p:sldId id="1401" r:id="rId43"/>
    <p:sldId id="1878" r:id="rId44"/>
    <p:sldId id="1382" r:id="rId45"/>
    <p:sldId id="1381" r:id="rId46"/>
    <p:sldId id="1383" r:id="rId47"/>
    <p:sldId id="1384" r:id="rId48"/>
    <p:sldId id="1386" r:id="rId49"/>
    <p:sldId id="1390" r:id="rId50"/>
    <p:sldId id="1385" r:id="rId51"/>
    <p:sldId id="1388" r:id="rId52"/>
    <p:sldId id="1389" r:id="rId53"/>
    <p:sldId id="1387" r:id="rId54"/>
    <p:sldId id="1391" r:id="rId55"/>
    <p:sldId id="1412" r:id="rId56"/>
    <p:sldId id="1416" r:id="rId57"/>
    <p:sldId id="1419" r:id="rId58"/>
    <p:sldId id="1421" r:id="rId59"/>
    <p:sldId id="1422" r:id="rId60"/>
    <p:sldId id="1420" r:id="rId61"/>
    <p:sldId id="1417" r:id="rId62"/>
    <p:sldId id="1418" r:id="rId63"/>
    <p:sldId id="1402" r:id="rId64"/>
    <p:sldId id="1423" r:id="rId65"/>
  </p:sldIdLst>
  <p:sldSz cx="9144000" cy="6858000" type="overhead"/>
  <p:notesSz cx="6858000" cy="9144000"/>
  <p:embeddedFontLs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Comic Sans MS" panose="030F0702030302020204" pitchFamily="66" charset="0"/>
      <p:regular r:id="rId72"/>
      <p:bold r:id="rId73"/>
      <p:italic r:id="rId74"/>
      <p:boldItalic r:id="rId75"/>
    </p:embeddedFont>
    <p:embeddedFont>
      <p:font typeface="Lucida Console" panose="020B0609040504020204" pitchFamily="49" charset="0"/>
      <p:regular r:id="rId76"/>
    </p:embeddedFont>
    <p:embeddedFont>
      <p:font typeface="Marlett" pitchFamily="2" charset="2"/>
      <p:regular r:id="rId77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FF"/>
    <a:srgbClr val="CCECFF"/>
    <a:srgbClr val="00CC99"/>
    <a:srgbClr val="CCFFCC"/>
    <a:srgbClr val="3399FF"/>
    <a:srgbClr val="FFCCFF"/>
    <a:srgbClr val="CCCCFF"/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 autoAdjust="0"/>
    <p:restoredTop sz="91837" autoAdjust="0"/>
  </p:normalViewPr>
  <p:slideViewPr>
    <p:cSldViewPr snapToGrid="0">
      <p:cViewPr>
        <p:scale>
          <a:sx n="90" d="100"/>
          <a:sy n="90" d="100"/>
        </p:scale>
        <p:origin x="535" y="48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2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7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6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1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hash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inethecoin.com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2093055" y="3167391"/>
            <a:ext cx="26597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3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Bitcoin Mining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4196" y="4392629"/>
            <a:ext cx="7835609" cy="1855771"/>
            <a:chOff x="491528" y="4392629"/>
            <a:chExt cx="7835609" cy="1855771"/>
          </a:xfrm>
        </p:grpSpPr>
        <p:pic>
          <p:nvPicPr>
            <p:cNvPr id="4" name="Picture 16" descr="Turquoise Hard Hat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28" y="4431848"/>
              <a:ext cx="2308225" cy="177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Pink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258" y="4392629"/>
              <a:ext cx="2410092" cy="1855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Blue Hard Hat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855" y="4409496"/>
              <a:ext cx="2366282" cy="182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hard ha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58" y="152703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4379091" y="1961836"/>
            <a:ext cx="94448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8948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19440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99325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059285" y="833199"/>
            <a:ext cx="2398915" cy="919401"/>
          </a:xfrm>
          <a:prstGeom prst="wedgeRoundRectCallout">
            <a:avLst>
              <a:gd name="adj1" fmla="val -62432"/>
              <a:gd name="adj2" fmla="val 123157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get most of the reward!</a:t>
            </a:r>
          </a:p>
        </p:txBody>
      </p:sp>
      <p:sp>
        <p:nvSpPr>
          <p:cNvPr id="8" name="Right Arrow 7"/>
          <p:cNvSpPr/>
          <p:nvPr/>
        </p:nvSpPr>
        <p:spPr bwMode="auto">
          <a:xfrm rot="2036409">
            <a:off x="5615014" y="2922347"/>
            <a:ext cx="1552772" cy="138570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5122" name="Picture 2" descr="Image result for btc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65" y="3183295"/>
            <a:ext cx="661935" cy="6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2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4196" y="4392629"/>
            <a:ext cx="7835609" cy="1855771"/>
            <a:chOff x="491528" y="4392629"/>
            <a:chExt cx="7835609" cy="1855771"/>
          </a:xfrm>
        </p:grpSpPr>
        <p:pic>
          <p:nvPicPr>
            <p:cNvPr id="4" name="Picture 16" descr="Turquoise Hard Hat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28" y="4431848"/>
              <a:ext cx="2308225" cy="177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Pink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258" y="4392629"/>
              <a:ext cx="2410092" cy="1855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Blue Hard Hat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855" y="4409496"/>
              <a:ext cx="2366282" cy="182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hard ha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58" y="152703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 bwMode="auto">
          <a:xfrm>
            <a:off x="273674" y="2538754"/>
            <a:ext cx="2903800" cy="919401"/>
          </a:xfrm>
          <a:prstGeom prst="wedgeRoundRectCallout">
            <a:avLst>
              <a:gd name="adj1" fmla="val -3986"/>
              <a:gd name="adj2" fmla="val 141943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worked just as hard!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4379091" y="1961836"/>
            <a:ext cx="94448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8948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19440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99325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5866849" y="808789"/>
            <a:ext cx="3190614" cy="919401"/>
          </a:xfrm>
          <a:prstGeom prst="wedgeRoundRectCallout">
            <a:avLst>
              <a:gd name="adj1" fmla="val -51952"/>
              <a:gd name="adj2" fmla="val 109216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do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know you’re not freeloaders?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3399435" y="2538754"/>
            <a:ext cx="2903800" cy="919401"/>
          </a:xfrm>
          <a:prstGeom prst="wedgeRoundRectCallout">
            <a:avLst>
              <a:gd name="adj1" fmla="val -3986"/>
              <a:gd name="adj2" fmla="val 141943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worked just as hard!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4195" y="4382058"/>
            <a:ext cx="7835609" cy="1855771"/>
            <a:chOff x="491528" y="4392629"/>
            <a:chExt cx="7835609" cy="1855771"/>
          </a:xfrm>
        </p:grpSpPr>
        <p:pic>
          <p:nvPicPr>
            <p:cNvPr id="4" name="Picture 16" descr="Turquoise Hard Hat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28" y="4431848"/>
              <a:ext cx="2308225" cy="177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Pink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258" y="4392629"/>
              <a:ext cx="2410092" cy="1855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Blue Hard Hat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855" y="4409496"/>
              <a:ext cx="2366282" cy="182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hard ha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58" y="152703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4379091" y="1961836"/>
            <a:ext cx="94448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8948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19440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99325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611619" y="2809338"/>
            <a:ext cx="3269399" cy="919401"/>
          </a:xfrm>
          <a:prstGeom prst="wedgeRoundRectCallout">
            <a:avLst>
              <a:gd name="adj1" fmla="val -5428"/>
              <a:gd name="adj2" fmla="val 10459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 stream of partial results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4194404" y="2751659"/>
            <a:ext cx="3269399" cy="919401"/>
          </a:xfrm>
          <a:prstGeom prst="wedgeRoundRectCallout">
            <a:avLst>
              <a:gd name="adj1" fmla="val -35990"/>
              <a:gd name="adj2" fmla="val 10525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 stream of partial results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17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4195" y="4382058"/>
            <a:ext cx="7835609" cy="1855771"/>
            <a:chOff x="491528" y="4392629"/>
            <a:chExt cx="7835609" cy="1855771"/>
          </a:xfrm>
        </p:grpSpPr>
        <p:pic>
          <p:nvPicPr>
            <p:cNvPr id="4" name="Picture 16" descr="Turquoise Hard Hat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28" y="4431848"/>
              <a:ext cx="2308225" cy="177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Pink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258" y="4392629"/>
              <a:ext cx="2410092" cy="1855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Blue Hard Hat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855" y="4409496"/>
              <a:ext cx="2366282" cy="182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hard ha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58" y="152703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4379091" y="1961836"/>
            <a:ext cx="94448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8948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19440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99325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20" name="Right Arrow 19"/>
          <p:cNvSpPr/>
          <p:nvPr/>
        </p:nvSpPr>
        <p:spPr bwMode="auto">
          <a:xfrm rot="4819058">
            <a:off x="3913414" y="3412034"/>
            <a:ext cx="1552772" cy="138570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1" name="Picture 2" descr="Image result for btc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33" y="3722673"/>
            <a:ext cx="570450" cy="5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ular Callout 21"/>
          <p:cNvSpPr/>
          <p:nvPr/>
        </p:nvSpPr>
        <p:spPr bwMode="auto">
          <a:xfrm>
            <a:off x="431426" y="501962"/>
            <a:ext cx="3762978" cy="1328023"/>
          </a:xfrm>
          <a:prstGeom prst="wedgeRoundRectCallout">
            <a:avLst>
              <a:gd name="adj1" fmla="val 44084"/>
              <a:gd name="adj2" fmla="val 10658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proportional to your hash’s number of leading zeros</a:t>
            </a:r>
          </a:p>
        </p:txBody>
      </p:sp>
      <p:sp>
        <p:nvSpPr>
          <p:cNvPr id="23" name="Right Arrow 22"/>
          <p:cNvSpPr/>
          <p:nvPr/>
        </p:nvSpPr>
        <p:spPr bwMode="auto">
          <a:xfrm rot="8097661">
            <a:off x="1685476" y="3233884"/>
            <a:ext cx="1552772" cy="138570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4" name="Picture 2" descr="Image result for btc symb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15" y="3292918"/>
            <a:ext cx="806579" cy="80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77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33375"/>
            <a:ext cx="8401050" cy="619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01" y="333375"/>
            <a:ext cx="6622256" cy="504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2FFF5A-B7AC-443A-8D4C-C3B36978CB04}"/>
              </a:ext>
            </a:extLst>
          </p:cNvPr>
          <p:cNvGrpSpPr/>
          <p:nvPr/>
        </p:nvGrpSpPr>
        <p:grpSpPr>
          <a:xfrm>
            <a:off x="371475" y="-2137833"/>
            <a:ext cx="8478347" cy="8542866"/>
            <a:chOff x="1589655" y="619125"/>
            <a:chExt cx="6475375" cy="5905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9655" y="619125"/>
              <a:ext cx="6443663" cy="5905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007100C-F1EB-423F-8EB3-2E0D85AEFCBD}"/>
                </a:ext>
              </a:extLst>
            </p:cNvPr>
            <p:cNvSpPr/>
            <p:nvPr/>
          </p:nvSpPr>
          <p:spPr bwMode="auto">
            <a:xfrm>
              <a:off x="1621367" y="3932767"/>
              <a:ext cx="6443663" cy="2095500"/>
            </a:xfrm>
            <a:prstGeom prst="round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07CA1F0-D390-41C7-94EB-C5E915BA4ED7}"/>
              </a:ext>
            </a:extLst>
          </p:cNvPr>
          <p:cNvSpPr txBox="1"/>
          <p:nvPr/>
        </p:nvSpPr>
        <p:spPr bwMode="auto">
          <a:xfrm>
            <a:off x="734000" y="1622238"/>
            <a:ext cx="4237672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Pools have no incentive to launch 51% attack, so who cares?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1F8DD-47F5-4F4A-AA98-5CDD49190642}"/>
              </a:ext>
            </a:extLst>
          </p:cNvPr>
          <p:cNvSpPr txBox="1"/>
          <p:nvPr/>
        </p:nvSpPr>
        <p:spPr bwMode="auto">
          <a:xfrm>
            <a:off x="3130760" y="3327373"/>
            <a:ext cx="5233073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Just kidding about that decentralized, censorship-resistance thing!</a:t>
            </a:r>
          </a:p>
        </p:txBody>
      </p:sp>
    </p:spTree>
    <p:extLst>
      <p:ext uri="{BB962C8B-B14F-4D97-AF65-F5344CB8AC3E}">
        <p14:creationId xmlns:p14="http://schemas.microsoft.com/office/powerpoint/2010/main" val="210024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AEBDF4-D5C0-4F8C-892F-F33187227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746D0-761C-4213-9A81-9B4D7B7EEF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37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Competing Pools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51" y="1898980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79568" y="2946903"/>
            <a:ext cx="4145692" cy="999095"/>
            <a:chOff x="279568" y="2946903"/>
            <a:chExt cx="4145692" cy="999095"/>
          </a:xfrm>
        </p:grpSpPr>
        <p:pic>
          <p:nvPicPr>
            <p:cNvPr id="10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68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651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734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8" descr="Blue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64" y="3561984"/>
            <a:ext cx="1477386" cy="11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572000" y="4835685"/>
            <a:ext cx="4581715" cy="1137587"/>
            <a:chOff x="4572000" y="4835685"/>
            <a:chExt cx="4581715" cy="1137587"/>
          </a:xfrm>
        </p:grpSpPr>
        <p:pic>
          <p:nvPicPr>
            <p:cNvPr id="15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164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6329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0995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Infiltration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51" y="1898980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79568" y="2946903"/>
            <a:ext cx="4145692" cy="999095"/>
            <a:chOff x="279568" y="2946903"/>
            <a:chExt cx="4145692" cy="999095"/>
          </a:xfrm>
        </p:grpSpPr>
        <p:pic>
          <p:nvPicPr>
            <p:cNvPr id="10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68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651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734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8" descr="Blue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64" y="3561984"/>
            <a:ext cx="1477386" cy="11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572000" y="4897427"/>
            <a:ext cx="4581715" cy="1137587"/>
            <a:chOff x="4572000" y="4835685"/>
            <a:chExt cx="4581715" cy="1137587"/>
          </a:xfrm>
        </p:grpSpPr>
        <p:pic>
          <p:nvPicPr>
            <p:cNvPr id="15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164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6329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34" y="4966673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ular Callout 19"/>
          <p:cNvSpPr/>
          <p:nvPr/>
        </p:nvSpPr>
        <p:spPr bwMode="auto">
          <a:xfrm>
            <a:off x="662282" y="3165694"/>
            <a:ext cx="3762978" cy="919401"/>
          </a:xfrm>
          <a:prstGeom prst="wedgeRoundRectCallout">
            <a:avLst>
              <a:gd name="adj1" fmla="val 32336"/>
              <a:gd name="adj2" fmla="val 12142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pretending to work, but suppressing full solutions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4652044" y="2246293"/>
            <a:ext cx="2949506" cy="919401"/>
          </a:xfrm>
          <a:prstGeom prst="wedgeRoundRectCallout">
            <a:avLst>
              <a:gd name="adj1" fmla="val -59387"/>
              <a:gd name="adj2" fmla="val 22602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Diluting blue pool’s income, but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5891137" y="3486297"/>
            <a:ext cx="2824851" cy="919401"/>
          </a:xfrm>
          <a:prstGeom prst="wedgeRoundRectCallout">
            <a:avLst>
              <a:gd name="adj1" fmla="val -102042"/>
              <a:gd name="adj2" fmla="val 12854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green pool’s mining rate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5450431" y="5115613"/>
            <a:ext cx="2824851" cy="919401"/>
          </a:xfrm>
          <a:prstGeom prst="wedgeRoundRectCallout">
            <a:avLst>
              <a:gd name="adj1" fmla="val -82620"/>
              <a:gd name="adj2" fmla="val -1898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overall Bitcoin difficulty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208552" y="4897427"/>
            <a:ext cx="2767599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Sometimes this increases green pool’s income</a:t>
            </a:r>
          </a:p>
        </p:txBody>
      </p:sp>
    </p:spTree>
    <p:extLst>
      <p:ext uri="{BB962C8B-B14F-4D97-AF65-F5344CB8AC3E}">
        <p14:creationId xmlns:p14="http://schemas.microsoft.com/office/powerpoint/2010/main" val="353745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No infiltration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51" y="1898980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79568" y="2946903"/>
            <a:ext cx="4145692" cy="999095"/>
            <a:chOff x="279568" y="2946903"/>
            <a:chExt cx="4145692" cy="999095"/>
          </a:xfrm>
        </p:grpSpPr>
        <p:pic>
          <p:nvPicPr>
            <p:cNvPr id="10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68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651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734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8" descr="Blue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64" y="3561984"/>
            <a:ext cx="1477386" cy="11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572000" y="4835685"/>
            <a:ext cx="4581715" cy="1137587"/>
            <a:chOff x="4572000" y="4835685"/>
            <a:chExt cx="4581715" cy="1137587"/>
          </a:xfrm>
        </p:grpSpPr>
        <p:pic>
          <p:nvPicPr>
            <p:cNvPr id="15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164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6329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 bwMode="auto">
          <a:xfrm>
            <a:off x="296939" y="4468941"/>
            <a:ext cx="423767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Best for both, but unstable</a:t>
            </a:r>
          </a:p>
        </p:txBody>
      </p:sp>
    </p:spTree>
    <p:extLst>
      <p:ext uri="{BB962C8B-B14F-4D97-AF65-F5344CB8AC3E}">
        <p14:creationId xmlns:p14="http://schemas.microsoft.com/office/powerpoint/2010/main" val="2114647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Asymmetric Infiltration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51" y="1898980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79568" y="2946903"/>
            <a:ext cx="4145692" cy="999095"/>
            <a:chOff x="279568" y="2946903"/>
            <a:chExt cx="4145692" cy="999095"/>
          </a:xfrm>
        </p:grpSpPr>
        <p:pic>
          <p:nvPicPr>
            <p:cNvPr id="10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68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651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734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8" descr="Blue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64" y="3561984"/>
            <a:ext cx="1477386" cy="11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572000" y="4897427"/>
            <a:ext cx="4581715" cy="1137587"/>
            <a:chOff x="4572000" y="4835685"/>
            <a:chExt cx="4581715" cy="1137587"/>
          </a:xfrm>
        </p:grpSpPr>
        <p:pic>
          <p:nvPicPr>
            <p:cNvPr id="15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164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6329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34" y="4966673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 bwMode="auto">
          <a:xfrm>
            <a:off x="4075438" y="1950456"/>
            <a:ext cx="454626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Favors infiltrating pool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(sometimes)</a:t>
            </a:r>
          </a:p>
        </p:txBody>
      </p:sp>
    </p:spTree>
    <p:extLst>
      <p:ext uri="{BB962C8B-B14F-4D97-AF65-F5344CB8AC3E}">
        <p14:creationId xmlns:p14="http://schemas.microsoft.com/office/powerpoint/2010/main" val="328923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Nakamoto Consensus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in One 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455915" y="3317384"/>
            <a:ext cx="6144631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SHA256( h | T | K | nonce ) &lt; D </a:t>
            </a:r>
            <a:endParaRPr lang="en-US" sz="32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1455914" y="3317384"/>
            <a:ext cx="1706386" cy="584775"/>
          </a:xfrm>
          <a:prstGeom prst="wedgeRoundRectCallout">
            <a:avLst>
              <a:gd name="adj1" fmla="val -49893"/>
              <a:gd name="adj2" fmla="val 14718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20040" y="1126489"/>
            <a:ext cx="3136313" cy="138499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hash of last  block on longest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 branch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3219450" y="3326347"/>
            <a:ext cx="473806" cy="584775"/>
          </a:xfrm>
          <a:prstGeom prst="wedgeRoundRectCallout">
            <a:avLst>
              <a:gd name="adj1" fmla="val -162471"/>
              <a:gd name="adj2" fmla="val -19160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53575" y="4498930"/>
            <a:ext cx="1803699" cy="138499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standard 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 hash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function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876492" y="3358614"/>
            <a:ext cx="473806" cy="584775"/>
          </a:xfrm>
          <a:prstGeom prst="wedgeRoundRectCallout">
            <a:avLst>
              <a:gd name="adj1" fmla="val -138347"/>
              <a:gd name="adj2" fmla="val 20908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2364285" y="4991917"/>
            <a:ext cx="2324675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transactions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4407448" y="3317383"/>
            <a:ext cx="473806" cy="584775"/>
          </a:xfrm>
          <a:prstGeom prst="wedgeRoundRectCallout">
            <a:avLst>
              <a:gd name="adj1" fmla="val 62685"/>
              <a:gd name="adj2" fmla="val -11342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644351" y="1843479"/>
            <a:ext cx="1242649" cy="954107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public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key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4881254" y="3353641"/>
            <a:ext cx="1766172" cy="584775"/>
          </a:xfrm>
          <a:prstGeom prst="wedgeRoundRectCallout">
            <a:avLst>
              <a:gd name="adj1" fmla="val 68959"/>
              <a:gd name="adj2" fmla="val 248175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Lucida Console" pitchFamily="49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7055884" y="2274366"/>
            <a:ext cx="168347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difficulty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6983811" y="3364447"/>
            <a:ext cx="473806" cy="584775"/>
          </a:xfrm>
          <a:prstGeom prst="wedgeRoundRectCallout">
            <a:avLst>
              <a:gd name="adj1" fmla="val 50623"/>
              <a:gd name="adj2" fmla="val -12971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6319666" y="5360705"/>
            <a:ext cx="18020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Find this!</a:t>
            </a:r>
          </a:p>
        </p:txBody>
      </p:sp>
    </p:spTree>
    <p:extLst>
      <p:ext uri="{BB962C8B-B14F-4D97-AF65-F5344CB8AC3E}">
        <p14:creationId xmlns:p14="http://schemas.microsoft.com/office/powerpoint/2010/main" val="315567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Mutual Infiltration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51" y="1898980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79568" y="2946114"/>
            <a:ext cx="4145692" cy="999095"/>
            <a:chOff x="279568" y="2946903"/>
            <a:chExt cx="4145692" cy="999095"/>
          </a:xfrm>
        </p:grpSpPr>
        <p:pic>
          <p:nvPicPr>
            <p:cNvPr id="10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68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651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734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8" descr="Blue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64" y="3561984"/>
            <a:ext cx="1477386" cy="11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572000" y="4897427"/>
            <a:ext cx="4581715" cy="1137587"/>
            <a:chOff x="4572000" y="4835685"/>
            <a:chExt cx="4581715" cy="1137587"/>
          </a:xfrm>
        </p:grpSpPr>
        <p:pic>
          <p:nvPicPr>
            <p:cNvPr id="15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164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6329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34" y="4966673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 bwMode="auto">
          <a:xfrm>
            <a:off x="363337" y="4351127"/>
            <a:ext cx="320948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Not great for either but stable</a:t>
            </a:r>
          </a:p>
        </p:txBody>
      </p:sp>
      <p:pic>
        <p:nvPicPr>
          <p:cNvPr id="20" name="Picture 8" descr="Blue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60" y="2807622"/>
            <a:ext cx="1477386" cy="11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483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Prisoner’s Dilemma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453258"/>
              </p:ext>
            </p:extLst>
          </p:nvPr>
        </p:nvGraphicFramePr>
        <p:xfrm>
          <a:off x="1391790" y="2857837"/>
          <a:ext cx="6493653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Stay silent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Confess &amp; betray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Stay silent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Each 1 month jail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goes free, 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 gets 1 year jail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Confess &amp; betray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goes free, 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gets 1 year jail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Each 3 months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jail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3270043" y="2158991"/>
            <a:ext cx="3209484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Prisoner A choices</a:t>
            </a:r>
          </a:p>
        </p:txBody>
      </p:sp>
      <p:sp>
        <p:nvSpPr>
          <p:cNvPr id="6" name="TextBox 5"/>
          <p:cNvSpPr txBox="1"/>
          <p:nvPr/>
        </p:nvSpPr>
        <p:spPr bwMode="auto">
          <a:xfrm rot="16200000">
            <a:off x="-665108" y="3334792"/>
            <a:ext cx="3209484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Prisoner B choices</a:t>
            </a:r>
          </a:p>
        </p:txBody>
      </p:sp>
    </p:spTree>
    <p:extLst>
      <p:ext uri="{BB962C8B-B14F-4D97-AF65-F5344CB8AC3E}">
        <p14:creationId xmlns:p14="http://schemas.microsoft.com/office/powerpoint/2010/main" val="1699345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Iterated Prisoner’s Dilemma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673898" y="2657706"/>
            <a:ext cx="56989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Dominant strategy is to infiltrate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334159" y="4119853"/>
            <a:ext cx="633859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But both are better off if they refrain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523491" y="5369533"/>
            <a:ext cx="563006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3+ miners, anonymous attacks,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complex, unstable?</a:t>
            </a:r>
          </a:p>
        </p:txBody>
      </p:sp>
    </p:spTree>
    <p:extLst>
      <p:ext uri="{BB962C8B-B14F-4D97-AF65-F5344CB8AC3E}">
        <p14:creationId xmlns:p14="http://schemas.microsoft.com/office/powerpoint/2010/main" val="271325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5169">
            <a:off x="421014" y="65943"/>
            <a:ext cx="8301974" cy="810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7196867" y="434744"/>
            <a:ext cx="16433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In-Depth</a:t>
            </a:r>
          </a:p>
        </p:txBody>
      </p:sp>
    </p:spTree>
    <p:extLst>
      <p:ext uri="{BB962C8B-B14F-4D97-AF65-F5344CB8AC3E}">
        <p14:creationId xmlns:p14="http://schemas.microsoft.com/office/powerpoint/2010/main" val="2197637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4148F7-E696-464A-94EF-D953577F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F142B4-E454-4764-BB65-6740E5DFC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83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36187" y="160237"/>
            <a:ext cx="292259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Feather-Forking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1332" y="2949795"/>
            <a:ext cx="7121337" cy="1916051"/>
            <a:chOff x="671641" y="2949795"/>
            <a:chExt cx="7121337" cy="1916051"/>
          </a:xfrm>
        </p:grpSpPr>
        <p:pic>
          <p:nvPicPr>
            <p:cNvPr id="9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41" y="2949795"/>
              <a:ext cx="2488377" cy="1916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4601" y="2949795"/>
              <a:ext cx="2488377" cy="1916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ounded Rectangular Callout 10"/>
          <p:cNvSpPr/>
          <p:nvPr/>
        </p:nvSpPr>
        <p:spPr bwMode="auto">
          <a:xfrm>
            <a:off x="115960" y="1179594"/>
            <a:ext cx="5528332" cy="919401"/>
          </a:xfrm>
          <a:prstGeom prst="wedgeRoundRectCallout">
            <a:avLst>
              <a:gd name="adj1" fmla="val -10029"/>
              <a:gd name="adj2" fmla="val 12250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I refuse to mine on any chain that includes Alice’s transaction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2255520" y="5461256"/>
            <a:ext cx="6301725" cy="510778"/>
          </a:xfrm>
          <a:prstGeom prst="wedgeRoundRectCallout">
            <a:avLst>
              <a:gd name="adj1" fmla="val 32621"/>
              <a:gd name="adj2" fmla="val -17903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Threat not credible, too expensive for you</a:t>
            </a:r>
          </a:p>
        </p:txBody>
      </p:sp>
    </p:spTree>
    <p:extLst>
      <p:ext uri="{BB962C8B-B14F-4D97-AF65-F5344CB8AC3E}">
        <p14:creationId xmlns:p14="http://schemas.microsoft.com/office/powerpoint/2010/main" val="229622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36187" y="160237"/>
            <a:ext cx="292259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Feather-Forking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1332" y="2949795"/>
            <a:ext cx="7121337" cy="1916051"/>
            <a:chOff x="671641" y="2949795"/>
            <a:chExt cx="7121337" cy="1916051"/>
          </a:xfrm>
        </p:grpSpPr>
        <p:pic>
          <p:nvPicPr>
            <p:cNvPr id="9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41" y="2949795"/>
              <a:ext cx="2488377" cy="1916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4601" y="2949795"/>
              <a:ext cx="2488377" cy="1916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ounded Rectangular Callout 10"/>
          <p:cNvSpPr/>
          <p:nvPr/>
        </p:nvSpPr>
        <p:spPr bwMode="auto">
          <a:xfrm>
            <a:off x="115960" y="996450"/>
            <a:ext cx="5050400" cy="1328023"/>
          </a:xfrm>
          <a:prstGeom prst="wedgeRoundRectCallout">
            <a:avLst>
              <a:gd name="adj1" fmla="val -10029"/>
              <a:gd name="adj2" fmla="val 12250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I refuse to mine on any chain that includes Alice’s transaction 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</a:rPr>
              <a:t>in last k blocks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3335374" y="5713546"/>
            <a:ext cx="4617840" cy="919401"/>
          </a:xfrm>
          <a:prstGeom prst="wedgeRoundRectCallout">
            <a:avLst>
              <a:gd name="adj1" fmla="val 33868"/>
              <a:gd name="adj2" fmla="val -13707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Uh, oh, threat is credible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Maybe I should blacklist Alice</a:t>
            </a:r>
          </a:p>
        </p:txBody>
      </p:sp>
    </p:spTree>
    <p:extLst>
      <p:ext uri="{BB962C8B-B14F-4D97-AF65-F5344CB8AC3E}">
        <p14:creationId xmlns:p14="http://schemas.microsoft.com/office/powerpoint/2010/main" val="187986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775">
            <a:off x="-389825" y="607492"/>
            <a:ext cx="9232179" cy="638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4226264" y="160237"/>
            <a:ext cx="485713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Feather-Forking Source</a:t>
            </a:r>
          </a:p>
        </p:txBody>
      </p:sp>
    </p:spTree>
    <p:extLst>
      <p:ext uri="{BB962C8B-B14F-4D97-AF65-F5344CB8AC3E}">
        <p14:creationId xmlns:p14="http://schemas.microsoft.com/office/powerpoint/2010/main" val="2729525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tcoin Pagamento Accettato - BitcoinCenterCastanoPrimo">
            <a:extLst>
              <a:ext uri="{FF2B5EF4-FFF2-40B4-BE49-F238E27FC236}">
                <a16:creationId xmlns:a16="http://schemas.microsoft.com/office/drawing/2014/main" id="{5130D196-05A9-4C45-9310-CDF6F0328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7676">
            <a:off x="892951" y="550213"/>
            <a:ext cx="6886575" cy="54764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Finney Attack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547957" y="2942330"/>
            <a:ext cx="77187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So Bob accepts 0-confirmation transactions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498264" y="1989057"/>
            <a:ext cx="83017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Bob’s Pizza cannot afford to delay customers…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547957" y="3895603"/>
            <a:ext cx="733566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Alice pre-mines block with txn paying self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547957" y="4848876"/>
            <a:ext cx="74975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Alice sends txn paying Bob, receives pizza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47957" y="5802148"/>
            <a:ext cx="59186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Alice releases pre-mined block …</a:t>
            </a:r>
          </a:p>
        </p:txBody>
      </p:sp>
    </p:spTree>
    <p:extLst>
      <p:ext uri="{BB962C8B-B14F-4D97-AF65-F5344CB8AC3E}">
        <p14:creationId xmlns:p14="http://schemas.microsoft.com/office/powerpoint/2010/main" val="414878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01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godzil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75" y="1326014"/>
            <a:ext cx="3548658" cy="236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183036" y="4752752"/>
            <a:ext cx="61959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Not profitable to rational player …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183036" y="2630820"/>
            <a:ext cx="51571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Lowers confidence in BTC …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83036" y="3691786"/>
            <a:ext cx="73565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Clients abandon, BTC becomes worthless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83036" y="1569854"/>
            <a:ext cx="198163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51% pool?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715621" y="559094"/>
            <a:ext cx="43263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Double Spending Attack</a:t>
            </a:r>
          </a:p>
        </p:txBody>
      </p:sp>
    </p:spTree>
    <p:extLst>
      <p:ext uri="{BB962C8B-B14F-4D97-AF65-F5344CB8AC3E}">
        <p14:creationId xmlns:p14="http://schemas.microsoft.com/office/powerpoint/2010/main" val="20135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2" descr="Image result for hard ha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18" y="201471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 bwMode="auto">
          <a:xfrm>
            <a:off x="475871" y="1628267"/>
            <a:ext cx="2530186" cy="510778"/>
          </a:xfrm>
          <a:prstGeom prst="wedgeRoundRectCallout">
            <a:avLst>
              <a:gd name="adj1" fmla="val 53702"/>
              <a:gd name="adj2" fmla="val 127439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1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5592427" y="1690434"/>
            <a:ext cx="2530186" cy="510778"/>
          </a:xfrm>
          <a:prstGeom prst="wedgeRoundRectCallout">
            <a:avLst>
              <a:gd name="adj1" fmla="val -49451"/>
              <a:gd name="adj2" fmla="val 144037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Comput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hash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6240607" y="3532999"/>
            <a:ext cx="2530186" cy="919401"/>
          </a:xfrm>
          <a:prstGeom prst="wedgeRoundRectCallout">
            <a:avLst>
              <a:gd name="adj1" fmla="val -70273"/>
              <a:gd name="adj2" fmla="val -45127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Enough leading zeros?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75871" y="2646934"/>
            <a:ext cx="2530186" cy="510778"/>
          </a:xfrm>
          <a:prstGeom prst="wedgeRoundRectCallout">
            <a:avLst>
              <a:gd name="adj1" fmla="val 53702"/>
              <a:gd name="adj2" fmla="val 127439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2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475871" y="3796657"/>
            <a:ext cx="2530186" cy="510778"/>
          </a:xfrm>
          <a:prstGeom prst="wedgeRoundRectCallout">
            <a:avLst>
              <a:gd name="adj1" fmla="val 65190"/>
              <a:gd name="adj2" fmla="val -37355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3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475871" y="5327930"/>
            <a:ext cx="2530186" cy="919401"/>
          </a:xfrm>
          <a:prstGeom prst="wedgeRoundRectCallout">
            <a:avLst>
              <a:gd name="adj1" fmla="val 76439"/>
              <a:gd name="adj2" fmla="val -164342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1,000,000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69095" y="4499332"/>
            <a:ext cx="543739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589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01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459074" y="4752752"/>
            <a:ext cx="60195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Harder to detect, maybe profitable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459074" y="2630820"/>
            <a:ext cx="34612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Extort higher fees?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459074" y="3691786"/>
            <a:ext cx="309892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Political control?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459074" y="1569854"/>
            <a:ext cx="19816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51% pool?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990376" y="559094"/>
            <a:ext cx="335008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Censorship Attack</a:t>
            </a:r>
          </a:p>
        </p:txBody>
      </p:sp>
    </p:spTree>
    <p:extLst>
      <p:ext uri="{BB962C8B-B14F-4D97-AF65-F5344CB8AC3E}">
        <p14:creationId xmlns:p14="http://schemas.microsoft.com/office/powerpoint/2010/main" val="385669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goldfinger movi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482266" y="2560180"/>
            <a:ext cx="31021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From 1964 Movie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482266" y="3560723"/>
            <a:ext cx="48728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Auric Goldfinger, villain,  …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482266" y="4561266"/>
            <a:ext cx="73148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wants to increase value of own gold by …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82266" y="5561810"/>
            <a:ext cx="65373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making US treasury gold radioactive!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482266" y="1559637"/>
            <a:ext cx="50016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Attempt to destroy currency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96466" y="559094"/>
            <a:ext cx="417183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Goldfinger Attacks</a:t>
            </a:r>
          </a:p>
        </p:txBody>
      </p:sp>
    </p:spTree>
    <p:extLst>
      <p:ext uri="{BB962C8B-B14F-4D97-AF65-F5344CB8AC3E}">
        <p14:creationId xmlns:p14="http://schemas.microsoft.com/office/powerpoint/2010/main" val="10304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goldfinger movi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960566" y="2390552"/>
            <a:ext cx="33185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But reward in BTC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960566" y="3221467"/>
            <a:ext cx="51780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Loss of confidence in BTC …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960566" y="4052382"/>
            <a:ext cx="65533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Lowers fiat value of mining reward …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960566" y="4883297"/>
            <a:ext cx="69140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Fewer miners, BTC easier to subvert. …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960566" y="1559637"/>
            <a:ext cx="75312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Mining rigs cost fiat (USD, Euro, RMB, etc.)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96466" y="559094"/>
            <a:ext cx="417183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Bitcoin “Death Spiral”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960566" y="5714210"/>
            <a:ext cx="50177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Further lowering confidence</a:t>
            </a:r>
          </a:p>
        </p:txBody>
      </p:sp>
    </p:spTree>
    <p:extLst>
      <p:ext uri="{BB962C8B-B14F-4D97-AF65-F5344CB8AC3E}">
        <p14:creationId xmlns:p14="http://schemas.microsoft.com/office/powerpoint/2010/main" val="42929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goldfinger movi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4448175" cy="6667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233586" y="2310200"/>
            <a:ext cx="63353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3399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Law enforcement, anti-laundering …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082470" y="3050546"/>
            <a:ext cx="34467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Non-state attacker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591604" y="3790892"/>
            <a:ext cx="39773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Political or social goal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082470" y="1569854"/>
            <a:ext cx="230223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Government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747190" y="559094"/>
            <a:ext cx="50861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Goldfinger Attack Motivation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082470" y="4531238"/>
            <a:ext cx="292259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Investment gain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608182" y="5271582"/>
            <a:ext cx="19607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Short BTC</a:t>
            </a:r>
          </a:p>
        </p:txBody>
      </p:sp>
      <p:sp>
        <p:nvSpPr>
          <p:cNvPr id="3" name="Left Arrow 2"/>
          <p:cNvSpPr/>
          <p:nvPr/>
        </p:nvSpPr>
        <p:spPr bwMode="auto">
          <a:xfrm>
            <a:off x="4561015" y="2833420"/>
            <a:ext cx="2702593" cy="917079"/>
          </a:xfrm>
          <a:prstGeom prst="leftArrow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 expensive?</a:t>
            </a:r>
          </a:p>
        </p:txBody>
      </p:sp>
      <p:sp>
        <p:nvSpPr>
          <p:cNvPr id="12" name="Left Arrow 11"/>
          <p:cNvSpPr/>
          <p:nvPr/>
        </p:nvSpPr>
        <p:spPr bwMode="auto">
          <a:xfrm>
            <a:off x="4561015" y="4376531"/>
            <a:ext cx="2526644" cy="917079"/>
          </a:xfrm>
          <a:prstGeom prst="leftArrow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Hard to short?</a:t>
            </a:r>
          </a:p>
        </p:txBody>
      </p:sp>
      <p:sp>
        <p:nvSpPr>
          <p:cNvPr id="15" name="Left Arrow 14"/>
          <p:cNvSpPr/>
          <p:nvPr/>
        </p:nvSpPr>
        <p:spPr bwMode="auto">
          <a:xfrm>
            <a:off x="4561015" y="1229335"/>
            <a:ext cx="2544224" cy="917079"/>
          </a:xfrm>
          <a:prstGeom prst="leftArrow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 plausible</a:t>
            </a:r>
          </a:p>
        </p:txBody>
      </p:sp>
    </p:spTree>
    <p:extLst>
      <p:ext uri="{BB962C8B-B14F-4D97-AF65-F5344CB8AC3E}">
        <p14:creationId xmlns:p14="http://schemas.microsoft.com/office/powerpoint/2010/main" val="32288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3" grpId="0" animBg="1"/>
      <p:bldP spid="14" grpId="0" animBg="1"/>
      <p:bldP spid="3" grpId="0" animBg="1"/>
      <p:bldP spid="12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Image result for goldfinger movi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4448175" cy="6667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648405" y="2264976"/>
            <a:ext cx="62578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Very expensive against BTC or ETH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648405" y="3117917"/>
            <a:ext cx="629851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Not so expensive for lesser coins …</a:t>
            </a:r>
            <a:endParaRPr lang="en-US" sz="28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648405" y="3970858"/>
            <a:ext cx="57967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Even for BTC, getting cheaper …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648405" y="1412035"/>
            <a:ext cx="54409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Rent equipment for 51% attack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820003" y="559094"/>
            <a:ext cx="247163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Rental Attack</a:t>
            </a:r>
          </a:p>
        </p:txBody>
      </p:sp>
    </p:spTree>
    <p:extLst>
      <p:ext uri="{BB962C8B-B14F-4D97-AF65-F5344CB8AC3E}">
        <p14:creationId xmlns:p14="http://schemas.microsoft.com/office/powerpoint/2010/main" val="346496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ED9BE0-5E69-4473-ABCD-B39E474B1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8298" y="551534"/>
            <a:ext cx="10651067" cy="73971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411020" y="3338638"/>
            <a:ext cx="1295880" cy="706045"/>
          </a:xfrm>
          <a:prstGeom prst="wedgeRoundRectCallout">
            <a:avLst>
              <a:gd name="adj1" fmla="val -51280"/>
              <a:gd name="adj2" fmla="val -149000"/>
              <a:gd name="adj3" fmla="val 16667"/>
            </a:avLst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7488830" y="3520921"/>
            <a:ext cx="648379" cy="629235"/>
          </a:xfrm>
          <a:prstGeom prst="wedgeRoundRectCallout">
            <a:avLst>
              <a:gd name="adj1" fmla="val 15229"/>
              <a:gd name="adj2" fmla="val 266953"/>
              <a:gd name="adj3" fmla="val 16667"/>
            </a:avLst>
          </a:prstGeom>
          <a:noFill/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87569" y="3513182"/>
            <a:ext cx="5080237" cy="1715909"/>
            <a:chOff x="1866106" y="3919421"/>
            <a:chExt cx="5080237" cy="1715909"/>
          </a:xfrm>
        </p:grpSpPr>
        <p:sp>
          <p:nvSpPr>
            <p:cNvPr id="7" name="Rounded Rectangular Callout 6"/>
            <p:cNvSpPr/>
            <p:nvPr/>
          </p:nvSpPr>
          <p:spPr bwMode="auto">
            <a:xfrm>
              <a:off x="5154506" y="3919421"/>
              <a:ext cx="1205681" cy="645090"/>
            </a:xfrm>
            <a:prstGeom prst="wedgeRoundRectCallout">
              <a:avLst>
                <a:gd name="adj1" fmla="val -44140"/>
                <a:gd name="adj2" fmla="val 117591"/>
                <a:gd name="adj3" fmla="val 16667"/>
              </a:avLst>
            </a:prstGeom>
            <a:noFill/>
            <a:ln w="762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1866106" y="5112110"/>
              <a:ext cx="508023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B0F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Rental prices from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hlinkClick r:id="rId3"/>
                </a:rPr>
                <a:t>NiceHash</a:t>
              </a:r>
              <a:endParaRPr lang="en-US" sz="28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 bwMode="auto">
          <a:xfrm>
            <a:off x="1357233" y="2020842"/>
            <a:ext cx="53783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Hash rates from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hlinkClick r:id="rId4"/>
              </a:rPr>
              <a:t>Mine the Coin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96024" y="5674836"/>
            <a:ext cx="3285509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hlinkClick r:id="rId3"/>
              </a:rPr>
              <a:t>Percent rentable from NiceHash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16145" y="6206492"/>
            <a:ext cx="46453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https://www.crypto51.app/</a:t>
            </a:r>
          </a:p>
        </p:txBody>
      </p:sp>
    </p:spTree>
    <p:extLst>
      <p:ext uri="{BB962C8B-B14F-4D97-AF65-F5344CB8AC3E}">
        <p14:creationId xmlns:p14="http://schemas.microsoft.com/office/powerpoint/2010/main" val="205447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209878" y="1321094"/>
            <a:ext cx="300434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Least Expensive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507480" y="0"/>
            <a:ext cx="1112520" cy="661416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F17ABF-A8D7-4C10-BE85-1C864F15B283}"/>
              </a:ext>
            </a:extLst>
          </p:cNvPr>
          <p:cNvSpPr txBox="1"/>
          <p:nvPr/>
        </p:nvSpPr>
        <p:spPr bwMode="auto">
          <a:xfrm>
            <a:off x="216145" y="6206492"/>
            <a:ext cx="46453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https://www.crypto51.app/</a:t>
            </a:r>
          </a:p>
        </p:txBody>
      </p:sp>
    </p:spTree>
    <p:extLst>
      <p:ext uri="{BB962C8B-B14F-4D97-AF65-F5344CB8AC3E}">
        <p14:creationId xmlns:p14="http://schemas.microsoft.com/office/powerpoint/2010/main" val="27111222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543">
            <a:off x="478422" y="465773"/>
            <a:ext cx="8379142" cy="752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169777" y="2838191"/>
            <a:ext cx="44438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-largest cryptocurrency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169777" y="1351086"/>
            <a:ext cx="6908375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DAO disaster (later),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 split into ETH and ETC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69777" y="3894409"/>
            <a:ext cx="66640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“Deep reorganization” of 100s of blocks  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69777" y="4950627"/>
            <a:ext cx="455284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spends ~1.1M USD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23310" y="294868"/>
            <a:ext cx="27622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This Happened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169777" y="6006844"/>
            <a:ext cx="74687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unreliable, but something happened</a:t>
            </a:r>
          </a:p>
        </p:txBody>
      </p:sp>
    </p:spTree>
    <p:extLst>
      <p:ext uri="{BB962C8B-B14F-4D97-AF65-F5344CB8AC3E}">
        <p14:creationId xmlns:p14="http://schemas.microsoft.com/office/powerpoint/2010/main" val="377961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593846" y="294868"/>
            <a:ext cx="262123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It gets weirder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2323">
            <a:off x="274596" y="673418"/>
            <a:ext cx="8843389" cy="527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1142486" y="3270716"/>
            <a:ext cx="7506056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lot of these assets have dogmatic diehard communities that refuse to submit, and most tokens are held by them anyway”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1142486" y="1782792"/>
            <a:ext cx="410240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almost didn’t move</a:t>
            </a:r>
          </a:p>
        </p:txBody>
      </p:sp>
    </p:spTree>
    <p:extLst>
      <p:ext uri="{BB962C8B-B14F-4D97-AF65-F5344CB8AC3E}">
        <p14:creationId xmlns:p14="http://schemas.microsoft.com/office/powerpoint/2010/main" val="421224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263">
            <a:off x="160940" y="1275560"/>
            <a:ext cx="10167900" cy="390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774184" y="294868"/>
            <a:ext cx="226055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And weirder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12694" y="3270716"/>
            <a:ext cx="8310436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hashing power of ETC network is still not strong enough and it's still possible to rent enough hashing power to launch another 51% attack.”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612694" y="1889472"/>
            <a:ext cx="7462299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 returned about half the stolen money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at least one exchange</a:t>
            </a:r>
          </a:p>
        </p:txBody>
      </p:sp>
    </p:spTree>
    <p:extLst>
      <p:ext uri="{BB962C8B-B14F-4D97-AF65-F5344CB8AC3E}">
        <p14:creationId xmlns:p14="http://schemas.microsoft.com/office/powerpoint/2010/main" val="42540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2009-2011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Era of CPU mining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" name="Picture 2" descr="Image result for hard ha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77" y="2963734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lap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Image result for lap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Image result for lapto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Image result for lapto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6" name="Picture 12" descr="Image result for 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655" y="259842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 bwMode="auto">
          <a:xfrm>
            <a:off x="5532120" y="2423160"/>
            <a:ext cx="2545080" cy="2456625"/>
          </a:xfrm>
          <a:prstGeom prst="wedgeRoundRectCallout">
            <a:avLst>
              <a:gd name="adj1" fmla="val -118438"/>
              <a:gd name="adj2" fmla="val 2325"/>
              <a:gd name="adj3" fmla="val 16667"/>
            </a:avLst>
          </a:prstGeom>
          <a:noFill/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12775" y="5304749"/>
            <a:ext cx="42376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Bitcoin not worth much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425196" y="5986658"/>
            <a:ext cx="66520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As value rises, GPUs displace CPUs</a:t>
            </a:r>
          </a:p>
        </p:txBody>
      </p:sp>
    </p:spTree>
    <p:extLst>
      <p:ext uri="{BB962C8B-B14F-4D97-AF65-F5344CB8AC3E}">
        <p14:creationId xmlns:p14="http://schemas.microsoft.com/office/powerpoint/2010/main" val="65910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Image result for goldfinger movi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4448175" cy="6667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289621" y="2264976"/>
            <a:ext cx="66559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Bond gets utility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B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by preserving BTC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289621" y="3117917"/>
            <a:ext cx="48365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Bond sets mining reward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289621" y="3970858"/>
            <a:ext cx="711605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Auric destroys by spending more than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289621" y="1412035"/>
            <a:ext cx="66293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Auric gets utility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by destroying BTC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949568"/>
              </p:ext>
            </p:extLst>
          </p:nvPr>
        </p:nvGraphicFramePr>
        <p:xfrm>
          <a:off x="1312566" y="4823797"/>
          <a:ext cx="649365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Destroy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Auric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 bwMode="auto">
          <a:xfrm>
            <a:off x="514600" y="574608"/>
            <a:ext cx="512460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Game Theory: Auric vs Bond</a:t>
            </a:r>
          </a:p>
        </p:txBody>
      </p:sp>
    </p:spTree>
    <p:extLst>
      <p:ext uri="{BB962C8B-B14F-4D97-AF65-F5344CB8AC3E}">
        <p14:creationId xmlns:p14="http://schemas.microsoft.com/office/powerpoint/2010/main" val="40510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Image result for goldfinger movi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4448175" cy="6667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966040" y="4164968"/>
            <a:ext cx="57449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If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B &gt; A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, Bond can preserve BTC…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065574" y="4998241"/>
            <a:ext cx="27488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By setting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C = A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966040" y="5831512"/>
            <a:ext cx="637430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BTC must pay a “tax” of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to stay alive!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966040" y="3331695"/>
            <a:ext cx="484786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If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A &gt; B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Auric destroys BTC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745204" y="559094"/>
            <a:ext cx="262123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Auric vs Bond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861484"/>
              </p:ext>
            </p:extLst>
          </p:nvPr>
        </p:nvGraphicFramePr>
        <p:xfrm>
          <a:off x="1071805" y="1467162"/>
          <a:ext cx="649365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Destroy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Auric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076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Image result for goldfinger movi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4448175" cy="6667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321751" y="3759490"/>
            <a:ext cx="453681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Probability distributions?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321751" y="4872320"/>
            <a:ext cx="65004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Need to have governance to respond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321751" y="1533832"/>
            <a:ext cx="74115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Bitcoin must pay a “tax” of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to stay alive!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321751" y="2646661"/>
            <a:ext cx="47682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What if you don’t know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745204" y="559094"/>
            <a:ext cx="262123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Auric vs Bond</a:t>
            </a:r>
          </a:p>
        </p:txBody>
      </p:sp>
    </p:spTree>
    <p:extLst>
      <p:ext uri="{BB962C8B-B14F-4D97-AF65-F5344CB8AC3E}">
        <p14:creationId xmlns:p14="http://schemas.microsoft.com/office/powerpoint/2010/main" val="323734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A088F6-7916-4054-2483-0F3538DC67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1026" name="Picture 2" descr="All Major Bitcoin Forks Shown With a Subway-Style Map">
            <a:extLst>
              <a:ext uri="{FF2B5EF4-FFF2-40B4-BE49-F238E27FC236}">
                <a16:creationId xmlns:a16="http://schemas.microsoft.com/office/drawing/2014/main" id="{38027D37-BD62-AB94-3CC2-29C958BB5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638"/>
            <a:ext cx="9144000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AC4B2D-4E51-B48C-09AA-4DDEB499AD23}"/>
              </a:ext>
            </a:extLst>
          </p:cNvPr>
          <p:cNvSpPr txBox="1"/>
          <p:nvPr/>
        </p:nvSpPr>
        <p:spPr bwMode="auto">
          <a:xfrm>
            <a:off x="519202" y="264390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Governance?</a:t>
            </a:r>
          </a:p>
        </p:txBody>
      </p:sp>
    </p:spTree>
    <p:extLst>
      <p:ext uri="{BB962C8B-B14F-4D97-AF65-F5344CB8AC3E}">
        <p14:creationId xmlns:p14="http://schemas.microsoft.com/office/powerpoint/2010/main" val="1697639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Selfish 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2144" y="3202234"/>
            <a:ext cx="1280160" cy="1946329"/>
            <a:chOff x="533400" y="1863384"/>
            <a:chExt cx="2743200" cy="4250531"/>
          </a:xfrm>
          <a:solidFill>
            <a:srgbClr val="FFFF00"/>
          </a:solidFill>
        </p:grpSpPr>
        <p:sp>
          <p:nvSpPr>
            <p:cNvPr id="4" name="Vertical Scroll 3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Right Arrow 22"/>
          <p:cNvSpPr/>
          <p:nvPr/>
        </p:nvSpPr>
        <p:spPr>
          <a:xfrm rot="19263822" flipH="1">
            <a:off x="1919235" y="2480131"/>
            <a:ext cx="990600" cy="914400"/>
          </a:xfrm>
          <a:prstGeom prst="rightArrow">
            <a:avLst/>
          </a:prstGeom>
          <a:solidFill>
            <a:srgbClr val="CC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016766" y="1964167"/>
            <a:ext cx="1280160" cy="1946329"/>
            <a:chOff x="533400" y="1863384"/>
            <a:chExt cx="2743200" cy="4250531"/>
          </a:xfrm>
          <a:solidFill>
            <a:srgbClr val="CCFFCC"/>
          </a:solidFill>
        </p:grpSpPr>
        <p:sp>
          <p:nvSpPr>
            <p:cNvPr id="27" name="Vertical Scroll 26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80" y="2382042"/>
            <a:ext cx="1472789" cy="3598447"/>
            <a:chOff x="6903720" y="2031522"/>
            <a:chExt cx="1472789" cy="3598447"/>
          </a:xfrm>
        </p:grpSpPr>
        <p:pic>
          <p:nvPicPr>
            <p:cNvPr id="35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960" y="2031522"/>
              <a:ext cx="1442309" cy="1110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20" y="4495922"/>
              <a:ext cx="1472789" cy="1134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ounded Rectangular Callout 5"/>
          <p:cNvSpPr/>
          <p:nvPr/>
        </p:nvSpPr>
        <p:spPr bwMode="auto">
          <a:xfrm>
            <a:off x="2155548" y="4688862"/>
            <a:ext cx="4489092" cy="919401"/>
          </a:xfrm>
          <a:prstGeom prst="wedgeRoundRectCallout">
            <a:avLst>
              <a:gd name="adj1" fmla="val 57879"/>
              <a:gd name="adj2" fmla="val -169982"/>
              <a:gd name="adj3" fmla="val 16667"/>
            </a:avLst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I’m ahead,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withhold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my block </a:t>
            </a:r>
            <a:r>
              <a:rPr lang="en-US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mine on private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539240" y="1600200"/>
            <a:ext cx="4632960" cy="2651760"/>
          </a:xfrm>
          <a:custGeom>
            <a:avLst/>
            <a:gdLst>
              <a:gd name="connsiteX0" fmla="*/ 899160 w 4632960"/>
              <a:gd name="connsiteY0" fmla="*/ 121920 h 2651760"/>
              <a:gd name="connsiteX1" fmla="*/ 0 w 4632960"/>
              <a:gd name="connsiteY1" fmla="*/ 1082040 h 2651760"/>
              <a:gd name="connsiteX2" fmla="*/ 563880 w 4632960"/>
              <a:gd name="connsiteY2" fmla="*/ 2331720 h 2651760"/>
              <a:gd name="connsiteX3" fmla="*/ 2331720 w 4632960"/>
              <a:gd name="connsiteY3" fmla="*/ 2651760 h 2651760"/>
              <a:gd name="connsiteX4" fmla="*/ 4632960 w 4632960"/>
              <a:gd name="connsiteY4" fmla="*/ 1447800 h 2651760"/>
              <a:gd name="connsiteX5" fmla="*/ 4282440 w 4632960"/>
              <a:gd name="connsiteY5" fmla="*/ 243840 h 2651760"/>
              <a:gd name="connsiteX6" fmla="*/ 2087880 w 4632960"/>
              <a:gd name="connsiteY6" fmla="*/ 0 h 2651760"/>
              <a:gd name="connsiteX7" fmla="*/ 944880 w 4632960"/>
              <a:gd name="connsiteY7" fmla="*/ 152400 h 26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2960" h="2651760">
                <a:moveTo>
                  <a:pt x="899160" y="121920"/>
                </a:moveTo>
                <a:lnTo>
                  <a:pt x="0" y="1082040"/>
                </a:lnTo>
                <a:lnTo>
                  <a:pt x="563880" y="2331720"/>
                </a:lnTo>
                <a:lnTo>
                  <a:pt x="2331720" y="2651760"/>
                </a:lnTo>
                <a:lnTo>
                  <a:pt x="4632960" y="1447800"/>
                </a:lnTo>
                <a:lnTo>
                  <a:pt x="4282440" y="243840"/>
                </a:lnTo>
                <a:lnTo>
                  <a:pt x="2087880" y="0"/>
                </a:lnTo>
                <a:lnTo>
                  <a:pt x="944880" y="152400"/>
                </a:lnTo>
              </a:path>
            </a:pathLst>
          </a:custGeom>
          <a:noFill/>
          <a:ln w="7620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7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Selfish 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2144" y="3202234"/>
            <a:ext cx="1280160" cy="1946329"/>
            <a:chOff x="533400" y="1863384"/>
            <a:chExt cx="2743200" cy="4250531"/>
          </a:xfrm>
          <a:solidFill>
            <a:srgbClr val="FFFF00"/>
          </a:solidFill>
        </p:grpSpPr>
        <p:sp>
          <p:nvSpPr>
            <p:cNvPr id="4" name="Vertical Scroll 3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19235" y="2480131"/>
            <a:ext cx="990600" cy="3390534"/>
            <a:chOff x="1876726" y="2129611"/>
            <a:chExt cx="990600" cy="3390534"/>
          </a:xfrm>
        </p:grpSpPr>
        <p:sp>
          <p:nvSpPr>
            <p:cNvPr id="23" name="Right Arrow 22"/>
            <p:cNvSpPr/>
            <p:nvPr/>
          </p:nvSpPr>
          <p:spPr>
            <a:xfrm rot="19263822" flipH="1">
              <a:off x="1876726" y="2129611"/>
              <a:ext cx="990600" cy="914400"/>
            </a:xfrm>
            <a:prstGeom prst="rightArrow">
              <a:avLst/>
            </a:prstGeom>
            <a:solidFill>
              <a:srgbClr val="CCFFCC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ight Arrow 23"/>
            <p:cNvSpPr/>
            <p:nvPr/>
          </p:nvSpPr>
          <p:spPr>
            <a:xfrm rot="1658289" flipH="1">
              <a:off x="1876726" y="4605745"/>
              <a:ext cx="990600" cy="914400"/>
            </a:xfrm>
            <a:prstGeom prst="rightArrow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16766" y="1964167"/>
            <a:ext cx="1280160" cy="4422463"/>
            <a:chOff x="2870853" y="1613647"/>
            <a:chExt cx="1280160" cy="4422463"/>
          </a:xfrm>
        </p:grpSpPr>
        <p:grpSp>
          <p:nvGrpSpPr>
            <p:cNvPr id="26" name="Group 25"/>
            <p:cNvGrpSpPr/>
            <p:nvPr/>
          </p:nvGrpSpPr>
          <p:grpSpPr>
            <a:xfrm>
              <a:off x="2870853" y="1613647"/>
              <a:ext cx="1280160" cy="1946329"/>
              <a:chOff x="533400" y="1863384"/>
              <a:chExt cx="2743200" cy="4250531"/>
            </a:xfrm>
            <a:solidFill>
              <a:srgbClr val="CCFFCC"/>
            </a:solidFill>
          </p:grpSpPr>
          <p:sp>
            <p:nvSpPr>
              <p:cNvPr id="27" name="Vertical Scroll 26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870853" y="4089781"/>
              <a:ext cx="1280160" cy="1946329"/>
              <a:chOff x="533400" y="1863384"/>
              <a:chExt cx="2743200" cy="4250531"/>
            </a:xfrm>
            <a:solidFill>
              <a:srgbClr val="CCCCFF"/>
            </a:solidFill>
          </p:grpSpPr>
          <p:sp>
            <p:nvSpPr>
              <p:cNvPr id="30" name="Vertical Scroll 29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888480" y="2382042"/>
            <a:ext cx="1472789" cy="3598447"/>
            <a:chOff x="6903720" y="2031522"/>
            <a:chExt cx="1472789" cy="3598447"/>
          </a:xfrm>
        </p:grpSpPr>
        <p:pic>
          <p:nvPicPr>
            <p:cNvPr id="35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960" y="2031522"/>
              <a:ext cx="1442309" cy="1110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20" y="4495922"/>
              <a:ext cx="1472789" cy="1134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Rounded Rectangular Callout 42"/>
          <p:cNvSpPr/>
          <p:nvPr/>
        </p:nvSpPr>
        <p:spPr bwMode="auto">
          <a:xfrm>
            <a:off x="4959130" y="3910496"/>
            <a:ext cx="2665744" cy="2145268"/>
          </a:xfrm>
          <a:prstGeom prst="wedgeRoundRectCallout">
            <a:avLst>
              <a:gd name="adj1" fmla="val 28988"/>
              <a:gd name="adj2" fmla="val -6595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public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chain catches up,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ublish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private chain, 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 hope to disrupt</a:t>
            </a:r>
          </a:p>
        </p:txBody>
      </p:sp>
    </p:spTree>
    <p:extLst>
      <p:ext uri="{BB962C8B-B14F-4D97-AF65-F5344CB8AC3E}">
        <p14:creationId xmlns:p14="http://schemas.microsoft.com/office/powerpoint/2010/main" val="18793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Selfish 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2144" y="3202234"/>
            <a:ext cx="1280160" cy="1946329"/>
            <a:chOff x="533400" y="1863384"/>
            <a:chExt cx="2743200" cy="4250531"/>
          </a:xfrm>
          <a:solidFill>
            <a:srgbClr val="FFFF00"/>
          </a:solidFill>
        </p:grpSpPr>
        <p:sp>
          <p:nvSpPr>
            <p:cNvPr id="4" name="Vertical Scroll 3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Right Arrow 22"/>
          <p:cNvSpPr/>
          <p:nvPr/>
        </p:nvSpPr>
        <p:spPr>
          <a:xfrm rot="19263822" flipH="1">
            <a:off x="1919235" y="2480131"/>
            <a:ext cx="990600" cy="914400"/>
          </a:xfrm>
          <a:prstGeom prst="rightArrow">
            <a:avLst/>
          </a:prstGeom>
          <a:solidFill>
            <a:srgbClr val="CC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flipH="1">
            <a:off x="4403857" y="2480131"/>
            <a:ext cx="990600" cy="914400"/>
          </a:xfrm>
          <a:prstGeom prst="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016766" y="1964167"/>
            <a:ext cx="1280160" cy="1946329"/>
            <a:chOff x="533400" y="1863384"/>
            <a:chExt cx="2743200" cy="4250531"/>
          </a:xfrm>
          <a:solidFill>
            <a:srgbClr val="CCFFCC"/>
          </a:solidFill>
        </p:grpSpPr>
        <p:sp>
          <p:nvSpPr>
            <p:cNvPr id="27" name="Vertical Scroll 26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501388" y="1964167"/>
            <a:ext cx="1280160" cy="1946329"/>
            <a:chOff x="533400" y="1863384"/>
            <a:chExt cx="2743200" cy="4250531"/>
          </a:xfrm>
          <a:solidFill>
            <a:srgbClr val="CCFFCC"/>
          </a:solidFill>
        </p:grpSpPr>
        <p:sp>
          <p:nvSpPr>
            <p:cNvPr id="33" name="Vertical Scroll 32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80" y="2382042"/>
            <a:ext cx="1472789" cy="3598447"/>
            <a:chOff x="6903720" y="2031522"/>
            <a:chExt cx="1472789" cy="3598447"/>
          </a:xfrm>
        </p:grpSpPr>
        <p:pic>
          <p:nvPicPr>
            <p:cNvPr id="35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960" y="2031522"/>
              <a:ext cx="1442309" cy="1110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20" y="4495922"/>
              <a:ext cx="1472789" cy="1134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Freeform 36"/>
          <p:cNvSpPr/>
          <p:nvPr/>
        </p:nvSpPr>
        <p:spPr bwMode="auto">
          <a:xfrm>
            <a:off x="1539240" y="1600200"/>
            <a:ext cx="5556508" cy="2796893"/>
          </a:xfrm>
          <a:custGeom>
            <a:avLst/>
            <a:gdLst>
              <a:gd name="connsiteX0" fmla="*/ 899160 w 4632960"/>
              <a:gd name="connsiteY0" fmla="*/ 121920 h 2651760"/>
              <a:gd name="connsiteX1" fmla="*/ 0 w 4632960"/>
              <a:gd name="connsiteY1" fmla="*/ 1082040 h 2651760"/>
              <a:gd name="connsiteX2" fmla="*/ 563880 w 4632960"/>
              <a:gd name="connsiteY2" fmla="*/ 2331720 h 2651760"/>
              <a:gd name="connsiteX3" fmla="*/ 2331720 w 4632960"/>
              <a:gd name="connsiteY3" fmla="*/ 2651760 h 2651760"/>
              <a:gd name="connsiteX4" fmla="*/ 4632960 w 4632960"/>
              <a:gd name="connsiteY4" fmla="*/ 1447800 h 2651760"/>
              <a:gd name="connsiteX5" fmla="*/ 4282440 w 4632960"/>
              <a:gd name="connsiteY5" fmla="*/ 243840 h 2651760"/>
              <a:gd name="connsiteX6" fmla="*/ 2087880 w 4632960"/>
              <a:gd name="connsiteY6" fmla="*/ 0 h 2651760"/>
              <a:gd name="connsiteX7" fmla="*/ 944880 w 4632960"/>
              <a:gd name="connsiteY7" fmla="*/ 152400 h 2651760"/>
              <a:gd name="connsiteX0" fmla="*/ 899160 w 5974080"/>
              <a:gd name="connsiteY0" fmla="*/ 121920 h 2651760"/>
              <a:gd name="connsiteX1" fmla="*/ 0 w 5974080"/>
              <a:gd name="connsiteY1" fmla="*/ 1082040 h 2651760"/>
              <a:gd name="connsiteX2" fmla="*/ 563880 w 5974080"/>
              <a:gd name="connsiteY2" fmla="*/ 2331720 h 2651760"/>
              <a:gd name="connsiteX3" fmla="*/ 2331720 w 5974080"/>
              <a:gd name="connsiteY3" fmla="*/ 2651760 h 2651760"/>
              <a:gd name="connsiteX4" fmla="*/ 5974080 w 5974080"/>
              <a:gd name="connsiteY4" fmla="*/ 426720 h 2651760"/>
              <a:gd name="connsiteX5" fmla="*/ 4282440 w 5974080"/>
              <a:gd name="connsiteY5" fmla="*/ 243840 h 2651760"/>
              <a:gd name="connsiteX6" fmla="*/ 2087880 w 5974080"/>
              <a:gd name="connsiteY6" fmla="*/ 0 h 2651760"/>
              <a:gd name="connsiteX7" fmla="*/ 944880 w 5974080"/>
              <a:gd name="connsiteY7" fmla="*/ 152400 h 2651760"/>
              <a:gd name="connsiteX0" fmla="*/ 899160 w 5974080"/>
              <a:gd name="connsiteY0" fmla="*/ 121920 h 2651760"/>
              <a:gd name="connsiteX1" fmla="*/ 0 w 5974080"/>
              <a:gd name="connsiteY1" fmla="*/ 1082040 h 2651760"/>
              <a:gd name="connsiteX2" fmla="*/ 563880 w 5974080"/>
              <a:gd name="connsiteY2" fmla="*/ 2331720 h 2651760"/>
              <a:gd name="connsiteX3" fmla="*/ 2331720 w 5974080"/>
              <a:gd name="connsiteY3" fmla="*/ 2651760 h 2651760"/>
              <a:gd name="connsiteX4" fmla="*/ 5974080 w 5974080"/>
              <a:gd name="connsiteY4" fmla="*/ 426720 h 2651760"/>
              <a:gd name="connsiteX5" fmla="*/ 4282440 w 5974080"/>
              <a:gd name="connsiteY5" fmla="*/ 243840 h 2651760"/>
              <a:gd name="connsiteX6" fmla="*/ 2087880 w 5974080"/>
              <a:gd name="connsiteY6" fmla="*/ 0 h 2651760"/>
              <a:gd name="connsiteX7" fmla="*/ 944880 w 5974080"/>
              <a:gd name="connsiteY7" fmla="*/ 152400 h 2651760"/>
              <a:gd name="connsiteX0" fmla="*/ 899160 w 5979264"/>
              <a:gd name="connsiteY0" fmla="*/ 121920 h 2796893"/>
              <a:gd name="connsiteX1" fmla="*/ 0 w 5979264"/>
              <a:gd name="connsiteY1" fmla="*/ 1082040 h 2796893"/>
              <a:gd name="connsiteX2" fmla="*/ 563880 w 5979264"/>
              <a:gd name="connsiteY2" fmla="*/ 2331720 h 2796893"/>
              <a:gd name="connsiteX3" fmla="*/ 2331720 w 5979264"/>
              <a:gd name="connsiteY3" fmla="*/ 2651760 h 2796893"/>
              <a:gd name="connsiteX4" fmla="*/ 4983480 w 5979264"/>
              <a:gd name="connsiteY4" fmla="*/ 2636520 h 2796893"/>
              <a:gd name="connsiteX5" fmla="*/ 5974080 w 5979264"/>
              <a:gd name="connsiteY5" fmla="*/ 426720 h 2796893"/>
              <a:gd name="connsiteX6" fmla="*/ 4282440 w 5979264"/>
              <a:gd name="connsiteY6" fmla="*/ 243840 h 2796893"/>
              <a:gd name="connsiteX7" fmla="*/ 2087880 w 5979264"/>
              <a:gd name="connsiteY7" fmla="*/ 0 h 2796893"/>
              <a:gd name="connsiteX8" fmla="*/ 944880 w 5979264"/>
              <a:gd name="connsiteY8" fmla="*/ 152400 h 2796893"/>
              <a:gd name="connsiteX0" fmla="*/ 899160 w 5556508"/>
              <a:gd name="connsiteY0" fmla="*/ 121920 h 2796893"/>
              <a:gd name="connsiteX1" fmla="*/ 0 w 5556508"/>
              <a:gd name="connsiteY1" fmla="*/ 1082040 h 2796893"/>
              <a:gd name="connsiteX2" fmla="*/ 563880 w 5556508"/>
              <a:gd name="connsiteY2" fmla="*/ 2331720 h 2796893"/>
              <a:gd name="connsiteX3" fmla="*/ 2331720 w 5556508"/>
              <a:gd name="connsiteY3" fmla="*/ 2651760 h 2796893"/>
              <a:gd name="connsiteX4" fmla="*/ 4983480 w 5556508"/>
              <a:gd name="connsiteY4" fmla="*/ 2636520 h 2796893"/>
              <a:gd name="connsiteX5" fmla="*/ 5532120 w 5556508"/>
              <a:gd name="connsiteY5" fmla="*/ 198120 h 2796893"/>
              <a:gd name="connsiteX6" fmla="*/ 4282440 w 5556508"/>
              <a:gd name="connsiteY6" fmla="*/ 243840 h 2796893"/>
              <a:gd name="connsiteX7" fmla="*/ 2087880 w 5556508"/>
              <a:gd name="connsiteY7" fmla="*/ 0 h 2796893"/>
              <a:gd name="connsiteX8" fmla="*/ 944880 w 5556508"/>
              <a:gd name="connsiteY8" fmla="*/ 152400 h 2796893"/>
              <a:gd name="connsiteX0" fmla="*/ 899160 w 5556508"/>
              <a:gd name="connsiteY0" fmla="*/ 121920 h 2796893"/>
              <a:gd name="connsiteX1" fmla="*/ 0 w 5556508"/>
              <a:gd name="connsiteY1" fmla="*/ 1082040 h 2796893"/>
              <a:gd name="connsiteX2" fmla="*/ 563880 w 5556508"/>
              <a:gd name="connsiteY2" fmla="*/ 2331720 h 2796893"/>
              <a:gd name="connsiteX3" fmla="*/ 2331720 w 5556508"/>
              <a:gd name="connsiteY3" fmla="*/ 2651760 h 2796893"/>
              <a:gd name="connsiteX4" fmla="*/ 4983480 w 5556508"/>
              <a:gd name="connsiteY4" fmla="*/ 2636520 h 2796893"/>
              <a:gd name="connsiteX5" fmla="*/ 5532120 w 5556508"/>
              <a:gd name="connsiteY5" fmla="*/ 198120 h 2796893"/>
              <a:gd name="connsiteX6" fmla="*/ 4343400 w 5556508"/>
              <a:gd name="connsiteY6" fmla="*/ 76200 h 2796893"/>
              <a:gd name="connsiteX7" fmla="*/ 2087880 w 5556508"/>
              <a:gd name="connsiteY7" fmla="*/ 0 h 2796893"/>
              <a:gd name="connsiteX8" fmla="*/ 944880 w 5556508"/>
              <a:gd name="connsiteY8" fmla="*/ 152400 h 279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6508" h="2796893">
                <a:moveTo>
                  <a:pt x="899160" y="121920"/>
                </a:moveTo>
                <a:lnTo>
                  <a:pt x="0" y="1082040"/>
                </a:lnTo>
                <a:lnTo>
                  <a:pt x="563880" y="2331720"/>
                </a:lnTo>
                <a:lnTo>
                  <a:pt x="2331720" y="2651760"/>
                </a:lnTo>
                <a:cubicBezTo>
                  <a:pt x="3009900" y="2613660"/>
                  <a:pt x="4376420" y="3007360"/>
                  <a:pt x="4983480" y="2636520"/>
                </a:cubicBezTo>
                <a:cubicBezTo>
                  <a:pt x="5590540" y="2265680"/>
                  <a:pt x="5590540" y="508000"/>
                  <a:pt x="5532120" y="198120"/>
                </a:cubicBezTo>
                <a:lnTo>
                  <a:pt x="4343400" y="76200"/>
                </a:lnTo>
                <a:lnTo>
                  <a:pt x="2087880" y="0"/>
                </a:lnTo>
                <a:lnTo>
                  <a:pt x="944880" y="152400"/>
                </a:lnTo>
              </a:path>
            </a:pathLst>
          </a:custGeom>
          <a:noFill/>
          <a:ln w="7620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42" name="Rounded Rectangular Callout 41"/>
          <p:cNvSpPr/>
          <p:nvPr/>
        </p:nvSpPr>
        <p:spPr bwMode="auto">
          <a:xfrm>
            <a:off x="2155548" y="4688862"/>
            <a:ext cx="4489092" cy="919401"/>
          </a:xfrm>
          <a:prstGeom prst="wedgeRoundRectCallout">
            <a:avLst>
              <a:gd name="adj1" fmla="val 57879"/>
              <a:gd name="adj2" fmla="val -169982"/>
              <a:gd name="adj3" fmla="val 16667"/>
            </a:avLst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I’m still ahead, keep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mining on private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Selfish 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2144" y="3202234"/>
            <a:ext cx="1280160" cy="1946329"/>
            <a:chOff x="533400" y="1863384"/>
            <a:chExt cx="2743200" cy="4250531"/>
          </a:xfrm>
          <a:solidFill>
            <a:srgbClr val="FFFF00"/>
          </a:solidFill>
        </p:grpSpPr>
        <p:sp>
          <p:nvSpPr>
            <p:cNvPr id="4" name="Vertical Scroll 3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19235" y="2480131"/>
            <a:ext cx="990600" cy="3390534"/>
            <a:chOff x="1876726" y="2129611"/>
            <a:chExt cx="990600" cy="3390534"/>
          </a:xfrm>
        </p:grpSpPr>
        <p:sp>
          <p:nvSpPr>
            <p:cNvPr id="23" name="Right Arrow 22"/>
            <p:cNvSpPr/>
            <p:nvPr/>
          </p:nvSpPr>
          <p:spPr>
            <a:xfrm rot="19263822" flipH="1">
              <a:off x="1876726" y="2129611"/>
              <a:ext cx="990600" cy="914400"/>
            </a:xfrm>
            <a:prstGeom prst="rightArrow">
              <a:avLst/>
            </a:prstGeom>
            <a:solidFill>
              <a:srgbClr val="CCFFCC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ight Arrow 23"/>
            <p:cNvSpPr/>
            <p:nvPr/>
          </p:nvSpPr>
          <p:spPr>
            <a:xfrm rot="1658289" flipH="1">
              <a:off x="1876726" y="4605745"/>
              <a:ext cx="990600" cy="914400"/>
            </a:xfrm>
            <a:prstGeom prst="rightArrow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ight Arrow 24"/>
          <p:cNvSpPr/>
          <p:nvPr/>
        </p:nvSpPr>
        <p:spPr>
          <a:xfrm flipH="1">
            <a:off x="4403857" y="2480131"/>
            <a:ext cx="990600" cy="914400"/>
          </a:xfrm>
          <a:prstGeom prst="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016766" y="1964167"/>
            <a:ext cx="1280160" cy="4422463"/>
            <a:chOff x="2870853" y="1613647"/>
            <a:chExt cx="1280160" cy="4422463"/>
          </a:xfrm>
        </p:grpSpPr>
        <p:grpSp>
          <p:nvGrpSpPr>
            <p:cNvPr id="26" name="Group 25"/>
            <p:cNvGrpSpPr/>
            <p:nvPr/>
          </p:nvGrpSpPr>
          <p:grpSpPr>
            <a:xfrm>
              <a:off x="2870853" y="1613647"/>
              <a:ext cx="1280160" cy="1946329"/>
              <a:chOff x="533400" y="1863384"/>
              <a:chExt cx="2743200" cy="4250531"/>
            </a:xfrm>
            <a:solidFill>
              <a:srgbClr val="CCFFCC"/>
            </a:solidFill>
          </p:grpSpPr>
          <p:sp>
            <p:nvSpPr>
              <p:cNvPr id="27" name="Vertical Scroll 26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870853" y="4089781"/>
              <a:ext cx="1280160" cy="1946329"/>
              <a:chOff x="533400" y="1863384"/>
              <a:chExt cx="2743200" cy="4250531"/>
            </a:xfrm>
            <a:solidFill>
              <a:srgbClr val="CCCCFF"/>
            </a:solidFill>
          </p:grpSpPr>
          <p:sp>
            <p:nvSpPr>
              <p:cNvPr id="30" name="Vertical Scroll 29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501388" y="1964167"/>
            <a:ext cx="1280160" cy="1946329"/>
            <a:chOff x="533400" y="1863384"/>
            <a:chExt cx="2743200" cy="4250531"/>
          </a:xfrm>
          <a:solidFill>
            <a:srgbClr val="CCFFCC"/>
          </a:solidFill>
        </p:grpSpPr>
        <p:sp>
          <p:nvSpPr>
            <p:cNvPr id="33" name="Vertical Scroll 32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80" y="2382042"/>
            <a:ext cx="1472789" cy="3598447"/>
            <a:chOff x="6903720" y="2031522"/>
            <a:chExt cx="1472789" cy="3598447"/>
          </a:xfrm>
        </p:grpSpPr>
        <p:pic>
          <p:nvPicPr>
            <p:cNvPr id="35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960" y="2031522"/>
              <a:ext cx="1442309" cy="1110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20" y="4495922"/>
              <a:ext cx="1472789" cy="1134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Freeform 36"/>
          <p:cNvSpPr/>
          <p:nvPr/>
        </p:nvSpPr>
        <p:spPr bwMode="auto">
          <a:xfrm>
            <a:off x="1539240" y="1600200"/>
            <a:ext cx="5556508" cy="2796893"/>
          </a:xfrm>
          <a:custGeom>
            <a:avLst/>
            <a:gdLst>
              <a:gd name="connsiteX0" fmla="*/ 899160 w 4632960"/>
              <a:gd name="connsiteY0" fmla="*/ 121920 h 2651760"/>
              <a:gd name="connsiteX1" fmla="*/ 0 w 4632960"/>
              <a:gd name="connsiteY1" fmla="*/ 1082040 h 2651760"/>
              <a:gd name="connsiteX2" fmla="*/ 563880 w 4632960"/>
              <a:gd name="connsiteY2" fmla="*/ 2331720 h 2651760"/>
              <a:gd name="connsiteX3" fmla="*/ 2331720 w 4632960"/>
              <a:gd name="connsiteY3" fmla="*/ 2651760 h 2651760"/>
              <a:gd name="connsiteX4" fmla="*/ 4632960 w 4632960"/>
              <a:gd name="connsiteY4" fmla="*/ 1447800 h 2651760"/>
              <a:gd name="connsiteX5" fmla="*/ 4282440 w 4632960"/>
              <a:gd name="connsiteY5" fmla="*/ 243840 h 2651760"/>
              <a:gd name="connsiteX6" fmla="*/ 2087880 w 4632960"/>
              <a:gd name="connsiteY6" fmla="*/ 0 h 2651760"/>
              <a:gd name="connsiteX7" fmla="*/ 944880 w 4632960"/>
              <a:gd name="connsiteY7" fmla="*/ 152400 h 2651760"/>
              <a:gd name="connsiteX0" fmla="*/ 899160 w 5974080"/>
              <a:gd name="connsiteY0" fmla="*/ 121920 h 2651760"/>
              <a:gd name="connsiteX1" fmla="*/ 0 w 5974080"/>
              <a:gd name="connsiteY1" fmla="*/ 1082040 h 2651760"/>
              <a:gd name="connsiteX2" fmla="*/ 563880 w 5974080"/>
              <a:gd name="connsiteY2" fmla="*/ 2331720 h 2651760"/>
              <a:gd name="connsiteX3" fmla="*/ 2331720 w 5974080"/>
              <a:gd name="connsiteY3" fmla="*/ 2651760 h 2651760"/>
              <a:gd name="connsiteX4" fmla="*/ 5974080 w 5974080"/>
              <a:gd name="connsiteY4" fmla="*/ 426720 h 2651760"/>
              <a:gd name="connsiteX5" fmla="*/ 4282440 w 5974080"/>
              <a:gd name="connsiteY5" fmla="*/ 243840 h 2651760"/>
              <a:gd name="connsiteX6" fmla="*/ 2087880 w 5974080"/>
              <a:gd name="connsiteY6" fmla="*/ 0 h 2651760"/>
              <a:gd name="connsiteX7" fmla="*/ 944880 w 5974080"/>
              <a:gd name="connsiteY7" fmla="*/ 152400 h 2651760"/>
              <a:gd name="connsiteX0" fmla="*/ 899160 w 5974080"/>
              <a:gd name="connsiteY0" fmla="*/ 121920 h 2651760"/>
              <a:gd name="connsiteX1" fmla="*/ 0 w 5974080"/>
              <a:gd name="connsiteY1" fmla="*/ 1082040 h 2651760"/>
              <a:gd name="connsiteX2" fmla="*/ 563880 w 5974080"/>
              <a:gd name="connsiteY2" fmla="*/ 2331720 h 2651760"/>
              <a:gd name="connsiteX3" fmla="*/ 2331720 w 5974080"/>
              <a:gd name="connsiteY3" fmla="*/ 2651760 h 2651760"/>
              <a:gd name="connsiteX4" fmla="*/ 5974080 w 5974080"/>
              <a:gd name="connsiteY4" fmla="*/ 426720 h 2651760"/>
              <a:gd name="connsiteX5" fmla="*/ 4282440 w 5974080"/>
              <a:gd name="connsiteY5" fmla="*/ 243840 h 2651760"/>
              <a:gd name="connsiteX6" fmla="*/ 2087880 w 5974080"/>
              <a:gd name="connsiteY6" fmla="*/ 0 h 2651760"/>
              <a:gd name="connsiteX7" fmla="*/ 944880 w 5974080"/>
              <a:gd name="connsiteY7" fmla="*/ 152400 h 2651760"/>
              <a:gd name="connsiteX0" fmla="*/ 899160 w 5979264"/>
              <a:gd name="connsiteY0" fmla="*/ 121920 h 2796893"/>
              <a:gd name="connsiteX1" fmla="*/ 0 w 5979264"/>
              <a:gd name="connsiteY1" fmla="*/ 1082040 h 2796893"/>
              <a:gd name="connsiteX2" fmla="*/ 563880 w 5979264"/>
              <a:gd name="connsiteY2" fmla="*/ 2331720 h 2796893"/>
              <a:gd name="connsiteX3" fmla="*/ 2331720 w 5979264"/>
              <a:gd name="connsiteY3" fmla="*/ 2651760 h 2796893"/>
              <a:gd name="connsiteX4" fmla="*/ 4983480 w 5979264"/>
              <a:gd name="connsiteY4" fmla="*/ 2636520 h 2796893"/>
              <a:gd name="connsiteX5" fmla="*/ 5974080 w 5979264"/>
              <a:gd name="connsiteY5" fmla="*/ 426720 h 2796893"/>
              <a:gd name="connsiteX6" fmla="*/ 4282440 w 5979264"/>
              <a:gd name="connsiteY6" fmla="*/ 243840 h 2796893"/>
              <a:gd name="connsiteX7" fmla="*/ 2087880 w 5979264"/>
              <a:gd name="connsiteY7" fmla="*/ 0 h 2796893"/>
              <a:gd name="connsiteX8" fmla="*/ 944880 w 5979264"/>
              <a:gd name="connsiteY8" fmla="*/ 152400 h 2796893"/>
              <a:gd name="connsiteX0" fmla="*/ 899160 w 5556508"/>
              <a:gd name="connsiteY0" fmla="*/ 121920 h 2796893"/>
              <a:gd name="connsiteX1" fmla="*/ 0 w 5556508"/>
              <a:gd name="connsiteY1" fmla="*/ 1082040 h 2796893"/>
              <a:gd name="connsiteX2" fmla="*/ 563880 w 5556508"/>
              <a:gd name="connsiteY2" fmla="*/ 2331720 h 2796893"/>
              <a:gd name="connsiteX3" fmla="*/ 2331720 w 5556508"/>
              <a:gd name="connsiteY3" fmla="*/ 2651760 h 2796893"/>
              <a:gd name="connsiteX4" fmla="*/ 4983480 w 5556508"/>
              <a:gd name="connsiteY4" fmla="*/ 2636520 h 2796893"/>
              <a:gd name="connsiteX5" fmla="*/ 5532120 w 5556508"/>
              <a:gd name="connsiteY5" fmla="*/ 198120 h 2796893"/>
              <a:gd name="connsiteX6" fmla="*/ 4282440 w 5556508"/>
              <a:gd name="connsiteY6" fmla="*/ 243840 h 2796893"/>
              <a:gd name="connsiteX7" fmla="*/ 2087880 w 5556508"/>
              <a:gd name="connsiteY7" fmla="*/ 0 h 2796893"/>
              <a:gd name="connsiteX8" fmla="*/ 944880 w 5556508"/>
              <a:gd name="connsiteY8" fmla="*/ 152400 h 2796893"/>
              <a:gd name="connsiteX0" fmla="*/ 899160 w 5556508"/>
              <a:gd name="connsiteY0" fmla="*/ 121920 h 2796893"/>
              <a:gd name="connsiteX1" fmla="*/ 0 w 5556508"/>
              <a:gd name="connsiteY1" fmla="*/ 1082040 h 2796893"/>
              <a:gd name="connsiteX2" fmla="*/ 563880 w 5556508"/>
              <a:gd name="connsiteY2" fmla="*/ 2331720 h 2796893"/>
              <a:gd name="connsiteX3" fmla="*/ 2331720 w 5556508"/>
              <a:gd name="connsiteY3" fmla="*/ 2651760 h 2796893"/>
              <a:gd name="connsiteX4" fmla="*/ 4983480 w 5556508"/>
              <a:gd name="connsiteY4" fmla="*/ 2636520 h 2796893"/>
              <a:gd name="connsiteX5" fmla="*/ 5532120 w 5556508"/>
              <a:gd name="connsiteY5" fmla="*/ 198120 h 2796893"/>
              <a:gd name="connsiteX6" fmla="*/ 4343400 w 5556508"/>
              <a:gd name="connsiteY6" fmla="*/ 76200 h 2796893"/>
              <a:gd name="connsiteX7" fmla="*/ 2087880 w 5556508"/>
              <a:gd name="connsiteY7" fmla="*/ 0 h 2796893"/>
              <a:gd name="connsiteX8" fmla="*/ 944880 w 5556508"/>
              <a:gd name="connsiteY8" fmla="*/ 152400 h 279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6508" h="2796893">
                <a:moveTo>
                  <a:pt x="899160" y="121920"/>
                </a:moveTo>
                <a:lnTo>
                  <a:pt x="0" y="1082040"/>
                </a:lnTo>
                <a:lnTo>
                  <a:pt x="563880" y="2331720"/>
                </a:lnTo>
                <a:lnTo>
                  <a:pt x="2331720" y="2651760"/>
                </a:lnTo>
                <a:cubicBezTo>
                  <a:pt x="3009900" y="2613660"/>
                  <a:pt x="4376420" y="3007360"/>
                  <a:pt x="4983480" y="2636520"/>
                </a:cubicBezTo>
                <a:cubicBezTo>
                  <a:pt x="5590540" y="2265680"/>
                  <a:pt x="5590540" y="508000"/>
                  <a:pt x="5532120" y="198120"/>
                </a:cubicBezTo>
                <a:lnTo>
                  <a:pt x="4343400" y="76200"/>
                </a:lnTo>
                <a:lnTo>
                  <a:pt x="2087880" y="0"/>
                </a:lnTo>
                <a:lnTo>
                  <a:pt x="944880" y="152400"/>
                </a:lnTo>
              </a:path>
            </a:pathLst>
          </a:custGeom>
          <a:noFill/>
          <a:ln w="7620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42" name="Rounded Rectangular Callout 41"/>
          <p:cNvSpPr/>
          <p:nvPr/>
        </p:nvSpPr>
        <p:spPr bwMode="auto">
          <a:xfrm>
            <a:off x="3520440" y="4515924"/>
            <a:ext cx="4825589" cy="1328023"/>
          </a:xfrm>
          <a:prstGeom prst="wedgeRoundRectCallout">
            <a:avLst>
              <a:gd name="adj1" fmla="val 32421"/>
              <a:gd name="adj2" fmla="val -11370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public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chain starts to catch up,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ublish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enough private chain to invalidate public blocks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Selfish 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2144" y="3202234"/>
            <a:ext cx="1280160" cy="1946329"/>
            <a:chOff x="533400" y="1863384"/>
            <a:chExt cx="2743200" cy="4250531"/>
          </a:xfrm>
          <a:solidFill>
            <a:srgbClr val="FFFF00"/>
          </a:solidFill>
        </p:grpSpPr>
        <p:sp>
          <p:nvSpPr>
            <p:cNvPr id="4" name="Vertical Scroll 3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19235" y="2480131"/>
            <a:ext cx="990600" cy="3390534"/>
            <a:chOff x="1876726" y="2129611"/>
            <a:chExt cx="990600" cy="3390534"/>
          </a:xfrm>
        </p:grpSpPr>
        <p:sp>
          <p:nvSpPr>
            <p:cNvPr id="23" name="Right Arrow 22"/>
            <p:cNvSpPr/>
            <p:nvPr/>
          </p:nvSpPr>
          <p:spPr>
            <a:xfrm rot="19263822" flipH="1">
              <a:off x="1876726" y="2129611"/>
              <a:ext cx="990600" cy="914400"/>
            </a:xfrm>
            <a:prstGeom prst="rightArrow">
              <a:avLst/>
            </a:prstGeom>
            <a:solidFill>
              <a:srgbClr val="CCFFCC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ight Arrow 23"/>
            <p:cNvSpPr/>
            <p:nvPr/>
          </p:nvSpPr>
          <p:spPr>
            <a:xfrm rot="1658289" flipH="1">
              <a:off x="1876726" y="4605745"/>
              <a:ext cx="990600" cy="914400"/>
            </a:xfrm>
            <a:prstGeom prst="rightArrow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ight Arrow 24"/>
          <p:cNvSpPr/>
          <p:nvPr/>
        </p:nvSpPr>
        <p:spPr>
          <a:xfrm flipH="1">
            <a:off x="4403857" y="2480131"/>
            <a:ext cx="990600" cy="914400"/>
          </a:xfrm>
          <a:prstGeom prst="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016766" y="1964167"/>
            <a:ext cx="1280160" cy="4422463"/>
            <a:chOff x="2870853" y="1613647"/>
            <a:chExt cx="1280160" cy="4422463"/>
          </a:xfrm>
        </p:grpSpPr>
        <p:grpSp>
          <p:nvGrpSpPr>
            <p:cNvPr id="26" name="Group 25"/>
            <p:cNvGrpSpPr/>
            <p:nvPr/>
          </p:nvGrpSpPr>
          <p:grpSpPr>
            <a:xfrm>
              <a:off x="2870853" y="1613647"/>
              <a:ext cx="1280160" cy="1946329"/>
              <a:chOff x="533400" y="1863384"/>
              <a:chExt cx="2743200" cy="4250531"/>
            </a:xfrm>
            <a:solidFill>
              <a:srgbClr val="CCFFCC"/>
            </a:solidFill>
          </p:grpSpPr>
          <p:sp>
            <p:nvSpPr>
              <p:cNvPr id="27" name="Vertical Scroll 26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870853" y="4089781"/>
              <a:ext cx="1280160" cy="1946329"/>
              <a:chOff x="533400" y="1863384"/>
              <a:chExt cx="2743200" cy="4250531"/>
            </a:xfrm>
            <a:solidFill>
              <a:srgbClr val="CCCCFF"/>
            </a:solidFill>
          </p:grpSpPr>
          <p:sp>
            <p:nvSpPr>
              <p:cNvPr id="30" name="Vertical Scroll 29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501388" y="1964167"/>
            <a:ext cx="1280160" cy="1946329"/>
            <a:chOff x="533400" y="1863384"/>
            <a:chExt cx="2743200" cy="4250531"/>
          </a:xfrm>
          <a:solidFill>
            <a:srgbClr val="CCFFCC"/>
          </a:solidFill>
        </p:grpSpPr>
        <p:sp>
          <p:nvSpPr>
            <p:cNvPr id="33" name="Vertical Scroll 32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80" y="2382042"/>
            <a:ext cx="1472789" cy="3598447"/>
            <a:chOff x="6903720" y="2031522"/>
            <a:chExt cx="1472789" cy="3598447"/>
          </a:xfrm>
        </p:grpSpPr>
        <p:pic>
          <p:nvPicPr>
            <p:cNvPr id="35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960" y="2031522"/>
              <a:ext cx="1442309" cy="1110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20" y="4495922"/>
              <a:ext cx="1472789" cy="1134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Rounded Rectangular Callout 41"/>
          <p:cNvSpPr/>
          <p:nvPr/>
        </p:nvSpPr>
        <p:spPr bwMode="auto">
          <a:xfrm>
            <a:off x="389983" y="2438752"/>
            <a:ext cx="7813885" cy="1736646"/>
          </a:xfrm>
          <a:prstGeom prst="wedgeRoundRectCallout">
            <a:avLst>
              <a:gd name="adj1" fmla="val 36959"/>
              <a:gd name="adj2" fmla="val 8995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“Rational miners will prefer to join the selfish miners, and the colluding group will increase in size until it becomes a majority. At this point, the Bitcoin system ceases to be a decentralized currency.”</a:t>
            </a:r>
          </a:p>
        </p:txBody>
      </p:sp>
    </p:spTree>
    <p:extLst>
      <p:ext uri="{BB962C8B-B14F-4D97-AF65-F5344CB8AC3E}">
        <p14:creationId xmlns:p14="http://schemas.microsoft.com/office/powerpoint/2010/main" val="35235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Selfish 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2144" y="3202234"/>
            <a:ext cx="1280160" cy="1946329"/>
            <a:chOff x="533400" y="1863384"/>
            <a:chExt cx="2743200" cy="4250531"/>
          </a:xfrm>
          <a:solidFill>
            <a:srgbClr val="FFFF00"/>
          </a:solidFill>
        </p:grpSpPr>
        <p:sp>
          <p:nvSpPr>
            <p:cNvPr id="4" name="Vertical Scroll 3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19235" y="2480131"/>
            <a:ext cx="990600" cy="3390534"/>
            <a:chOff x="1876726" y="2129611"/>
            <a:chExt cx="990600" cy="3390534"/>
          </a:xfrm>
        </p:grpSpPr>
        <p:sp>
          <p:nvSpPr>
            <p:cNvPr id="23" name="Right Arrow 22"/>
            <p:cNvSpPr/>
            <p:nvPr/>
          </p:nvSpPr>
          <p:spPr>
            <a:xfrm rot="19263822" flipH="1">
              <a:off x="1876726" y="2129611"/>
              <a:ext cx="990600" cy="914400"/>
            </a:xfrm>
            <a:prstGeom prst="rightArrow">
              <a:avLst/>
            </a:prstGeom>
            <a:solidFill>
              <a:srgbClr val="CCFFCC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ight Arrow 23"/>
            <p:cNvSpPr/>
            <p:nvPr/>
          </p:nvSpPr>
          <p:spPr>
            <a:xfrm rot="1658289" flipH="1">
              <a:off x="1876726" y="4605745"/>
              <a:ext cx="990600" cy="914400"/>
            </a:xfrm>
            <a:prstGeom prst="rightArrow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ight Arrow 24"/>
          <p:cNvSpPr/>
          <p:nvPr/>
        </p:nvSpPr>
        <p:spPr>
          <a:xfrm flipH="1">
            <a:off x="4403857" y="2480131"/>
            <a:ext cx="990600" cy="914400"/>
          </a:xfrm>
          <a:prstGeom prst="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016766" y="1964167"/>
            <a:ext cx="1280160" cy="4422463"/>
            <a:chOff x="2870853" y="1613647"/>
            <a:chExt cx="1280160" cy="4422463"/>
          </a:xfrm>
        </p:grpSpPr>
        <p:grpSp>
          <p:nvGrpSpPr>
            <p:cNvPr id="26" name="Group 25"/>
            <p:cNvGrpSpPr/>
            <p:nvPr/>
          </p:nvGrpSpPr>
          <p:grpSpPr>
            <a:xfrm>
              <a:off x="2870853" y="1613647"/>
              <a:ext cx="1280160" cy="1946329"/>
              <a:chOff x="533400" y="1863384"/>
              <a:chExt cx="2743200" cy="4250531"/>
            </a:xfrm>
            <a:solidFill>
              <a:srgbClr val="CCFFCC"/>
            </a:solidFill>
          </p:grpSpPr>
          <p:sp>
            <p:nvSpPr>
              <p:cNvPr id="27" name="Vertical Scroll 26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870853" y="4089781"/>
              <a:ext cx="1280160" cy="1946329"/>
              <a:chOff x="533400" y="1863384"/>
              <a:chExt cx="2743200" cy="4250531"/>
            </a:xfrm>
            <a:solidFill>
              <a:srgbClr val="CCCCFF"/>
            </a:solidFill>
          </p:grpSpPr>
          <p:sp>
            <p:nvSpPr>
              <p:cNvPr id="30" name="Vertical Scroll 29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501388" y="1964167"/>
            <a:ext cx="1280160" cy="1946329"/>
            <a:chOff x="533400" y="1863384"/>
            <a:chExt cx="2743200" cy="4250531"/>
          </a:xfrm>
          <a:solidFill>
            <a:srgbClr val="CCFFCC"/>
          </a:solidFill>
        </p:grpSpPr>
        <p:sp>
          <p:nvSpPr>
            <p:cNvPr id="33" name="Vertical Scroll 32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80" y="2382042"/>
            <a:ext cx="1472789" cy="3598447"/>
            <a:chOff x="6903720" y="2031522"/>
            <a:chExt cx="1472789" cy="3598447"/>
          </a:xfrm>
        </p:grpSpPr>
        <p:pic>
          <p:nvPicPr>
            <p:cNvPr id="35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960" y="2031522"/>
              <a:ext cx="1442309" cy="1110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20" y="4495922"/>
              <a:ext cx="1472789" cy="1134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Rounded Rectangular Callout 41"/>
          <p:cNvSpPr/>
          <p:nvPr/>
        </p:nvSpPr>
        <p:spPr bwMode="auto">
          <a:xfrm>
            <a:off x="2066382" y="3737854"/>
            <a:ext cx="5286823" cy="919401"/>
          </a:xfrm>
          <a:prstGeom prst="wedgeRoundRectCallout">
            <a:avLst>
              <a:gd name="adj1" fmla="val 36959"/>
              <a:gd name="adj2" fmla="val 8995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Fixes exist that work for  &lt; 25% pools. No fix works for &gt; 33% pools</a:t>
            </a:r>
          </a:p>
        </p:txBody>
      </p:sp>
      <p:sp>
        <p:nvSpPr>
          <p:cNvPr id="37" name="Rounded Rectangular Callout 36"/>
          <p:cNvSpPr/>
          <p:nvPr/>
        </p:nvSpPr>
        <p:spPr bwMode="auto">
          <a:xfrm>
            <a:off x="1955959" y="1576677"/>
            <a:ext cx="4825589" cy="919401"/>
          </a:xfrm>
          <a:prstGeom prst="wedgeRoundRectCallout">
            <a:avLst>
              <a:gd name="adj1" fmla="val 57686"/>
              <a:gd name="adj2" fmla="val 4351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Selfish mining can be profitable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any size pool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2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2011-2014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Era of GPU mining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" name="Picture 2" descr="Image result for hard ha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77" y="2963734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lap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Image result for lap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Image result for lapto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Image result for lapto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532120" y="2423160"/>
            <a:ext cx="2545080" cy="2456625"/>
          </a:xfrm>
          <a:prstGeom prst="wedgeRoundRectCallout">
            <a:avLst>
              <a:gd name="adj1" fmla="val -118438"/>
              <a:gd name="adj2" fmla="val 2325"/>
              <a:gd name="adj3" fmla="val 16667"/>
            </a:avLst>
          </a:prstGeom>
          <a:noFill/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050" name="Picture 2" descr="https://lh4.googleusercontent.com/WykgFabrrs4XBfR0PPFcRMk9S-ia90QCkDUeOUHEyOFuhIzD5GYB7fBvGeOw-S0CrsqvrL2gdl5iDt3D_T8e2Ze1zfKMe2w1ZjRvvqvTZ2sAG8tnv0fnrZiRiATCpHQJvYkdRJzHjr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22" y="2601404"/>
            <a:ext cx="2077275" cy="20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 bwMode="auto">
          <a:xfrm>
            <a:off x="851417" y="5304749"/>
            <a:ext cx="37603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Versatile, high resale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2033436" y="5986658"/>
            <a:ext cx="54355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Large size, high power, heat …</a:t>
            </a:r>
          </a:p>
        </p:txBody>
      </p:sp>
    </p:spTree>
    <p:extLst>
      <p:ext uri="{BB962C8B-B14F-4D97-AF65-F5344CB8AC3E}">
        <p14:creationId xmlns:p14="http://schemas.microsoft.com/office/powerpoint/2010/main" val="243404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718">
            <a:off x="-82867" y="728663"/>
            <a:ext cx="8765452" cy="708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4198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Fake News?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899160" y="1723671"/>
            <a:ext cx="6446519" cy="2553891"/>
          </a:xfrm>
          <a:prstGeom prst="wedgeRoundRectCallout">
            <a:avLst>
              <a:gd name="adj1" fmla="val -33100"/>
              <a:gd name="adj2" fmla="val 8694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"No honest (or semi-honest) miner would want to join a selfish pool… Even if they do have a small incentive to [join], they have an even greater incentive to not break the Bitcoin network to preserve the value of their own Bitcoins and mining hardware."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86120" y="5486520"/>
            <a:ext cx="25939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Vitalik Buterin</a:t>
            </a:r>
          </a:p>
        </p:txBody>
      </p:sp>
    </p:spTree>
    <p:extLst>
      <p:ext uri="{BB962C8B-B14F-4D97-AF65-F5344CB8AC3E}">
        <p14:creationId xmlns:p14="http://schemas.microsoft.com/office/powerpoint/2010/main" val="8612832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Fake News?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899160" y="1723671"/>
            <a:ext cx="6446519" cy="2553891"/>
          </a:xfrm>
          <a:prstGeom prst="wedgeRoundRectCallout">
            <a:avLst>
              <a:gd name="adj1" fmla="val -33100"/>
              <a:gd name="adj2" fmla="val 8694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"No honest (or semi-honest) miner would want to join a selfish pool… Even if they do have a small incentive to [join], they have an even greater incentive to not break the Bitcoin network to preserve the value of their own Bitcoins and mining hardware."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486120" y="5486520"/>
            <a:ext cx="25939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Vitalik Buterin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118359" y="2211351"/>
            <a:ext cx="6446519" cy="2553891"/>
          </a:xfrm>
          <a:prstGeom prst="wedgeRoundRectCallout">
            <a:avLst>
              <a:gd name="adj1" fmla="val 10871"/>
              <a:gd name="adj2" fmla="val 9290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“This is patently false. Take your regular, run-of-the-mill counterfeiter. Every time he manufactures a banknote, he undermines the very currency he is illegally replicating. Yet that doesn't stop counterfeiters from creating bogus banknotes.”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731503" y="6027690"/>
            <a:ext cx="483337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Ittay Eyal &amp; Emin Gün Sirer</a:t>
            </a:r>
          </a:p>
        </p:txBody>
      </p:sp>
    </p:spTree>
    <p:extLst>
      <p:ext uri="{BB962C8B-B14F-4D97-AF65-F5344CB8AC3E}">
        <p14:creationId xmlns:p14="http://schemas.microsoft.com/office/powerpoint/2010/main" val="28922205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992" y="77629"/>
            <a:ext cx="9953984" cy="670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562786" y="1622238"/>
            <a:ext cx="45801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Lots of orphaned blocks?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562786" y="2627472"/>
            <a:ext cx="63401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Lots of blocks in close succession?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62786" y="3632706"/>
            <a:ext cx="38042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Not so easy to detect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62786" y="4637940"/>
            <a:ext cx="39020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Not hard to obfuscate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62786" y="5643174"/>
            <a:ext cx="727474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But no evidence of selfish mining for real</a:t>
            </a:r>
          </a:p>
        </p:txBody>
      </p:sp>
    </p:spTree>
    <p:extLst>
      <p:ext uri="{BB962C8B-B14F-4D97-AF65-F5344CB8AC3E}">
        <p14:creationId xmlns:p14="http://schemas.microsoft.com/office/powerpoint/2010/main" val="16142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6" y="1072208"/>
            <a:ext cx="9207633" cy="47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955465" y="370134"/>
            <a:ext cx="723307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Don’t let me catch you selfishly mining …</a:t>
            </a:r>
          </a:p>
        </p:txBody>
      </p:sp>
    </p:spTree>
    <p:extLst>
      <p:ext uri="{BB962C8B-B14F-4D97-AF65-F5344CB8AC3E}">
        <p14:creationId xmlns:p14="http://schemas.microsoft.com/office/powerpoint/2010/main" val="4198733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24413">
            <a:off x="0" y="211740"/>
            <a:ext cx="9144000" cy="6434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859843" y="264390"/>
            <a:ext cx="18020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Stability?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34548" y="1325697"/>
            <a:ext cx="81515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In the future when block rewards diminished…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607706" y="2314496"/>
            <a:ext cx="649889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And there are only transaction fees…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200526" y="3337500"/>
            <a:ext cx="6906075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Often more effective to steal “whale” transactions …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890108" y="4781232"/>
            <a:ext cx="52164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Than to build on other blocks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804094" y="5799157"/>
            <a:ext cx="33025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Existential threat?</a:t>
            </a:r>
          </a:p>
        </p:txBody>
      </p:sp>
    </p:spTree>
    <p:extLst>
      <p:ext uri="{BB962C8B-B14F-4D97-AF65-F5344CB8AC3E}">
        <p14:creationId xmlns:p14="http://schemas.microsoft.com/office/powerpoint/2010/main" val="6299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01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68981" y="312546"/>
            <a:ext cx="37657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Cryptomining Malware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459300" y="5916055"/>
            <a:ext cx="37657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 malware-based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459300" y="3219075"/>
            <a:ext cx="248016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Bills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575380" y="4118068"/>
            <a:ext cx="238340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varieties: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575380" y="1421089"/>
            <a:ext cx="42242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someone else pay for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459300" y="5017061"/>
            <a:ext cx="26052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Browser-based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459300" y="2320082"/>
            <a:ext cx="17459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40820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092">
            <a:off x="634514" y="853213"/>
            <a:ext cx="8013700" cy="73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5848350"/>
            <a:ext cx="1905000" cy="457200"/>
          </a:xfr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68981" y="312546"/>
            <a:ext cx="26436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Browser-Based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009557" y="1151042"/>
            <a:ext cx="53558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visitors run mining code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459300" y="2828034"/>
            <a:ext cx="33393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Charities: UNESCO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2459300" y="3666530"/>
            <a:ext cx="53623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blocker response: Salon.com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020409" y="1989538"/>
            <a:ext cx="106471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Legit: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20409" y="4505026"/>
            <a:ext cx="46233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FF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JavaScript or web assembly</a:t>
            </a:r>
          </a:p>
        </p:txBody>
      </p:sp>
    </p:spTree>
    <p:extLst>
      <p:ext uri="{BB962C8B-B14F-4D97-AF65-F5344CB8AC3E}">
        <p14:creationId xmlns:p14="http://schemas.microsoft.com/office/powerpoint/2010/main" val="95327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5848350"/>
            <a:ext cx="1905000" cy="457200"/>
          </a:xfr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68981" y="312546"/>
            <a:ext cx="296427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“Drive-By” Mining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8" y="1269206"/>
            <a:ext cx="8888285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50232" y="1837322"/>
            <a:ext cx="907325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serves “orchestrator”, checks host environment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50420" y="3519488"/>
            <a:ext cx="74029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Instantiates number of web workers (threads)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150420" y="2678405"/>
            <a:ext cx="83867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Downloads optimized Wasm or asm.js mining script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50420" y="4360571"/>
            <a:ext cx="47628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 up connection with pool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50420" y="5201654"/>
            <a:ext cx="72218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Fetches work from pool and submits hashes</a:t>
            </a:r>
          </a:p>
        </p:txBody>
      </p:sp>
    </p:spTree>
    <p:extLst>
      <p:ext uri="{BB962C8B-B14F-4D97-AF65-F5344CB8AC3E}">
        <p14:creationId xmlns:p14="http://schemas.microsoft.com/office/powerpoint/2010/main" val="351121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5848350"/>
            <a:ext cx="1905000" cy="457200"/>
          </a:xfr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68981" y="312546"/>
            <a:ext cx="426212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“Drive-By” Mining Vectors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8" y="1269206"/>
            <a:ext cx="8888285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726752" y="1837322"/>
            <a:ext cx="65037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video streaming: 2,500 sites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726752" y="3761642"/>
            <a:ext cx="39244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Compromised websites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726752" y="2799482"/>
            <a:ext cx="346280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Advertising websites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726752" y="4723801"/>
            <a:ext cx="54796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Torrent portals: mostly Pirate Bay</a:t>
            </a:r>
          </a:p>
        </p:txBody>
      </p:sp>
    </p:spTree>
    <p:extLst>
      <p:ext uri="{BB962C8B-B14F-4D97-AF65-F5344CB8AC3E}">
        <p14:creationId xmlns:p14="http://schemas.microsoft.com/office/powerpoint/2010/main" val="266583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Today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Era of ASiC mining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2" descr="Image result for hard ha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77" y="2963734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lap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Image result for lap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Image result for lapto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Image result for lapto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532120" y="2423160"/>
            <a:ext cx="2545080" cy="2456625"/>
          </a:xfrm>
          <a:prstGeom prst="wedgeRoundRectCallout">
            <a:avLst>
              <a:gd name="adj1" fmla="val -118438"/>
              <a:gd name="adj2" fmla="val 2325"/>
              <a:gd name="adj3" fmla="val 16667"/>
            </a:avLst>
          </a:prstGeom>
          <a:noFill/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700534" y="5305978"/>
            <a:ext cx="55194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Power efficient, small, effective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2370584" y="5986658"/>
            <a:ext cx="47612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Expensive, no resale value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1EF6B1-FA41-F666-764F-62AB10985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46" y="2625958"/>
            <a:ext cx="2051027" cy="205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2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092">
            <a:off x="628845" y="867651"/>
            <a:ext cx="8013700" cy="730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5848350"/>
            <a:ext cx="1905000" cy="457200"/>
          </a:xfr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68981" y="312546"/>
            <a:ext cx="568456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Drive-By Mining Countermeasures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55080" y="3097425"/>
            <a:ext cx="33233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CPU usage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55080" y="1588061"/>
            <a:ext cx="56428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blacklisted pool connections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581065" y="2342743"/>
            <a:ext cx="30861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Fooled by aliasing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55080" y="4606789"/>
            <a:ext cx="34034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  binary code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581065" y="5361471"/>
            <a:ext cx="52341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detect hashing “fingerprint”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581065" y="3852107"/>
            <a:ext cx="32447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Fooled by throttling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581065" y="6116156"/>
            <a:ext cx="689002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80 XOR, 85 left shift, 32 right shift … </a:t>
            </a:r>
          </a:p>
        </p:txBody>
      </p:sp>
    </p:spTree>
    <p:extLst>
      <p:ext uri="{BB962C8B-B14F-4D97-AF65-F5344CB8AC3E}">
        <p14:creationId xmlns:p14="http://schemas.microsoft.com/office/powerpoint/2010/main" val="84627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633">
            <a:off x="403570" y="430425"/>
            <a:ext cx="8777672" cy="927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557663" y="5508385"/>
            <a:ext cx="484202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“Idle” mining when CPU idle, no monitors running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557663" y="2930277"/>
            <a:ext cx="39565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~$57M in January 2019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68981" y="3789646"/>
            <a:ext cx="14638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Evasion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68981" y="1211539"/>
            <a:ext cx="35862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Monero most popular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557663" y="4649015"/>
            <a:ext cx="46842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aliases to fool pools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557663" y="2070908"/>
            <a:ext cx="42835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4.32% mined by criminals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68981" y="312546"/>
            <a:ext cx="37657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Cryptomining Malware</a:t>
            </a:r>
          </a:p>
        </p:txBody>
      </p:sp>
    </p:spTree>
    <p:extLst>
      <p:ext uri="{BB962C8B-B14F-4D97-AF65-F5344CB8AC3E}">
        <p14:creationId xmlns:p14="http://schemas.microsoft.com/office/powerpoint/2010/main" val="47639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310">
            <a:off x="-31838" y="620017"/>
            <a:ext cx="9145884" cy="660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780461" y="5935105"/>
            <a:ext cx="29642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Bot-friendly pools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780461" y="2282082"/>
            <a:ext cx="568559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$35 for Monero miner, for example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80461" y="3087616"/>
            <a:ext cx="61325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“Miner is free, we charge a fee of 2%” 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780461" y="5129571"/>
            <a:ext cx="31229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forums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780461" y="1476548"/>
            <a:ext cx="552747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easily purchased on-line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68981" y="312546"/>
            <a:ext cx="616386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Cryptomining Malware as Commodity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780461" y="3893150"/>
            <a:ext cx="7083379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 service  maintenance, upgrades, proxies, service-level agreements</a:t>
            </a:r>
          </a:p>
        </p:txBody>
      </p:sp>
    </p:spTree>
    <p:extLst>
      <p:ext uri="{BB962C8B-B14F-4D97-AF65-F5344CB8AC3E}">
        <p14:creationId xmlns:p14="http://schemas.microsoft.com/office/powerpoint/2010/main" val="132884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18472" y="5706505"/>
            <a:ext cx="24240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Selfish Mining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18472" y="3082824"/>
            <a:ext cx="26052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Feather forking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18472" y="3957385"/>
            <a:ext cx="25026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Finney attacks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118472" y="1333702"/>
            <a:ext cx="49947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Mining eras: CPU, GPU, ASIC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118472" y="4831946"/>
            <a:ext cx="310155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Goldfinger Attacks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18472" y="2208263"/>
            <a:ext cx="38026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Pools and pool attacks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926565" y="5706505"/>
            <a:ext cx="27061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Mining Malware</a:t>
            </a:r>
          </a:p>
        </p:txBody>
      </p:sp>
    </p:spTree>
    <p:extLst>
      <p:ext uri="{BB962C8B-B14F-4D97-AF65-F5344CB8AC3E}">
        <p14:creationId xmlns:p14="http://schemas.microsoft.com/office/powerpoint/2010/main" val="135548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637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2" descr="Image result for hard ha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18" y="201471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 bwMode="auto">
          <a:xfrm>
            <a:off x="542995" y="1219644"/>
            <a:ext cx="2530186" cy="1328023"/>
          </a:xfrm>
          <a:prstGeom prst="wedgeRoundRectCallout">
            <a:avLst>
              <a:gd name="adj1" fmla="val 57292"/>
              <a:gd name="adj2" fmla="val 90686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Bitcoin gets harder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harder to mine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6090792" y="1088588"/>
            <a:ext cx="2834767" cy="1328023"/>
          </a:xfrm>
          <a:prstGeom prst="wedgeRoundRectCallout">
            <a:avLst>
              <a:gd name="adj1" fmla="val -54340"/>
              <a:gd name="adj2" fmla="val 88570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Payoff is high,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but expected wait is now years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755512" y="4396779"/>
            <a:ext cx="2834767" cy="919401"/>
          </a:xfrm>
          <a:prstGeom prst="wedgeRoundRectCallout">
            <a:avLst>
              <a:gd name="adj1" fmla="val -46276"/>
              <a:gd name="adj2" fmla="val -128023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Maybe I can pool the risk …</a:t>
            </a:r>
          </a:p>
        </p:txBody>
      </p:sp>
    </p:spTree>
    <p:extLst>
      <p:ext uri="{BB962C8B-B14F-4D97-AF65-F5344CB8AC3E}">
        <p14:creationId xmlns:p14="http://schemas.microsoft.com/office/powerpoint/2010/main" val="125060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4196" y="4392629"/>
            <a:ext cx="7835609" cy="1855771"/>
            <a:chOff x="491528" y="4392629"/>
            <a:chExt cx="7835609" cy="1855771"/>
          </a:xfrm>
        </p:grpSpPr>
        <p:pic>
          <p:nvPicPr>
            <p:cNvPr id="4" name="Picture 16" descr="Turquoise Hard Hat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28" y="4431848"/>
              <a:ext cx="2308225" cy="177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Pink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258" y="4392629"/>
              <a:ext cx="2410092" cy="1855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Blue Hard Hat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855" y="4409496"/>
              <a:ext cx="2366282" cy="182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hard ha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58" y="152703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5663635" y="833573"/>
            <a:ext cx="2530186" cy="1328023"/>
          </a:xfrm>
          <a:prstGeom prst="wedgeRoundRectCallout">
            <a:avLst>
              <a:gd name="adj1" fmla="val -46911"/>
              <a:gd name="adj2" fmla="val 74237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 on this block credited to me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4379091" y="1961836"/>
            <a:ext cx="94448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8948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19440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99325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599893" y="3626858"/>
            <a:ext cx="2416830" cy="510778"/>
          </a:xfrm>
          <a:prstGeom prst="wedgeRoundRectCallout">
            <a:avLst>
              <a:gd name="adj1" fmla="val 8208"/>
              <a:gd name="adj2" fmla="val 122697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1…</a:t>
            </a: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3241956" y="3626858"/>
            <a:ext cx="2740260" cy="510778"/>
          </a:xfrm>
          <a:prstGeom prst="wedgeRoundRectCallout">
            <a:avLst>
              <a:gd name="adj1" fmla="val 8208"/>
              <a:gd name="adj2" fmla="val 122697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100…</a:t>
            </a: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6258668" y="3626858"/>
            <a:ext cx="2740260" cy="510778"/>
          </a:xfrm>
          <a:prstGeom prst="wedgeRoundRectCallout">
            <a:avLst>
              <a:gd name="adj1" fmla="val 8208"/>
              <a:gd name="adj2" fmla="val 122697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200…</a:t>
            </a:r>
          </a:p>
        </p:txBody>
      </p:sp>
    </p:spTree>
    <p:extLst>
      <p:ext uri="{BB962C8B-B14F-4D97-AF65-F5344CB8AC3E}">
        <p14:creationId xmlns:p14="http://schemas.microsoft.com/office/powerpoint/2010/main" val="383312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4196" y="4392629"/>
            <a:ext cx="7835609" cy="1855771"/>
            <a:chOff x="491528" y="4392629"/>
            <a:chExt cx="7835609" cy="1855771"/>
          </a:xfrm>
        </p:grpSpPr>
        <p:pic>
          <p:nvPicPr>
            <p:cNvPr id="4" name="Picture 16" descr="Turquoise Hard Hat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28" y="4431848"/>
              <a:ext cx="2308225" cy="177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Pink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258" y="4392629"/>
              <a:ext cx="2410092" cy="1855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Blue Hard Hat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855" y="4409496"/>
              <a:ext cx="2366282" cy="182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hard ha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58" y="152703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 bwMode="auto">
          <a:xfrm>
            <a:off x="6123523" y="1559434"/>
            <a:ext cx="2398915" cy="1328023"/>
          </a:xfrm>
          <a:prstGeom prst="wedgeRoundRectCallout">
            <a:avLst>
              <a:gd name="adj1" fmla="val -3986"/>
              <a:gd name="adj2" fmla="val 141943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won! My nonce yields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leading zeros!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4379091" y="1961836"/>
            <a:ext cx="94448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8948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19440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99325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</p:spTree>
    <p:extLst>
      <p:ext uri="{BB962C8B-B14F-4D97-AF65-F5344CB8AC3E}">
        <p14:creationId xmlns:p14="http://schemas.microsoft.com/office/powerpoint/2010/main" val="117543728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CC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Lucida Console" pitchFamily="49" charset="0"/>
          </a:defRPr>
        </a:defPPr>
      </a:lstStyle>
    </a:lnDef>
    <a:txDef>
      <a:spPr bwMode="auto">
        <a:solidFill>
          <a:schemeClr val="bg1"/>
        </a:solidFill>
        <a:ln w="76200">
          <a:solidFill>
            <a:srgbClr val="CCECFF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 algn="ctr">
          <a:defRPr sz="2800" b="1" dirty="0" smtClean="0">
            <a:solidFill>
              <a:srgbClr val="CCEC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60955</TotalTime>
  <Words>1614</Words>
  <Application>Microsoft Office PowerPoint</Application>
  <PresentationFormat>Overhead</PresentationFormat>
  <Paragraphs>375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Lucida Console</vt:lpstr>
      <vt:lpstr>Comic Sans MS</vt:lpstr>
      <vt:lpstr>Arial</vt:lpstr>
      <vt:lpstr>Calibri</vt:lpstr>
      <vt:lpstr>Marlett</vt:lpstr>
      <vt:lpstr>Blank Presentation</vt:lpstr>
      <vt:lpstr>PowerPoint Presentation</vt:lpstr>
      <vt:lpstr>Nakamoto Consensus  in One Line</vt:lpstr>
      <vt:lpstr>Mining</vt:lpstr>
      <vt:lpstr>2009-2011 Era of CPU mining</vt:lpstr>
      <vt:lpstr>2011-2014 Era of GPU mining</vt:lpstr>
      <vt:lpstr>Today Era of ASiC mining</vt:lpstr>
      <vt:lpstr>Mining</vt:lpstr>
      <vt:lpstr>Pools</vt:lpstr>
      <vt:lpstr>Pools</vt:lpstr>
      <vt:lpstr>Pools</vt:lpstr>
      <vt:lpstr>Pools</vt:lpstr>
      <vt:lpstr>Pools</vt:lpstr>
      <vt:lpstr>Pools</vt:lpstr>
      <vt:lpstr>PowerPoint Presentation</vt:lpstr>
      <vt:lpstr>Questions?</vt:lpstr>
      <vt:lpstr>Competing Pools</vt:lpstr>
      <vt:lpstr>Infiltration</vt:lpstr>
      <vt:lpstr>No infiltration</vt:lpstr>
      <vt:lpstr>Asymmetric Infiltration</vt:lpstr>
      <vt:lpstr>Mutual Infiltration</vt:lpstr>
      <vt:lpstr>Prisoner’s Dilemma</vt:lpstr>
      <vt:lpstr>Iterated Prisoner’s Dilemma</vt:lpstr>
      <vt:lpstr>PowerPoint Presentation</vt:lpstr>
      <vt:lpstr>Questions?</vt:lpstr>
      <vt:lpstr>PowerPoint Presentation</vt:lpstr>
      <vt:lpstr>PowerPoint Presentation</vt:lpstr>
      <vt:lpstr>PowerPoint Presentation</vt:lpstr>
      <vt:lpstr>Finney Attack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Selfish Mining</vt:lpstr>
      <vt:lpstr>Selfish Mining</vt:lpstr>
      <vt:lpstr>Selfish Mining</vt:lpstr>
      <vt:lpstr>Selfish Mining</vt:lpstr>
      <vt:lpstr>Selfish Mining</vt:lpstr>
      <vt:lpstr>Selfish Mining</vt:lpstr>
      <vt:lpstr>PowerPoint Presentation</vt:lpstr>
      <vt:lpstr>Fake News?</vt:lpstr>
      <vt:lpstr>Fake News?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Herlihy, Maurice</cp:lastModifiedBy>
  <cp:revision>1222</cp:revision>
  <cp:lastPrinted>2003-10-06T20:31:57Z</cp:lastPrinted>
  <dcterms:created xsi:type="dcterms:W3CDTF">1999-05-12T13:47:53Z</dcterms:created>
  <dcterms:modified xsi:type="dcterms:W3CDTF">2025-01-30T17:05:52Z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