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48" r:id="rId1"/>
  </p:sldMasterIdLst>
  <p:notesMasterIdLst>
    <p:notesMasterId r:id="rId93"/>
  </p:notesMasterIdLst>
  <p:handoutMasterIdLst>
    <p:handoutMasterId r:id="rId94"/>
  </p:handoutMasterIdLst>
  <p:sldIdLst>
    <p:sldId id="1877" r:id="rId2"/>
    <p:sldId id="1467" r:id="rId3"/>
    <p:sldId id="519" r:id="rId4"/>
    <p:sldId id="1470" r:id="rId5"/>
    <p:sldId id="1878" r:id="rId6"/>
    <p:sldId id="1468" r:id="rId7"/>
    <p:sldId id="1385" r:id="rId8"/>
    <p:sldId id="1329" r:id="rId9"/>
    <p:sldId id="1472" r:id="rId10"/>
    <p:sldId id="1471" r:id="rId11"/>
    <p:sldId id="1386" r:id="rId12"/>
    <p:sldId id="1387" r:id="rId13"/>
    <p:sldId id="1388" r:id="rId14"/>
    <p:sldId id="1389" r:id="rId15"/>
    <p:sldId id="1390" r:id="rId16"/>
    <p:sldId id="1391" r:id="rId17"/>
    <p:sldId id="1392" r:id="rId18"/>
    <p:sldId id="1393" r:id="rId19"/>
    <p:sldId id="1394" r:id="rId20"/>
    <p:sldId id="1395" r:id="rId21"/>
    <p:sldId id="1396" r:id="rId22"/>
    <p:sldId id="1397" r:id="rId23"/>
    <p:sldId id="1399" r:id="rId24"/>
    <p:sldId id="1398" r:id="rId25"/>
    <p:sldId id="1334" r:id="rId26"/>
    <p:sldId id="1513" r:id="rId27"/>
    <p:sldId id="1514" r:id="rId28"/>
    <p:sldId id="1415" r:id="rId29"/>
    <p:sldId id="1440" r:id="rId30"/>
    <p:sldId id="1400" r:id="rId31"/>
    <p:sldId id="1401" r:id="rId32"/>
    <p:sldId id="1402" r:id="rId33"/>
    <p:sldId id="1403" r:id="rId34"/>
    <p:sldId id="1404" r:id="rId35"/>
    <p:sldId id="1405" r:id="rId36"/>
    <p:sldId id="1406" r:id="rId37"/>
    <p:sldId id="1407" r:id="rId38"/>
    <p:sldId id="1408" r:id="rId39"/>
    <p:sldId id="1409" r:id="rId40"/>
    <p:sldId id="1410" r:id="rId41"/>
    <p:sldId id="1411" r:id="rId42"/>
    <p:sldId id="1412" r:id="rId43"/>
    <p:sldId id="1413" r:id="rId44"/>
    <p:sldId id="1414" r:id="rId45"/>
    <p:sldId id="1437" r:id="rId46"/>
    <p:sldId id="1416" r:id="rId47"/>
    <p:sldId id="1417" r:id="rId48"/>
    <p:sldId id="1418" r:id="rId49"/>
    <p:sldId id="1419" r:id="rId50"/>
    <p:sldId id="1420" r:id="rId51"/>
    <p:sldId id="1421" r:id="rId52"/>
    <p:sldId id="1422" r:id="rId53"/>
    <p:sldId id="1423" r:id="rId54"/>
    <p:sldId id="1424" r:id="rId55"/>
    <p:sldId id="1425" r:id="rId56"/>
    <p:sldId id="1426" r:id="rId57"/>
    <p:sldId id="1427" r:id="rId58"/>
    <p:sldId id="1428" r:id="rId59"/>
    <p:sldId id="1429" r:id="rId60"/>
    <p:sldId id="1430" r:id="rId61"/>
    <p:sldId id="1431" r:id="rId62"/>
    <p:sldId id="1433" r:id="rId63"/>
    <p:sldId id="1438" r:id="rId64"/>
    <p:sldId id="1439" r:id="rId65"/>
    <p:sldId id="1442" r:id="rId66"/>
    <p:sldId id="1443" r:id="rId67"/>
    <p:sldId id="1444" r:id="rId68"/>
    <p:sldId id="1441" r:id="rId69"/>
    <p:sldId id="1445" r:id="rId70"/>
    <p:sldId id="1448" r:id="rId71"/>
    <p:sldId id="1446" r:id="rId72"/>
    <p:sldId id="1447" r:id="rId73"/>
    <p:sldId id="1449" r:id="rId74"/>
    <p:sldId id="1450" r:id="rId75"/>
    <p:sldId id="1451" r:id="rId76"/>
    <p:sldId id="1464" r:id="rId77"/>
    <p:sldId id="1452" r:id="rId78"/>
    <p:sldId id="1463" r:id="rId79"/>
    <p:sldId id="1453" r:id="rId80"/>
    <p:sldId id="1454" r:id="rId81"/>
    <p:sldId id="1455" r:id="rId82"/>
    <p:sldId id="1456" r:id="rId83"/>
    <p:sldId id="1458" r:id="rId84"/>
    <p:sldId id="1457" r:id="rId85"/>
    <p:sldId id="1459" r:id="rId86"/>
    <p:sldId id="1460" r:id="rId87"/>
    <p:sldId id="1461" r:id="rId88"/>
    <p:sldId id="1462" r:id="rId89"/>
    <p:sldId id="1333" r:id="rId90"/>
    <p:sldId id="1465" r:id="rId91"/>
    <p:sldId id="1331" r:id="rId92"/>
  </p:sldIdLst>
  <p:sldSz cx="9144000" cy="6858000" type="overhead"/>
  <p:notesSz cx="6858000" cy="9144000"/>
  <p:embeddedFontLst>
    <p:embeddedFont>
      <p:font typeface="Comic Sans MS" panose="030F0702030302020204" pitchFamily="66" charset="0"/>
      <p:regular r:id="rId95"/>
      <p:bold r:id="rId96"/>
      <p:italic r:id="rId97"/>
      <p:boldItalic r:id="rId98"/>
    </p:embeddedFont>
    <p:embeddedFont>
      <p:font typeface="Lucida Console" panose="020B0609040504020204" pitchFamily="49" charset="0"/>
      <p:regular r:id="rId99"/>
    </p:embeddedFont>
    <p:embeddedFont>
      <p:font typeface="Marlett" pitchFamily="2" charset="2"/>
      <p:regular r:id="rId100"/>
    </p:embeddedFont>
  </p:embeddedFontLst>
  <p:defaultTextStyle>
    <a:defPPr>
      <a:defRPr lang="en-US"/>
    </a:defPPr>
    <a:lvl1pPr algn="r" rtl="0" eaLnBrk="0" fontAlgn="base" hangingPunct="0">
      <a:spcBef>
        <a:spcPct val="0"/>
      </a:spcBef>
      <a:spcAft>
        <a:spcPct val="0"/>
      </a:spcAft>
      <a:defRPr sz="2400" kern="1200">
        <a:solidFill>
          <a:srgbClr val="0000FF"/>
        </a:solidFill>
        <a:latin typeface="Lucida Console" pitchFamily="49" charset="0"/>
        <a:ea typeface="+mn-ea"/>
        <a:cs typeface="+mn-cs"/>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p:defaultTextStyle>
  <p:extLst>
    <p:ext uri="{EFAFB233-063F-42B5-8137-9DF3F51BA10A}">
      <p15:sldGuideLst xmlns:p15="http://schemas.microsoft.com/office/powerpoint/2012/main">
        <p15:guide id="1" orient="horz" pos="3890">
          <p15:clr>
            <a:srgbClr val="A4A3A4"/>
          </p15:clr>
        </p15:guide>
        <p15:guide id="2" pos="40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66FF"/>
    <a:srgbClr val="CCECFF"/>
    <a:srgbClr val="00CC99"/>
    <a:srgbClr val="3333CC"/>
    <a:srgbClr val="0000FF"/>
    <a:srgbClr val="FF0066"/>
    <a:srgbClr val="0066FF"/>
    <a:srgbClr val="0099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88" autoAdjust="0"/>
    <p:restoredTop sz="91837" autoAdjust="0"/>
  </p:normalViewPr>
  <p:slideViewPr>
    <p:cSldViewPr snapToGrid="0">
      <p:cViewPr varScale="1">
        <p:scale>
          <a:sx n="90" d="100"/>
          <a:sy n="90" d="100"/>
        </p:scale>
        <p:origin x="1030" y="41"/>
      </p:cViewPr>
      <p:guideLst>
        <p:guide orient="horz" pos="3890"/>
        <p:guide pos="40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5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font" Target="fonts/font4.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defRPr sz="1200">
                <a:latin typeface="Comic Sans MS" pitchFamily="66" charset="0"/>
              </a:defRPr>
            </a:lvl1pPr>
          </a:lstStyle>
          <a:p>
            <a:pPr>
              <a:defRPr/>
            </a:pPr>
            <a:endParaRPr lang="en-US" dirty="0">
              <a:latin typeface="Arial" pitchFamily="34" charset="0"/>
            </a:endParaRPr>
          </a:p>
        </p:txBody>
      </p:sp>
      <p:sp>
        <p:nvSpPr>
          <p:cNvPr id="409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Comic Sans MS" pitchFamily="66" charset="0"/>
              </a:defRPr>
            </a:lvl1pPr>
          </a:lstStyle>
          <a:p>
            <a:pPr>
              <a:defRPr/>
            </a:pPr>
            <a:fld id="{01C869E4-76B9-4B18-B2AA-2EEFB04FB015}" type="slidenum">
              <a:rPr lang="x-none">
                <a:latin typeface="Arial" pitchFamily="34" charset="0"/>
              </a:rPr>
              <a:pPr>
                <a:defRPr/>
              </a:pPr>
              <a:t>‹#›</a:t>
            </a:fld>
            <a:endParaRPr lang="en-US" dirty="0">
              <a:latin typeface="Arial" pitchFamily="34" charset="0"/>
            </a:endParaRPr>
          </a:p>
        </p:txBody>
      </p:sp>
    </p:spTree>
    <p:extLst>
      <p:ext uri="{BB962C8B-B14F-4D97-AF65-F5344CB8AC3E}">
        <p14:creationId xmlns:p14="http://schemas.microsoft.com/office/powerpoint/2010/main" val="3286324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Marlett" pitchFamily="2" charset="2"/>
              </a:defRPr>
            </a:lvl1pPr>
          </a:lstStyle>
          <a:p>
            <a:pPr>
              <a:defRPr/>
            </a:pPr>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arlett" pitchFamily="2" charset="2"/>
              </a:defRPr>
            </a:lvl1pPr>
          </a:lstStyle>
          <a:p>
            <a:pPr>
              <a:defRPr/>
            </a:pPr>
            <a:endParaRPr lang="en-US" dirty="0"/>
          </a:p>
        </p:txBody>
      </p:sp>
      <p:sp>
        <p:nvSpPr>
          <p:cNvPr id="285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arlett" pitchFamily="2" charset="2"/>
              </a:defRPr>
            </a:lvl1pPr>
          </a:lstStyle>
          <a:p>
            <a:pPr>
              <a:defRPr/>
            </a:pPr>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arlett" pitchFamily="2" charset="2"/>
              </a:defRPr>
            </a:lvl1pPr>
          </a:lstStyle>
          <a:p>
            <a:pPr>
              <a:defRPr/>
            </a:pPr>
            <a:fld id="{75E391CA-9E48-4B39-8E28-288B1B68A629}" type="slidenum">
              <a:rPr lang="x-none"/>
              <a:pPr>
                <a:defRPr/>
              </a:pPr>
              <a:t>‹#›</a:t>
            </a:fld>
            <a:endParaRPr lang="en-US" dirty="0"/>
          </a:p>
        </p:txBody>
      </p:sp>
    </p:spTree>
    <p:extLst>
      <p:ext uri="{BB962C8B-B14F-4D97-AF65-F5344CB8AC3E}">
        <p14:creationId xmlns:p14="http://schemas.microsoft.com/office/powerpoint/2010/main" val="19643395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381000" y="685800"/>
            <a:ext cx="6096000" cy="3429000"/>
          </a:xfrm>
          <a:ln/>
        </p:spPr>
      </p:sp>
      <p:sp>
        <p:nvSpPr>
          <p:cNvPr id="92163" name="Notes Placeholder 2"/>
          <p:cNvSpPr>
            <a:spLocks noGrp="1"/>
          </p:cNvSpPr>
          <p:nvPr>
            <p:ph type="body" idx="1"/>
          </p:nvPr>
        </p:nvSpPr>
        <p:spPr>
          <a:noFill/>
          <a:ln/>
        </p:spPr>
        <p:txBody>
          <a:bodyPr/>
          <a:lstStyle/>
          <a:p>
            <a:endParaRPr lang="en-US" dirty="0"/>
          </a:p>
        </p:txBody>
      </p:sp>
      <p:sp>
        <p:nvSpPr>
          <p:cNvPr id="92164" name="Slide Number Placeholder 3"/>
          <p:cNvSpPr>
            <a:spLocks noGrp="1"/>
          </p:cNvSpPr>
          <p:nvPr>
            <p:ph type="sldNum" sz="quarter" idx="5"/>
          </p:nvPr>
        </p:nvSpPr>
        <p:spPr>
          <a:noFill/>
        </p:spPr>
        <p:txBody>
          <a:bodyPr/>
          <a:lstStyle/>
          <a:p>
            <a:fld id="{574991FA-6E5A-483A-8DE3-AA5B59432BBF}" type="slidenum">
              <a:rPr lang="en-US" smtClean="0"/>
              <a:pPr/>
              <a:t>3</a:t>
            </a:fld>
            <a:endParaRPr lang="en-US" dirty="0"/>
          </a:p>
        </p:txBody>
      </p:sp>
    </p:spTree>
    <p:extLst>
      <p:ext uri="{BB962C8B-B14F-4D97-AF65-F5344CB8AC3E}">
        <p14:creationId xmlns:p14="http://schemas.microsoft.com/office/powerpoint/2010/main" val="2535807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09ED58F1-488C-4FE3-BF28-E244EE1F3B83}" type="slidenum">
              <a:rPr lang="x-none" smtClean="0"/>
              <a:pPr/>
              <a:t>39</a:t>
            </a:fld>
            <a:endParaRPr lang="en-US" dirty="0"/>
          </a:p>
        </p:txBody>
      </p:sp>
      <p:sp>
        <p:nvSpPr>
          <p:cNvPr id="270339" name="Rectangle 7"/>
          <p:cNvSpPr txBox="1">
            <a:spLocks noGrp="1" noChangeArrowheads="1"/>
          </p:cNvSpPr>
          <p:nvPr/>
        </p:nvSpPr>
        <p:spPr bwMode="auto">
          <a:xfrm>
            <a:off x="3885903" y="8687405"/>
            <a:ext cx="2972097" cy="456595"/>
          </a:xfrm>
          <a:prstGeom prst="rect">
            <a:avLst/>
          </a:prstGeom>
          <a:noFill/>
          <a:ln w="9525">
            <a:noFill/>
            <a:miter lim="800000"/>
            <a:headEnd/>
            <a:tailEnd/>
          </a:ln>
        </p:spPr>
        <p:txBody>
          <a:bodyPr lIns="91432" tIns="45716" rIns="91432" bIns="45716" anchor="b"/>
          <a:lstStyle/>
          <a:p>
            <a:pPr defTabSz="914485"/>
            <a:fld id="{A3A85B65-4ABE-4418-B213-49FC406C3A69}" type="slidenum">
              <a:rPr lang="x-none" sz="1200">
                <a:latin typeface="Marlett" pitchFamily="2" charset="2"/>
              </a:rPr>
              <a:pPr defTabSz="914485"/>
              <a:t>39</a:t>
            </a:fld>
            <a:endParaRPr lang="en-US" sz="1200" dirty="0">
              <a:latin typeface="Marlett" pitchFamily="2" charset="2"/>
              <a:cs typeface="Courier New" pitchFamily="49" charset="0"/>
            </a:endParaRPr>
          </a:p>
        </p:txBody>
      </p:sp>
      <p:sp>
        <p:nvSpPr>
          <p:cNvPr id="270340" name="Rectangle 2"/>
          <p:cNvSpPr>
            <a:spLocks noGrp="1" noRot="1" noChangeAspect="1" noChangeArrowheads="1" noTextEdit="1"/>
          </p:cNvSpPr>
          <p:nvPr>
            <p:ph type="sldImg"/>
          </p:nvPr>
        </p:nvSpPr>
        <p:spPr>
          <a:ln/>
        </p:spPr>
      </p:sp>
      <p:sp>
        <p:nvSpPr>
          <p:cNvPr id="270341" name="Rectangle 3"/>
          <p:cNvSpPr>
            <a:spLocks noGrp="1" noChangeArrowheads="1"/>
          </p:cNvSpPr>
          <p:nvPr>
            <p:ph type="body" idx="1"/>
          </p:nvPr>
        </p:nvSpPr>
        <p:spPr>
          <a:xfrm>
            <a:off x="915294" y="4343704"/>
            <a:ext cx="5027414" cy="4113892"/>
          </a:xfrm>
          <a:noFill/>
          <a:ln/>
        </p:spPr>
        <p:txBody>
          <a:bodyPr/>
          <a:lstStyle/>
          <a:p>
            <a:r>
              <a:rPr lang="en-US" dirty="0"/>
              <a:t>Synchronized methods use a monitor lock also. </a:t>
            </a:r>
          </a:p>
        </p:txBody>
      </p:sp>
    </p:spTree>
    <p:extLst>
      <p:ext uri="{BB962C8B-B14F-4D97-AF65-F5344CB8AC3E}">
        <p14:creationId xmlns:p14="http://schemas.microsoft.com/office/powerpoint/2010/main" val="1108979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741ECAD7-683A-4266-A10B-23995F074ECA}" type="slidenum">
              <a:rPr lang="x-none" smtClean="0"/>
              <a:pPr/>
              <a:t>40</a:t>
            </a:fld>
            <a:endParaRPr lang="en-US" dirty="0"/>
          </a:p>
        </p:txBody>
      </p:sp>
      <p:sp>
        <p:nvSpPr>
          <p:cNvPr id="271363" name="Rectangle 7"/>
          <p:cNvSpPr txBox="1">
            <a:spLocks noGrp="1" noChangeArrowheads="1"/>
          </p:cNvSpPr>
          <p:nvPr/>
        </p:nvSpPr>
        <p:spPr bwMode="auto">
          <a:xfrm>
            <a:off x="3885903" y="8687405"/>
            <a:ext cx="2972097" cy="456595"/>
          </a:xfrm>
          <a:prstGeom prst="rect">
            <a:avLst/>
          </a:prstGeom>
          <a:noFill/>
          <a:ln w="9525">
            <a:noFill/>
            <a:miter lim="800000"/>
            <a:headEnd/>
            <a:tailEnd/>
          </a:ln>
        </p:spPr>
        <p:txBody>
          <a:bodyPr lIns="91432" tIns="45716" rIns="91432" bIns="45716" anchor="b"/>
          <a:lstStyle/>
          <a:p>
            <a:pPr defTabSz="914485"/>
            <a:fld id="{9DF4556F-E029-499D-B4A2-FCD2FD7F568C}" type="slidenum">
              <a:rPr lang="x-none" sz="1200">
                <a:latin typeface="Marlett" pitchFamily="2" charset="2"/>
              </a:rPr>
              <a:pPr defTabSz="914485"/>
              <a:t>40</a:t>
            </a:fld>
            <a:endParaRPr lang="en-US" sz="1200" dirty="0">
              <a:latin typeface="Marlett" pitchFamily="2" charset="2"/>
              <a:cs typeface="Courier New" pitchFamily="49" charset="0"/>
            </a:endParaRPr>
          </a:p>
        </p:txBody>
      </p:sp>
      <p:sp>
        <p:nvSpPr>
          <p:cNvPr id="271364" name="Rectangle 2"/>
          <p:cNvSpPr>
            <a:spLocks noGrp="1" noRot="1" noChangeAspect="1" noChangeArrowheads="1" noTextEdit="1"/>
          </p:cNvSpPr>
          <p:nvPr>
            <p:ph type="sldImg"/>
          </p:nvPr>
        </p:nvSpPr>
        <p:spPr>
          <a:ln/>
        </p:spPr>
      </p:sp>
      <p:sp>
        <p:nvSpPr>
          <p:cNvPr id="271365" name="Rectangle 3"/>
          <p:cNvSpPr>
            <a:spLocks noGrp="1" noChangeArrowheads="1"/>
          </p:cNvSpPr>
          <p:nvPr>
            <p:ph type="body" idx="1"/>
          </p:nvPr>
        </p:nvSpPr>
        <p:spPr>
          <a:xfrm>
            <a:off x="915294" y="4343704"/>
            <a:ext cx="5027414" cy="4113892"/>
          </a:xfrm>
          <a:noFill/>
          <a:ln/>
        </p:spPr>
        <p:txBody>
          <a:bodyPr/>
          <a:lstStyle/>
          <a:p>
            <a:r>
              <a:rPr lang="en-US" dirty="0"/>
              <a:t>Synchronized methods use a monitor lock also. </a:t>
            </a:r>
          </a:p>
        </p:txBody>
      </p:sp>
    </p:spTree>
    <p:extLst>
      <p:ext uri="{BB962C8B-B14F-4D97-AF65-F5344CB8AC3E}">
        <p14:creationId xmlns:p14="http://schemas.microsoft.com/office/powerpoint/2010/main" val="323164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2AD63CD6-A13A-4A0D-9A9D-D9DDC242C897}" type="slidenum">
              <a:rPr lang="x-none" smtClean="0"/>
              <a:pPr/>
              <a:t>41</a:t>
            </a:fld>
            <a:endParaRPr lang="en-US" dirty="0"/>
          </a:p>
        </p:txBody>
      </p:sp>
      <p:sp>
        <p:nvSpPr>
          <p:cNvPr id="272387" name="Rectangle 7"/>
          <p:cNvSpPr txBox="1">
            <a:spLocks noGrp="1" noChangeArrowheads="1"/>
          </p:cNvSpPr>
          <p:nvPr/>
        </p:nvSpPr>
        <p:spPr bwMode="auto">
          <a:xfrm>
            <a:off x="3885903" y="8687405"/>
            <a:ext cx="2972097" cy="456595"/>
          </a:xfrm>
          <a:prstGeom prst="rect">
            <a:avLst/>
          </a:prstGeom>
          <a:noFill/>
          <a:ln w="9525">
            <a:noFill/>
            <a:miter lim="800000"/>
            <a:headEnd/>
            <a:tailEnd/>
          </a:ln>
        </p:spPr>
        <p:txBody>
          <a:bodyPr lIns="91432" tIns="45716" rIns="91432" bIns="45716" anchor="b"/>
          <a:lstStyle/>
          <a:p>
            <a:pPr defTabSz="914485"/>
            <a:fld id="{69031376-B25E-42A2-BE17-293F81C52757}" type="slidenum">
              <a:rPr lang="x-none" sz="1200">
                <a:latin typeface="Marlett" pitchFamily="2" charset="2"/>
              </a:rPr>
              <a:pPr defTabSz="914485"/>
              <a:t>41</a:t>
            </a:fld>
            <a:endParaRPr lang="en-US" sz="1200" dirty="0">
              <a:latin typeface="Marlett" pitchFamily="2" charset="2"/>
              <a:cs typeface="Courier New" pitchFamily="49" charset="0"/>
            </a:endParaRPr>
          </a:p>
        </p:txBody>
      </p:sp>
      <p:sp>
        <p:nvSpPr>
          <p:cNvPr id="272388" name="Rectangle 2"/>
          <p:cNvSpPr>
            <a:spLocks noGrp="1" noRot="1" noChangeAspect="1" noChangeArrowheads="1" noTextEdit="1"/>
          </p:cNvSpPr>
          <p:nvPr>
            <p:ph type="sldImg"/>
          </p:nvPr>
        </p:nvSpPr>
        <p:spPr>
          <a:ln/>
        </p:spPr>
      </p:sp>
      <p:sp>
        <p:nvSpPr>
          <p:cNvPr id="272389" name="Rectangle 3"/>
          <p:cNvSpPr>
            <a:spLocks noGrp="1" noChangeArrowheads="1"/>
          </p:cNvSpPr>
          <p:nvPr>
            <p:ph type="body" idx="1"/>
          </p:nvPr>
        </p:nvSpPr>
        <p:spPr>
          <a:xfrm>
            <a:off x="915294" y="4343704"/>
            <a:ext cx="5027414" cy="4113892"/>
          </a:xfrm>
          <a:noFill/>
          <a:ln/>
        </p:spPr>
        <p:txBody>
          <a:bodyPr/>
          <a:lstStyle/>
          <a:p>
            <a:r>
              <a:rPr lang="en-US" dirty="0"/>
              <a:t>Synchronized methods use a monitor lock also. </a:t>
            </a:r>
          </a:p>
        </p:txBody>
      </p:sp>
    </p:spTree>
    <p:extLst>
      <p:ext uri="{BB962C8B-B14F-4D97-AF65-F5344CB8AC3E}">
        <p14:creationId xmlns:p14="http://schemas.microsoft.com/office/powerpoint/2010/main" val="3965618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1A79F152-0A1A-41EE-B83D-28F7616B42C4}" type="slidenum">
              <a:rPr lang="x-none" smtClean="0"/>
              <a:pPr/>
              <a:t>42</a:t>
            </a:fld>
            <a:endParaRPr lang="en-US" dirty="0"/>
          </a:p>
        </p:txBody>
      </p:sp>
      <p:sp>
        <p:nvSpPr>
          <p:cNvPr id="273411" name="Rectangle 7"/>
          <p:cNvSpPr txBox="1">
            <a:spLocks noGrp="1" noChangeArrowheads="1"/>
          </p:cNvSpPr>
          <p:nvPr/>
        </p:nvSpPr>
        <p:spPr bwMode="auto">
          <a:xfrm>
            <a:off x="3885903" y="8687405"/>
            <a:ext cx="2972097" cy="456595"/>
          </a:xfrm>
          <a:prstGeom prst="rect">
            <a:avLst/>
          </a:prstGeom>
          <a:noFill/>
          <a:ln w="9525">
            <a:noFill/>
            <a:miter lim="800000"/>
            <a:headEnd/>
            <a:tailEnd/>
          </a:ln>
        </p:spPr>
        <p:txBody>
          <a:bodyPr lIns="91432" tIns="45716" rIns="91432" bIns="45716" anchor="b"/>
          <a:lstStyle/>
          <a:p>
            <a:pPr defTabSz="914485"/>
            <a:fld id="{76A91A14-F259-41E7-A39E-DF9541596A41}" type="slidenum">
              <a:rPr lang="x-none" sz="1200">
                <a:latin typeface="Marlett" pitchFamily="2" charset="2"/>
              </a:rPr>
              <a:pPr defTabSz="914485"/>
              <a:t>42</a:t>
            </a:fld>
            <a:endParaRPr lang="en-US" sz="1200" dirty="0">
              <a:latin typeface="Marlett" pitchFamily="2" charset="2"/>
              <a:cs typeface="Courier New" pitchFamily="49" charset="0"/>
            </a:endParaRPr>
          </a:p>
        </p:txBody>
      </p:sp>
      <p:sp>
        <p:nvSpPr>
          <p:cNvPr id="273412" name="Rectangle 2"/>
          <p:cNvSpPr>
            <a:spLocks noGrp="1" noRot="1" noChangeAspect="1" noChangeArrowheads="1" noTextEdit="1"/>
          </p:cNvSpPr>
          <p:nvPr>
            <p:ph type="sldImg"/>
          </p:nvPr>
        </p:nvSpPr>
        <p:spPr>
          <a:ln/>
        </p:spPr>
      </p:sp>
      <p:sp>
        <p:nvSpPr>
          <p:cNvPr id="273413" name="Rectangle 3"/>
          <p:cNvSpPr>
            <a:spLocks noGrp="1" noChangeArrowheads="1"/>
          </p:cNvSpPr>
          <p:nvPr>
            <p:ph type="body" idx="1"/>
          </p:nvPr>
        </p:nvSpPr>
        <p:spPr>
          <a:xfrm>
            <a:off x="915294" y="4343704"/>
            <a:ext cx="5027414" cy="4113892"/>
          </a:xfrm>
          <a:noFill/>
          <a:ln/>
        </p:spPr>
        <p:txBody>
          <a:bodyPr/>
          <a:lstStyle/>
          <a:p>
            <a:r>
              <a:rPr lang="en-US" dirty="0"/>
              <a:t>Synchronized methods use a monitor lock also. </a:t>
            </a:r>
          </a:p>
        </p:txBody>
      </p:sp>
    </p:spTree>
    <p:extLst>
      <p:ext uri="{BB962C8B-B14F-4D97-AF65-F5344CB8AC3E}">
        <p14:creationId xmlns:p14="http://schemas.microsoft.com/office/powerpoint/2010/main" val="1133873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BEB6F07D-E7DA-4219-87BD-7193AC726645}" type="slidenum">
              <a:rPr lang="x-none" smtClean="0"/>
              <a:pPr/>
              <a:t>46</a:t>
            </a:fld>
            <a:endParaRPr lang="en-US" dirty="0"/>
          </a:p>
        </p:txBody>
      </p:sp>
      <p:sp>
        <p:nvSpPr>
          <p:cNvPr id="286723" name="Rectangle 2"/>
          <p:cNvSpPr>
            <a:spLocks noGrp="1" noRot="1" noChangeAspect="1" noChangeArrowheads="1" noTextEdit="1"/>
          </p:cNvSpPr>
          <p:nvPr>
            <p:ph type="sldImg"/>
          </p:nvPr>
        </p:nvSpPr>
        <p:spPr>
          <a:xfrm>
            <a:off x="1144588" y="685800"/>
            <a:ext cx="4572000" cy="3429000"/>
          </a:xfrm>
          <a:ln/>
        </p:spPr>
      </p:sp>
      <p:sp>
        <p:nvSpPr>
          <p:cNvPr id="28672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560728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now this keynote is about to change key. I am now going to be serious. This talk is not about Bitcoin, which I don’t think is nearly as interesting, at least in</a:t>
            </a:r>
            <a:r>
              <a:rPr lang="en-US" baseline="0" dirty="0"/>
              <a:t> a scientific sense, as many people think. It’s entertaining, but not necessarily serious.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24</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now this keynote is about to change key. I am now going to be serious. This talk is not about Bitcoin, which I don’t think is nearly as interesting, at least in</a:t>
            </a:r>
            <a:r>
              <a:rPr lang="en-US" baseline="0" dirty="0"/>
              <a:t> a scientific sense, as many people think. It’s entertaining, but not necessarily serious.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25</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long history of people who</a:t>
            </a:r>
            <a:r>
              <a:rPr lang="en-US" baseline="0" dirty="0"/>
              <a:t> study things admonishing people who do things to separate the formal spec of what is supposed to be done from the concrete details of how it is done, the better to provide that it’s done correctly. At first, this was considered radical, and maybe borderline offensiive.</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31</a:t>
            </a:fld>
            <a:endParaRPr lang="en-US" dirty="0"/>
          </a:p>
        </p:txBody>
      </p:sp>
    </p:spTree>
    <p:extLst>
      <p:ext uri="{BB962C8B-B14F-4D97-AF65-F5344CB8AC3E}">
        <p14:creationId xmlns:p14="http://schemas.microsoft.com/office/powerpoint/2010/main" val="332623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while,</a:t>
            </a:r>
            <a:r>
              <a:rPr lang="en-US" baseline="0" dirty="0"/>
              <a:t> the software people got the message, and became pretty good at designing languages and logics that did exactly that. It’s obviously far from perfect, but the message want from outrageous to anodyne pretty quickly.</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32</a:t>
            </a:fld>
            <a:endParaRPr lang="en-US" dirty="0"/>
          </a:p>
        </p:txBody>
      </p:sp>
    </p:spTree>
    <p:extLst>
      <p:ext uri="{BB962C8B-B14F-4D97-AF65-F5344CB8AC3E}">
        <p14:creationId xmlns:p14="http://schemas.microsoft.com/office/powerpoint/2010/main" val="332623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still distinguished</a:t>
            </a:r>
            <a:r>
              <a:rPr lang="en-US" baseline="0" dirty="0"/>
              <a:t> researchers who go around complaining about the lack of separation, but no one really pays attention because everyone accepts the idea, even if the realization is often imperfect.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33</a:t>
            </a:fld>
            <a:endParaRPr lang="en-US" dirty="0"/>
          </a:p>
        </p:txBody>
      </p:sp>
    </p:spTree>
    <p:extLst>
      <p:ext uri="{BB962C8B-B14F-4D97-AF65-F5344CB8AC3E}">
        <p14:creationId xmlns:p14="http://schemas.microsoft.com/office/powerpoint/2010/main" val="3326235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 we are again. Blockchain-based</a:t>
            </a:r>
            <a:r>
              <a:rPr lang="en-US" baseline="0" dirty="0"/>
              <a:t> applications are typically specified by a reference implementation, not a formal spec.</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34</a:t>
            </a:fld>
            <a:endParaRPr lang="en-US" dirty="0"/>
          </a:p>
        </p:txBody>
      </p:sp>
    </p:spTree>
    <p:extLst>
      <p:ext uri="{BB962C8B-B14F-4D97-AF65-F5344CB8AC3E}">
        <p14:creationId xmlns:p14="http://schemas.microsoft.com/office/powerpoint/2010/main" val="3326235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37</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38</a:t>
            </a:fld>
            <a:endParaRPr lang="en-US" dirty="0"/>
          </a:p>
        </p:txBody>
      </p:sp>
    </p:spTree>
    <p:extLst>
      <p:ext uri="{BB962C8B-B14F-4D97-AF65-F5344CB8AC3E}">
        <p14:creationId xmlns:p14="http://schemas.microsoft.com/office/powerpoint/2010/main" val="237603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itchFamily="34" charset="0"/>
                <a:cs typeface="Arial" pitchFamily="34" charset="0"/>
              </a:defRPr>
            </a:lvl1pPr>
          </a:lstStyle>
          <a:p>
            <a:pPr algn="ctr">
              <a:defRPr/>
            </a:pPr>
            <a:endParaRPr lang="en-US" dirty="0"/>
          </a:p>
        </p:txBody>
      </p:sp>
      <p:sp>
        <p:nvSpPr>
          <p:cNvPr id="5" name="Rectangle 6"/>
          <p:cNvSpPr>
            <a:spLocks noGrp="1" noChangeArrowheads="1"/>
          </p:cNvSpPr>
          <p:nvPr>
            <p:ph type="sldNum" sz="quarter" idx="11"/>
          </p:nvPr>
        </p:nvSpPr>
        <p:spPr>
          <a:ln/>
        </p:spPr>
        <p:txBody>
          <a:bodyPr/>
          <a:lstStyle>
            <a:lvl1pPr>
              <a:defRPr>
                <a:latin typeface="Arial" pitchFamily="34" charset="0"/>
                <a:cs typeface="Arial" pitchFamily="34" charset="0"/>
              </a:defRPr>
            </a:lvl1pPr>
          </a:lstStyle>
          <a:p>
            <a:pPr>
              <a:defRPr/>
            </a:pPr>
            <a:fld id="{C7B52C5F-E2F2-4C8A-AFD1-9591801048AB}" type="slidenum">
              <a:rPr lang="x-none"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F80FD05-A2A2-49C2-965F-F8B1EF26C2B8}" type="slidenum">
              <a:rPr lang="x-none"/>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57EACED-43FC-460F-AA91-0F85D2BFC560}" type="slidenum">
              <a:rPr lang="x-none"/>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lgn="ct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A8C595A-3CE5-48A7-A55E-633D7D1DD01A}" type="slidenum">
              <a:rPr lang="x-none"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F7A7703-53B5-460B-9677-4399C5E1B4B0}" type="slidenum">
              <a:rPr lang="x-none"/>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28230822-17CC-4E98-B781-A8BB5709CDF3}" type="slidenum">
              <a:rPr lang="x-none"/>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BEDCFF82-CB55-4025-9EA7-48B41C50499F}" type="slidenum">
              <a:rPr lang="x-none"/>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11"/>
          </p:nvPr>
        </p:nvSpPr>
        <p:spPr>
          <a:ln/>
        </p:spPr>
        <p:txBody>
          <a:bodyPr/>
          <a:lstStyle>
            <a:lvl1pPr>
              <a:defRPr/>
            </a:lvl1pPr>
          </a:lstStyle>
          <a:p>
            <a:pPr>
              <a:defRPr/>
            </a:pPr>
            <a:fld id="{D65C4E5D-DA99-460E-9E68-E8A28959880C}" type="slidenum">
              <a:rPr lang="x-none"/>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FE25F947-77F5-4CA6-8472-B4B2967773ED}" type="slidenum">
              <a:rPr lang="x-none"/>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14E24EC-BF2A-41C3-A04C-BEBCAB3F3B52}" type="slidenum">
              <a:rPr lang="x-none"/>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7CF6DD7-D8BB-4A04-A265-F259B52B817E}" type="slidenum">
              <a:rPr lang="x-none"/>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cs typeface="Arial" pitchFamily="34" charset="0"/>
              </a:defRPr>
            </a:lvl1pPr>
          </a:lstStyle>
          <a:p>
            <a:pPr>
              <a:defRPr/>
            </a:pPr>
            <a:fld id="{4DB96C79-D440-44D4-82C0-3C5F2204A7EA}" type="slidenum">
              <a:rPr lang="x-none"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rgbClr val="0000FF"/>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rgbClr val="0000FF"/>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rgbClr val="0000FF"/>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5pPr>
      <a:lvl6pPr marL="2514600" indent="-228600" algn="l" rtl="0" eaLnBrk="0" fontAlgn="base" hangingPunct="0">
        <a:spcBef>
          <a:spcPct val="20000"/>
        </a:spcBef>
        <a:spcAft>
          <a:spcPct val="0"/>
        </a:spcAft>
        <a:buChar char="»"/>
        <a:defRPr sz="2000">
          <a:solidFill>
            <a:srgbClr val="0000FF"/>
          </a:solidFill>
          <a:latin typeface="+mn-lt"/>
        </a:defRPr>
      </a:lvl6pPr>
      <a:lvl7pPr marL="2971800" indent="-228600" algn="l" rtl="0" eaLnBrk="0" fontAlgn="base" hangingPunct="0">
        <a:spcBef>
          <a:spcPct val="20000"/>
        </a:spcBef>
        <a:spcAft>
          <a:spcPct val="0"/>
        </a:spcAft>
        <a:buChar char="»"/>
        <a:defRPr sz="2000">
          <a:solidFill>
            <a:srgbClr val="0000FF"/>
          </a:solidFill>
          <a:latin typeface="+mn-lt"/>
        </a:defRPr>
      </a:lvl7pPr>
      <a:lvl8pPr marL="3429000" indent="-228600" algn="l" rtl="0" eaLnBrk="0" fontAlgn="base" hangingPunct="0">
        <a:spcBef>
          <a:spcPct val="20000"/>
        </a:spcBef>
        <a:spcAft>
          <a:spcPct val="0"/>
        </a:spcAft>
        <a:buChar char="»"/>
        <a:defRPr sz="2000">
          <a:solidFill>
            <a:srgbClr val="0000FF"/>
          </a:solidFill>
          <a:latin typeface="+mn-lt"/>
        </a:defRPr>
      </a:lvl8pPr>
      <a:lvl9pPr marL="3886200" indent="-228600" algn="l" rtl="0" eaLnBrk="0" fontAlgn="base" hangingPunct="0">
        <a:spcBef>
          <a:spcPct val="20000"/>
        </a:spcBef>
        <a:spcAft>
          <a:spcPct val="0"/>
        </a:spcAft>
        <a:buChar char="»"/>
        <a:defRPr sz="2000">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rning money">
            <a:extLst>
              <a:ext uri="{FF2B5EF4-FFF2-40B4-BE49-F238E27FC236}">
                <a16:creationId xmlns:a16="http://schemas.microsoft.com/office/drawing/2014/main" id="{E45B32AC-A55C-348B-2183-E9CAB96A9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62" y="-625072"/>
            <a:ext cx="12254523" cy="8292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926A21-2551-2572-066D-19855B6A5116}"/>
              </a:ext>
            </a:extLst>
          </p:cNvPr>
          <p:cNvSpPr txBox="1"/>
          <p:nvPr/>
        </p:nvSpPr>
        <p:spPr bwMode="auto">
          <a:xfrm>
            <a:off x="2121907" y="3167391"/>
            <a:ext cx="2601995"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Lecture 24</a:t>
            </a:r>
          </a:p>
          <a:p>
            <a:pPr algn="ctr"/>
            <a:r>
              <a:rPr lang="en-US" sz="2800" b="1" dirty="0">
                <a:solidFill>
                  <a:srgbClr val="FFFF00"/>
                </a:solidFill>
                <a:latin typeface="Arial" panose="020B0604020202020204" pitchFamily="34" charset="0"/>
              </a:rPr>
              <a:t>Season Finale</a:t>
            </a:r>
          </a:p>
        </p:txBody>
      </p:sp>
      <p:sp>
        <p:nvSpPr>
          <p:cNvPr id="5" name="TextBox 4">
            <a:extLst>
              <a:ext uri="{FF2B5EF4-FFF2-40B4-BE49-F238E27FC236}">
                <a16:creationId xmlns:a16="http://schemas.microsoft.com/office/drawing/2014/main" id="{F3612789-B0DE-1CAF-E521-45765AE45BA4}"/>
              </a:ext>
            </a:extLst>
          </p:cNvPr>
          <p:cNvSpPr txBox="1"/>
          <p:nvPr/>
        </p:nvSpPr>
        <p:spPr bwMode="auto">
          <a:xfrm>
            <a:off x="552564" y="585632"/>
            <a:ext cx="5740674" cy="1384995"/>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CS1951 L</a:t>
            </a:r>
          </a:p>
          <a:p>
            <a:pPr algn="ctr"/>
            <a:r>
              <a:rPr lang="en-US" sz="2800" b="1" dirty="0">
                <a:solidFill>
                  <a:srgbClr val="FFFF00"/>
                </a:solidFill>
                <a:latin typeface="Arial" panose="020B0604020202020204" pitchFamily="34" charset="0"/>
              </a:rPr>
              <a:t>Blockchains &amp; Cryptocurrencies</a:t>
            </a:r>
          </a:p>
          <a:p>
            <a:pPr algn="ctr"/>
            <a:r>
              <a:rPr lang="en-US" sz="2800" b="1" dirty="0">
                <a:solidFill>
                  <a:srgbClr val="FFFF00"/>
                </a:solidFill>
                <a:latin typeface="Arial" panose="020B0604020202020204" pitchFamily="34" charset="0"/>
              </a:rPr>
              <a:t>Spring 2024</a:t>
            </a:r>
          </a:p>
        </p:txBody>
      </p:sp>
      <p:sp>
        <p:nvSpPr>
          <p:cNvPr id="6" name="TextBox 5">
            <a:extLst>
              <a:ext uri="{FF2B5EF4-FFF2-40B4-BE49-F238E27FC236}">
                <a16:creationId xmlns:a16="http://schemas.microsoft.com/office/drawing/2014/main" id="{A584A7B7-D47C-7207-B575-5D55B0372351}"/>
              </a:ext>
            </a:extLst>
          </p:cNvPr>
          <p:cNvSpPr txBox="1"/>
          <p:nvPr/>
        </p:nvSpPr>
        <p:spPr bwMode="auto">
          <a:xfrm>
            <a:off x="1852600" y="5318261"/>
            <a:ext cx="3140603" cy="954107"/>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Maurice Herlihy</a:t>
            </a:r>
          </a:p>
          <a:p>
            <a:pPr algn="ctr"/>
            <a:r>
              <a:rPr lang="en-US" sz="2800" b="1" dirty="0">
                <a:solidFill>
                  <a:srgbClr val="FFFF00"/>
                </a:solidFill>
                <a:latin typeface="Arial" panose="020B0604020202020204" pitchFamily="34" charset="0"/>
              </a:rPr>
              <a:t>Brown University</a:t>
            </a:r>
          </a:p>
        </p:txBody>
      </p:sp>
    </p:spTree>
    <p:extLst>
      <p:ext uri="{BB962C8B-B14F-4D97-AF65-F5344CB8AC3E}">
        <p14:creationId xmlns:p14="http://schemas.microsoft.com/office/powerpoint/2010/main" val="275100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AA297-BF90-409D-969C-9A3062C249DE}"/>
              </a:ext>
            </a:extLst>
          </p:cNvPr>
          <p:cNvSpPr>
            <a:spLocks noGrp="1"/>
          </p:cNvSpPr>
          <p:nvPr>
            <p:ph type="title"/>
          </p:nvPr>
        </p:nvSpPr>
        <p:spPr/>
        <p:txBody>
          <a:bodyPr/>
          <a:lstStyle/>
          <a:p>
            <a:r>
              <a:rPr lang="en-US" dirty="0">
                <a:solidFill>
                  <a:srgbClr val="FFFF00"/>
                </a:solidFill>
              </a:rPr>
              <a:t>Others Say … </a:t>
            </a:r>
          </a:p>
        </p:txBody>
      </p:sp>
      <p:sp>
        <p:nvSpPr>
          <p:cNvPr id="2" name="Slide Number Placeholder 1">
            <a:extLst>
              <a:ext uri="{FF2B5EF4-FFF2-40B4-BE49-F238E27FC236}">
                <a16:creationId xmlns:a16="http://schemas.microsoft.com/office/drawing/2014/main" id="{F02EDF6D-079A-4F25-8382-61474A7A4487}"/>
              </a:ext>
            </a:extLst>
          </p:cNvPr>
          <p:cNvSpPr>
            <a:spLocks noGrp="1"/>
          </p:cNvSpPr>
          <p:nvPr>
            <p:ph type="sldNum" sz="quarter" idx="11"/>
          </p:nvPr>
        </p:nvSpPr>
        <p:spPr/>
        <p:txBody>
          <a:bodyPr/>
          <a:lstStyle/>
          <a:p>
            <a:pPr>
              <a:defRPr/>
            </a:pPr>
            <a:fld id="{FE25F947-77F5-4CA6-8472-B4B2967773ED}" type="slidenum">
              <a:rPr lang="x-none" smtClean="0"/>
              <a:pPr>
                <a:defRPr/>
              </a:pPr>
              <a:t>10</a:t>
            </a:fld>
            <a:endParaRPr lang="en-US" dirty="0"/>
          </a:p>
        </p:txBody>
      </p:sp>
      <p:pic>
        <p:nvPicPr>
          <p:cNvPr id="5" name="Picture 4">
            <a:extLst>
              <a:ext uri="{FF2B5EF4-FFF2-40B4-BE49-F238E27FC236}">
                <a16:creationId xmlns:a16="http://schemas.microsoft.com/office/drawing/2014/main" id="{B4C32E7D-4DD5-4AB5-97EA-2B0AAAA011B8}"/>
              </a:ext>
            </a:extLst>
          </p:cNvPr>
          <p:cNvPicPr>
            <a:picLocks noChangeAspect="1"/>
          </p:cNvPicPr>
          <p:nvPr/>
        </p:nvPicPr>
        <p:blipFill>
          <a:blip r:embed="rId2"/>
          <a:stretch>
            <a:fillRect/>
          </a:stretch>
        </p:blipFill>
        <p:spPr>
          <a:xfrm>
            <a:off x="1462655" y="1575525"/>
            <a:ext cx="5591175" cy="3781425"/>
          </a:xfrm>
          <a:prstGeom prst="rect">
            <a:avLst/>
          </a:prstGeom>
        </p:spPr>
      </p:pic>
      <p:sp>
        <p:nvSpPr>
          <p:cNvPr id="6" name="Flowchart: Process 5">
            <a:extLst>
              <a:ext uri="{FF2B5EF4-FFF2-40B4-BE49-F238E27FC236}">
                <a16:creationId xmlns:a16="http://schemas.microsoft.com/office/drawing/2014/main" id="{FF20122C-1938-4843-8A3E-3C3024796D5C}"/>
              </a:ext>
            </a:extLst>
          </p:cNvPr>
          <p:cNvSpPr/>
          <p:nvPr/>
        </p:nvSpPr>
        <p:spPr bwMode="auto">
          <a:xfrm>
            <a:off x="793416" y="5448732"/>
            <a:ext cx="6929653" cy="707886"/>
          </a:xfrm>
          <a:prstGeom prst="flowChartProcess">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If </a:t>
            </a:r>
            <a:r>
              <a:rPr kumimoji="0" lang="en-US" sz="2400" b="0" i="1" u="none" strike="noStrike" cap="none" normalizeH="0" baseline="0" dirty="0">
                <a:ln>
                  <a:noFill/>
                </a:ln>
                <a:solidFill>
                  <a:srgbClr val="FFFF00"/>
                </a:solidFill>
                <a:effectLst/>
                <a:latin typeface="Arial" panose="020B0604020202020204" pitchFamily="34" charset="0"/>
                <a:cs typeface="Arial" panose="020B0604020202020204" pitchFamily="34" charset="0"/>
              </a:rPr>
              <a:t>Wolf of Wall Street </a:t>
            </a: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were about crypto:</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https://www.youtube.com/watch?v=KHEZCXfyxjU&amp;ab_channel=JomaTech</a:t>
            </a:r>
          </a:p>
        </p:txBody>
      </p:sp>
    </p:spTree>
    <p:extLst>
      <p:ext uri="{BB962C8B-B14F-4D97-AF65-F5344CB8AC3E}">
        <p14:creationId xmlns:p14="http://schemas.microsoft.com/office/powerpoint/2010/main" val="364130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11</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26066">
            <a:off x="-96345" y="678195"/>
            <a:ext cx="9851357" cy="961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015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FFFF00"/>
                </a:solidFill>
              </a:rPr>
              <a:t>Do You Need a Blockchain?</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12</a:t>
            </a:fld>
            <a:endParaRPr lang="en-US" dirty="0"/>
          </a:p>
        </p:txBody>
      </p:sp>
      <p:sp>
        <p:nvSpPr>
          <p:cNvPr id="3" name="Flowchart: Decision 2"/>
          <p:cNvSpPr/>
          <p:nvPr/>
        </p:nvSpPr>
        <p:spPr bwMode="auto">
          <a:xfrm>
            <a:off x="2450892" y="2285089"/>
            <a:ext cx="4242216" cy="1650742"/>
          </a:xfrm>
          <a:prstGeom prst="flowChartDecision">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Do you need to store state?</a:t>
            </a:r>
          </a:p>
        </p:txBody>
      </p:sp>
      <p:sp>
        <p:nvSpPr>
          <p:cNvPr id="5" name="Down Arrow 4"/>
          <p:cNvSpPr/>
          <p:nvPr/>
        </p:nvSpPr>
        <p:spPr bwMode="auto">
          <a:xfrm>
            <a:off x="3953656" y="4374670"/>
            <a:ext cx="1236688" cy="613470"/>
          </a:xfrm>
          <a:prstGeom prst="down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no</a:t>
            </a:r>
          </a:p>
        </p:txBody>
      </p:sp>
      <p:sp>
        <p:nvSpPr>
          <p:cNvPr id="6" name="Right Arrow 5"/>
          <p:cNvSpPr/>
          <p:nvPr/>
        </p:nvSpPr>
        <p:spPr bwMode="auto">
          <a:xfrm>
            <a:off x="6895475" y="2651921"/>
            <a:ext cx="1484026" cy="917079"/>
          </a:xfrm>
          <a:prstGeom prst="right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yes</a:t>
            </a:r>
          </a:p>
        </p:txBody>
      </p:sp>
      <p:sp>
        <p:nvSpPr>
          <p:cNvPr id="8" name="Flowchart: Process 7"/>
          <p:cNvSpPr/>
          <p:nvPr/>
        </p:nvSpPr>
        <p:spPr bwMode="auto">
          <a:xfrm>
            <a:off x="2184968" y="5426980"/>
            <a:ext cx="4774064" cy="461665"/>
          </a:xfrm>
          <a:prstGeom prst="flowChartProcess">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C000"/>
                </a:solidFill>
                <a:latin typeface="Arial" panose="020B0604020202020204" pitchFamily="34" charset="0"/>
                <a:cs typeface="Arial" panose="020B0604020202020204" pitchFamily="34" charset="0"/>
              </a:rPr>
              <a:t>Nope</a:t>
            </a:r>
            <a:r>
              <a:rPr lang="en-US" dirty="0">
                <a:solidFill>
                  <a:srgbClr val="FFFF00"/>
                </a:solidFill>
                <a:latin typeface="Arial" panose="020B0604020202020204" pitchFamily="34" charset="0"/>
                <a:cs typeface="Arial" panose="020B0604020202020204" pitchFamily="34" charset="0"/>
              </a:rPr>
              <a:t>, Blockchains are databases</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33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FFFF00"/>
                </a:solidFill>
              </a:rPr>
              <a:t>Do You Need a Blockchain?</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13</a:t>
            </a:fld>
            <a:endParaRPr lang="en-US" dirty="0"/>
          </a:p>
        </p:txBody>
      </p:sp>
      <p:sp>
        <p:nvSpPr>
          <p:cNvPr id="3" name="Flowchart: Decision 2"/>
          <p:cNvSpPr/>
          <p:nvPr/>
        </p:nvSpPr>
        <p:spPr bwMode="auto">
          <a:xfrm>
            <a:off x="2450892" y="1918258"/>
            <a:ext cx="4242216" cy="2384405"/>
          </a:xfrm>
          <a:prstGeom prst="flowChartDecision">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Are there multiple writers?</a:t>
            </a:r>
          </a:p>
        </p:txBody>
      </p:sp>
      <p:sp>
        <p:nvSpPr>
          <p:cNvPr id="4" name="Flowchart: Process 3"/>
          <p:cNvSpPr/>
          <p:nvPr/>
        </p:nvSpPr>
        <p:spPr bwMode="auto">
          <a:xfrm>
            <a:off x="2168144" y="5426980"/>
            <a:ext cx="4807727" cy="461665"/>
          </a:xfrm>
          <a:prstGeom prst="flowChartProcess">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C000"/>
                </a:solidFill>
                <a:latin typeface="Arial" panose="020B0604020202020204" pitchFamily="34" charset="0"/>
                <a:cs typeface="Arial" panose="020B0604020202020204" pitchFamily="34" charset="0"/>
              </a:rPr>
              <a:t>Nope</a:t>
            </a:r>
            <a:r>
              <a:rPr lang="en-US" dirty="0">
                <a:solidFill>
                  <a:srgbClr val="FFFF00"/>
                </a:solidFill>
                <a:latin typeface="Arial" panose="020B0604020202020204" pitchFamily="34" charset="0"/>
                <a:cs typeface="Arial" panose="020B0604020202020204" pitchFamily="34" charset="0"/>
              </a:rPr>
              <a:t>, just use a regular database</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1" name="Down Arrow 10"/>
          <p:cNvSpPr/>
          <p:nvPr/>
        </p:nvSpPr>
        <p:spPr bwMode="auto">
          <a:xfrm>
            <a:off x="3953656" y="4524570"/>
            <a:ext cx="1236688" cy="613470"/>
          </a:xfrm>
          <a:prstGeom prst="down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no</a:t>
            </a:r>
          </a:p>
        </p:txBody>
      </p:sp>
      <p:sp>
        <p:nvSpPr>
          <p:cNvPr id="12" name="Right Arrow 11"/>
          <p:cNvSpPr/>
          <p:nvPr/>
        </p:nvSpPr>
        <p:spPr bwMode="auto">
          <a:xfrm>
            <a:off x="6895475" y="2651921"/>
            <a:ext cx="1484026" cy="917079"/>
          </a:xfrm>
          <a:prstGeom prst="right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yes</a:t>
            </a:r>
          </a:p>
        </p:txBody>
      </p:sp>
      <p:sp>
        <p:nvSpPr>
          <p:cNvPr id="13" name="Right Arrow 12"/>
          <p:cNvSpPr/>
          <p:nvPr/>
        </p:nvSpPr>
        <p:spPr bwMode="auto">
          <a:xfrm>
            <a:off x="684118" y="2651921"/>
            <a:ext cx="1484026" cy="917079"/>
          </a:xfrm>
          <a:prstGeom prst="right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6407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FFFF00"/>
                </a:solidFill>
              </a:rPr>
              <a:t>Do You Need a Blockchain?</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14</a:t>
            </a:fld>
            <a:endParaRPr lang="en-US" dirty="0"/>
          </a:p>
        </p:txBody>
      </p:sp>
      <p:sp>
        <p:nvSpPr>
          <p:cNvPr id="3" name="Flowchart: Decision 2"/>
          <p:cNvSpPr/>
          <p:nvPr/>
        </p:nvSpPr>
        <p:spPr bwMode="auto">
          <a:xfrm>
            <a:off x="2450892" y="2285090"/>
            <a:ext cx="4242216" cy="1650742"/>
          </a:xfrm>
          <a:prstGeom prst="flowChartDecision">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Trusted Third Party?</a:t>
            </a:r>
          </a:p>
        </p:txBody>
      </p:sp>
      <p:sp>
        <p:nvSpPr>
          <p:cNvPr id="4" name="Flowchart: Process 3"/>
          <p:cNvSpPr/>
          <p:nvPr/>
        </p:nvSpPr>
        <p:spPr bwMode="auto">
          <a:xfrm>
            <a:off x="2449448" y="5426980"/>
            <a:ext cx="4245136" cy="461665"/>
          </a:xfrm>
          <a:prstGeom prst="flowChartProcess">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C000"/>
                </a:solidFill>
                <a:latin typeface="Arial" panose="020B0604020202020204" pitchFamily="34" charset="0"/>
                <a:cs typeface="Arial" panose="020B0604020202020204" pitchFamily="34" charset="0"/>
              </a:rPr>
              <a:t>Nope</a:t>
            </a:r>
            <a:r>
              <a:rPr lang="en-US" dirty="0">
                <a:solidFill>
                  <a:srgbClr val="FFFF00"/>
                </a:solidFill>
                <a:latin typeface="Arial" panose="020B0604020202020204" pitchFamily="34" charset="0"/>
                <a:cs typeface="Arial" panose="020B0604020202020204" pitchFamily="34" charset="0"/>
              </a:rPr>
              <a:t>, let TTP ensure security</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1" name="Down Arrow 10"/>
          <p:cNvSpPr/>
          <p:nvPr/>
        </p:nvSpPr>
        <p:spPr bwMode="auto">
          <a:xfrm>
            <a:off x="3843110" y="4524570"/>
            <a:ext cx="1457793" cy="613470"/>
          </a:xfrm>
          <a:prstGeom prst="down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yes</a:t>
            </a:r>
          </a:p>
        </p:txBody>
      </p:sp>
      <p:sp>
        <p:nvSpPr>
          <p:cNvPr id="12" name="Right Arrow 11"/>
          <p:cNvSpPr/>
          <p:nvPr/>
        </p:nvSpPr>
        <p:spPr bwMode="auto">
          <a:xfrm>
            <a:off x="6895475" y="2651921"/>
            <a:ext cx="1484026" cy="917079"/>
          </a:xfrm>
          <a:prstGeom prst="right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no</a:t>
            </a:r>
          </a:p>
        </p:txBody>
      </p:sp>
      <p:sp>
        <p:nvSpPr>
          <p:cNvPr id="9" name="Right Arrow 8"/>
          <p:cNvSpPr/>
          <p:nvPr/>
        </p:nvSpPr>
        <p:spPr bwMode="auto">
          <a:xfrm>
            <a:off x="684118" y="2651921"/>
            <a:ext cx="1484026" cy="917079"/>
          </a:xfrm>
          <a:prstGeom prst="right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26921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FFFF00"/>
                </a:solidFill>
              </a:rPr>
              <a:t>Do You Need a Blockchain?</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15</a:t>
            </a:fld>
            <a:endParaRPr lang="en-US" dirty="0"/>
          </a:p>
        </p:txBody>
      </p:sp>
      <p:sp>
        <p:nvSpPr>
          <p:cNvPr id="3" name="Flowchart: Decision 2"/>
          <p:cNvSpPr/>
          <p:nvPr/>
        </p:nvSpPr>
        <p:spPr bwMode="auto">
          <a:xfrm>
            <a:off x="1626442" y="1918259"/>
            <a:ext cx="3110450" cy="2384405"/>
          </a:xfrm>
          <a:prstGeom prst="flowChartDecision">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Are all</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writers known?</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1" name="Down Arrow 10"/>
          <p:cNvSpPr/>
          <p:nvPr/>
        </p:nvSpPr>
        <p:spPr bwMode="auto">
          <a:xfrm>
            <a:off x="2449448" y="4524570"/>
            <a:ext cx="1457793" cy="613470"/>
          </a:xfrm>
          <a:prstGeom prst="down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yes</a:t>
            </a:r>
          </a:p>
        </p:txBody>
      </p:sp>
      <p:sp>
        <p:nvSpPr>
          <p:cNvPr id="12" name="Right Arrow 11"/>
          <p:cNvSpPr/>
          <p:nvPr/>
        </p:nvSpPr>
        <p:spPr bwMode="auto">
          <a:xfrm>
            <a:off x="5051694" y="2651921"/>
            <a:ext cx="1484026" cy="917079"/>
          </a:xfrm>
          <a:prstGeom prst="right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no</a:t>
            </a:r>
          </a:p>
        </p:txBody>
      </p:sp>
      <p:sp>
        <p:nvSpPr>
          <p:cNvPr id="9" name="Right Arrow 8"/>
          <p:cNvSpPr/>
          <p:nvPr/>
        </p:nvSpPr>
        <p:spPr bwMode="auto">
          <a:xfrm>
            <a:off x="684118" y="2651921"/>
            <a:ext cx="742013" cy="917079"/>
          </a:xfrm>
          <a:prstGeom prst="right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p>
        </p:txBody>
      </p:sp>
      <p:sp>
        <p:nvSpPr>
          <p:cNvPr id="10" name="Flowchart: Process 9"/>
          <p:cNvSpPr/>
          <p:nvPr/>
        </p:nvSpPr>
        <p:spPr bwMode="auto">
          <a:xfrm>
            <a:off x="6694584" y="2738003"/>
            <a:ext cx="2257349" cy="830997"/>
          </a:xfrm>
          <a:prstGeom prst="flowChartProcess">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i="1" dirty="0">
                <a:solidFill>
                  <a:schemeClr val="tx1"/>
                </a:solidFill>
                <a:latin typeface="Arial" panose="020B0604020202020204" pitchFamily="34" charset="0"/>
                <a:cs typeface="Arial" panose="020B0604020202020204" pitchFamily="34" charset="0"/>
              </a:rPr>
              <a:t>Permissionless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Blockchain</a:t>
            </a:r>
          </a:p>
        </p:txBody>
      </p:sp>
    </p:spTree>
    <p:extLst>
      <p:ext uri="{BB962C8B-B14F-4D97-AF65-F5344CB8AC3E}">
        <p14:creationId xmlns:p14="http://schemas.microsoft.com/office/powerpoint/2010/main" val="405769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FFFF00"/>
                </a:solidFill>
              </a:rPr>
              <a:t>Do You Need a Blockchain?</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16</a:t>
            </a:fld>
            <a:endParaRPr lang="en-US" dirty="0"/>
          </a:p>
        </p:txBody>
      </p:sp>
      <p:sp>
        <p:nvSpPr>
          <p:cNvPr id="12" name="Right Arrow 11"/>
          <p:cNvSpPr/>
          <p:nvPr/>
        </p:nvSpPr>
        <p:spPr bwMode="auto">
          <a:xfrm>
            <a:off x="6220927" y="3265391"/>
            <a:ext cx="1484026" cy="917079"/>
          </a:xfrm>
          <a:prstGeom prst="right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no</a:t>
            </a:r>
          </a:p>
        </p:txBody>
      </p:sp>
      <p:grpSp>
        <p:nvGrpSpPr>
          <p:cNvPr id="4" name="Group 3"/>
          <p:cNvGrpSpPr/>
          <p:nvPr/>
        </p:nvGrpSpPr>
        <p:grpSpPr>
          <a:xfrm>
            <a:off x="1962026" y="1752761"/>
            <a:ext cx="4807727" cy="4746865"/>
            <a:chOff x="777803" y="1139291"/>
            <a:chExt cx="4807727" cy="4746865"/>
          </a:xfrm>
        </p:grpSpPr>
        <p:sp>
          <p:nvSpPr>
            <p:cNvPr id="3" name="Flowchart: Decision 2"/>
            <p:cNvSpPr/>
            <p:nvPr/>
          </p:nvSpPr>
          <p:spPr bwMode="auto">
            <a:xfrm>
              <a:off x="1626441" y="1918259"/>
              <a:ext cx="3110450" cy="2384405"/>
            </a:xfrm>
            <a:prstGeom prst="flowChartDecision">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Are all</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writers trusted?</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1" name="Down Arrow 10"/>
            <p:cNvSpPr/>
            <p:nvPr/>
          </p:nvSpPr>
          <p:spPr bwMode="auto">
            <a:xfrm>
              <a:off x="2452770" y="4524570"/>
              <a:ext cx="1457793" cy="613470"/>
            </a:xfrm>
            <a:prstGeom prst="down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yes</a:t>
              </a:r>
            </a:p>
          </p:txBody>
        </p:sp>
        <p:sp>
          <p:nvSpPr>
            <p:cNvPr id="13" name="Flowchart: Process 12"/>
            <p:cNvSpPr/>
            <p:nvPr/>
          </p:nvSpPr>
          <p:spPr bwMode="auto">
            <a:xfrm>
              <a:off x="777803" y="5424491"/>
              <a:ext cx="4807727" cy="461665"/>
            </a:xfrm>
            <a:prstGeom prst="flowChartProcess">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i="1" dirty="0">
                  <a:solidFill>
                    <a:schemeClr val="tx1"/>
                  </a:solidFill>
                  <a:latin typeface="Arial" panose="020B0604020202020204" pitchFamily="34" charset="0"/>
                  <a:cs typeface="Arial" panose="020B0604020202020204" pitchFamily="34" charset="0"/>
                </a:rPr>
                <a:t>Nope, just use a regular database</a:t>
              </a:r>
              <a:endParaRPr kumimoji="0" lang="en-US" sz="24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4" name="Down Arrow 13"/>
            <p:cNvSpPr/>
            <p:nvPr/>
          </p:nvSpPr>
          <p:spPr bwMode="auto">
            <a:xfrm>
              <a:off x="2452770" y="1139291"/>
              <a:ext cx="1457793" cy="613470"/>
            </a:xfrm>
            <a:prstGeom prst="down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153832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FFFF00"/>
                </a:solidFill>
              </a:rPr>
              <a:t>Do You Need a Blockchain?</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17</a:t>
            </a:fld>
            <a:endParaRPr lang="en-US" dirty="0"/>
          </a:p>
        </p:txBody>
      </p:sp>
      <p:sp>
        <p:nvSpPr>
          <p:cNvPr id="12" name="Right Arrow 11"/>
          <p:cNvSpPr/>
          <p:nvPr/>
        </p:nvSpPr>
        <p:spPr bwMode="auto">
          <a:xfrm>
            <a:off x="5041929" y="3265393"/>
            <a:ext cx="1484026" cy="917079"/>
          </a:xfrm>
          <a:prstGeom prst="right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no</a:t>
            </a:r>
          </a:p>
        </p:txBody>
      </p:sp>
      <p:sp>
        <p:nvSpPr>
          <p:cNvPr id="10" name="Right Arrow 9"/>
          <p:cNvSpPr/>
          <p:nvPr/>
        </p:nvSpPr>
        <p:spPr bwMode="auto">
          <a:xfrm>
            <a:off x="309364" y="3265393"/>
            <a:ext cx="742013" cy="917079"/>
          </a:xfrm>
          <a:prstGeom prst="right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p>
        </p:txBody>
      </p:sp>
      <p:sp>
        <p:nvSpPr>
          <p:cNvPr id="15" name="Flowchart: Process 14"/>
          <p:cNvSpPr/>
          <p:nvPr/>
        </p:nvSpPr>
        <p:spPr bwMode="auto">
          <a:xfrm>
            <a:off x="6590224" y="3123768"/>
            <a:ext cx="2418865" cy="1200329"/>
          </a:xfrm>
          <a:prstGeom prst="flowChartProcess">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i="1" dirty="0">
                <a:solidFill>
                  <a:schemeClr val="tx1"/>
                </a:solidFill>
                <a:latin typeface="Arial" panose="020B0604020202020204" pitchFamily="34" charset="0"/>
                <a:cs typeface="Arial" panose="020B0604020202020204" pitchFamily="34" charset="0"/>
              </a:rPr>
              <a:t>Public Permissioned Blockchain</a:t>
            </a:r>
            <a:endParaRPr kumimoji="0" lang="en-US" sz="24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nvGrpSpPr>
          <p:cNvPr id="5" name="Group 4"/>
          <p:cNvGrpSpPr/>
          <p:nvPr/>
        </p:nvGrpSpPr>
        <p:grpSpPr>
          <a:xfrm>
            <a:off x="680937" y="2531730"/>
            <a:ext cx="4671472" cy="3967896"/>
            <a:chOff x="615442" y="2531730"/>
            <a:chExt cx="4671472" cy="3967896"/>
          </a:xfrm>
        </p:grpSpPr>
        <p:sp>
          <p:nvSpPr>
            <p:cNvPr id="3" name="Flowchart: Decision 2"/>
            <p:cNvSpPr/>
            <p:nvPr/>
          </p:nvSpPr>
          <p:spPr bwMode="auto">
            <a:xfrm>
              <a:off x="1129874" y="2531730"/>
              <a:ext cx="3642609" cy="2384405"/>
            </a:xfrm>
            <a:prstGeom prst="flowChartDecision">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Is public</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verifiability required?</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3" name="Flowchart: Process 12"/>
            <p:cNvSpPr/>
            <p:nvPr/>
          </p:nvSpPr>
          <p:spPr bwMode="auto">
            <a:xfrm>
              <a:off x="615442" y="6037961"/>
              <a:ext cx="4671472" cy="461665"/>
            </a:xfrm>
            <a:prstGeom prst="flowChartProcess">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i="1" dirty="0">
                  <a:solidFill>
                    <a:schemeClr val="tx1"/>
                  </a:solidFill>
                  <a:latin typeface="Arial" panose="020B0604020202020204" pitchFamily="34" charset="0"/>
                  <a:cs typeface="Arial" panose="020B0604020202020204" pitchFamily="34" charset="0"/>
                </a:rPr>
                <a:t>Private Permissioned Blockchain</a:t>
              </a:r>
              <a:endParaRPr kumimoji="0" lang="en-US" sz="24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1" name="Down Arrow 20"/>
            <p:cNvSpPr/>
            <p:nvPr/>
          </p:nvSpPr>
          <p:spPr bwMode="auto">
            <a:xfrm>
              <a:off x="2222282" y="5138040"/>
              <a:ext cx="1457793" cy="613470"/>
            </a:xfrm>
            <a:prstGeom prst="downArrow">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yes</a:t>
              </a:r>
            </a:p>
          </p:txBody>
        </p:sp>
      </p:grpSp>
    </p:spTree>
    <p:extLst>
      <p:ext uri="{BB962C8B-B14F-4D97-AF65-F5344CB8AC3E}">
        <p14:creationId xmlns:p14="http://schemas.microsoft.com/office/powerpoint/2010/main" val="1886225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18</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46722">
            <a:off x="700184" y="-41486"/>
            <a:ext cx="7912830" cy="82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875551" y="1837322"/>
            <a:ext cx="6571607"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State: custody, temperature, location …</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bwMode="auto">
          <a:xfrm>
            <a:off x="875551" y="3519488"/>
            <a:ext cx="3456395"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No trusted 3</a:t>
            </a:r>
            <a:r>
              <a:rPr lang="en-US" sz="2800" baseline="30000" dirty="0">
                <a:solidFill>
                  <a:srgbClr val="FFFF00"/>
                </a:solidFill>
                <a:latin typeface="Arial" panose="020B0604020202020204" pitchFamily="34" charset="0"/>
                <a:cs typeface="Arial" panose="020B0604020202020204" pitchFamily="34" charset="0"/>
              </a:rPr>
              <a:t>rd</a:t>
            </a:r>
            <a:r>
              <a:rPr lang="en-US" sz="2800" dirty="0">
                <a:solidFill>
                  <a:srgbClr val="FFFF00"/>
                </a:solidFill>
                <a:latin typeface="Arial" panose="020B0604020202020204" pitchFamily="34" charset="0"/>
                <a:cs typeface="Arial" panose="020B0604020202020204" pitchFamily="34" charset="0"/>
              </a:rPr>
              <a:t> party?</a:t>
            </a:r>
          </a:p>
        </p:txBody>
      </p:sp>
      <p:sp>
        <p:nvSpPr>
          <p:cNvPr id="6" name="TextBox 3"/>
          <p:cNvSpPr txBox="1"/>
          <p:nvPr/>
        </p:nvSpPr>
        <p:spPr bwMode="auto">
          <a:xfrm>
            <a:off x="875551" y="2678405"/>
            <a:ext cx="7238906"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Multiple writers: farmer, truck, warehouse, …</a:t>
            </a:r>
          </a:p>
        </p:txBody>
      </p:sp>
      <p:sp>
        <p:nvSpPr>
          <p:cNvPr id="7" name="TextBox 6"/>
          <p:cNvSpPr txBox="1"/>
          <p:nvPr/>
        </p:nvSpPr>
        <p:spPr bwMode="auto">
          <a:xfrm>
            <a:off x="875551" y="4360571"/>
            <a:ext cx="245605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Writers known</a:t>
            </a:r>
          </a:p>
        </p:txBody>
      </p:sp>
      <p:sp>
        <p:nvSpPr>
          <p:cNvPr id="8" name="TextBox 7"/>
          <p:cNvSpPr txBox="1"/>
          <p:nvPr/>
        </p:nvSpPr>
        <p:spPr bwMode="auto">
          <a:xfrm>
            <a:off x="875551" y="5201654"/>
            <a:ext cx="3114892"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Writers not trusted</a:t>
            </a:r>
          </a:p>
        </p:txBody>
      </p:sp>
      <p:sp>
        <p:nvSpPr>
          <p:cNvPr id="9" name="TextBox 8"/>
          <p:cNvSpPr txBox="1"/>
          <p:nvPr/>
        </p:nvSpPr>
        <p:spPr bwMode="auto">
          <a:xfrm>
            <a:off x="5465897" y="4339879"/>
            <a:ext cx="3315386" cy="1384995"/>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chemeClr val="tx1"/>
                </a:solidFill>
                <a:latin typeface="Arial" panose="020B0604020202020204" pitchFamily="34" charset="0"/>
                <a:cs typeface="Arial" panose="020B0604020202020204" pitchFamily="34" charset="0"/>
              </a:rPr>
              <a:t>Private Permissioned Blockchain</a:t>
            </a:r>
          </a:p>
        </p:txBody>
      </p:sp>
    </p:spTree>
    <p:extLst>
      <p:ext uri="{BB962C8B-B14F-4D97-AF65-F5344CB8AC3E}">
        <p14:creationId xmlns:p14="http://schemas.microsoft.com/office/powerpoint/2010/main" val="42726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19</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4040">
            <a:off x="854439" y="240051"/>
            <a:ext cx="7470619" cy="840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640109" y="1432587"/>
            <a:ext cx="374012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State: accounts, debts</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bwMode="auto">
          <a:xfrm>
            <a:off x="640109" y="3317121"/>
            <a:ext cx="6630121"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Replace banks as trusted 3</a:t>
            </a:r>
            <a:r>
              <a:rPr lang="en-US" sz="2800" baseline="30000" dirty="0">
                <a:solidFill>
                  <a:srgbClr val="FFFF00"/>
                </a:solidFill>
                <a:latin typeface="Arial" panose="020B0604020202020204" pitchFamily="34" charset="0"/>
                <a:cs typeface="Arial" panose="020B0604020202020204" pitchFamily="34" charset="0"/>
              </a:rPr>
              <a:t>rd</a:t>
            </a:r>
            <a:r>
              <a:rPr lang="en-US" sz="2800" dirty="0">
                <a:solidFill>
                  <a:srgbClr val="FFFF00"/>
                </a:solidFill>
                <a:latin typeface="Arial" panose="020B0604020202020204" pitchFamily="34" charset="0"/>
                <a:cs typeface="Arial" panose="020B0604020202020204" pitchFamily="34" charset="0"/>
              </a:rPr>
              <a:t> party?</a:t>
            </a:r>
          </a:p>
        </p:txBody>
      </p:sp>
      <p:sp>
        <p:nvSpPr>
          <p:cNvPr id="6" name="TextBox 3"/>
          <p:cNvSpPr txBox="1"/>
          <p:nvPr/>
        </p:nvSpPr>
        <p:spPr bwMode="auto">
          <a:xfrm>
            <a:off x="640109" y="2374854"/>
            <a:ext cx="4342857"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Multiple writers: the banks</a:t>
            </a:r>
          </a:p>
        </p:txBody>
      </p:sp>
      <p:sp>
        <p:nvSpPr>
          <p:cNvPr id="7" name="TextBox 6"/>
          <p:cNvSpPr txBox="1"/>
          <p:nvPr/>
        </p:nvSpPr>
        <p:spPr bwMode="auto">
          <a:xfrm>
            <a:off x="640109" y="4259388"/>
            <a:ext cx="245605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Writers known</a:t>
            </a:r>
          </a:p>
        </p:txBody>
      </p:sp>
      <p:sp>
        <p:nvSpPr>
          <p:cNvPr id="8" name="TextBox 7"/>
          <p:cNvSpPr txBox="1"/>
          <p:nvPr/>
        </p:nvSpPr>
        <p:spPr bwMode="auto">
          <a:xfrm>
            <a:off x="640109" y="5201654"/>
            <a:ext cx="3114892"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Writers not trusted</a:t>
            </a:r>
          </a:p>
        </p:txBody>
      </p:sp>
      <p:sp>
        <p:nvSpPr>
          <p:cNvPr id="9" name="TextBox 8"/>
          <p:cNvSpPr txBox="1"/>
          <p:nvPr/>
        </p:nvSpPr>
        <p:spPr bwMode="auto">
          <a:xfrm>
            <a:off x="5465897" y="4339879"/>
            <a:ext cx="3315386" cy="1384995"/>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chemeClr val="tx1"/>
                </a:solidFill>
                <a:latin typeface="Arial" panose="020B0604020202020204" pitchFamily="34" charset="0"/>
                <a:cs typeface="Arial" panose="020B0604020202020204" pitchFamily="34" charset="0"/>
              </a:rPr>
              <a:t>Private Permissioned Blockchain</a:t>
            </a:r>
          </a:p>
        </p:txBody>
      </p:sp>
    </p:spTree>
    <p:extLst>
      <p:ext uri="{BB962C8B-B14F-4D97-AF65-F5344CB8AC3E}">
        <p14:creationId xmlns:p14="http://schemas.microsoft.com/office/powerpoint/2010/main" val="45249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7C8555-C869-402B-BF11-7487AA12DA78}"/>
              </a:ext>
            </a:extLst>
          </p:cNvPr>
          <p:cNvSpPr>
            <a:spLocks noGrp="1"/>
          </p:cNvSpPr>
          <p:nvPr>
            <p:ph type="ctrTitle"/>
          </p:nvPr>
        </p:nvSpPr>
        <p:spPr/>
        <p:txBody>
          <a:bodyPr/>
          <a:lstStyle/>
          <a:p>
            <a:r>
              <a:rPr lang="en-US" dirty="0">
                <a:solidFill>
                  <a:srgbClr val="FFFF00"/>
                </a:solidFill>
              </a:rPr>
              <a:t>Sponsored Content</a:t>
            </a:r>
          </a:p>
        </p:txBody>
      </p:sp>
      <p:sp>
        <p:nvSpPr>
          <p:cNvPr id="2" name="Slide Number Placeholder 1">
            <a:extLst>
              <a:ext uri="{FF2B5EF4-FFF2-40B4-BE49-F238E27FC236}">
                <a16:creationId xmlns:a16="http://schemas.microsoft.com/office/drawing/2014/main" id="{0D9A0E91-CE1C-4B7F-BC96-7DBBE604C6E0}"/>
              </a:ext>
            </a:extLst>
          </p:cNvPr>
          <p:cNvSpPr>
            <a:spLocks noGrp="1"/>
          </p:cNvSpPr>
          <p:nvPr>
            <p:ph type="sldNum" sz="quarter" idx="11"/>
          </p:nvPr>
        </p:nvSpPr>
        <p:spPr/>
        <p:txBody>
          <a:bodyPr/>
          <a:lstStyle/>
          <a:p>
            <a:pPr>
              <a:defRPr/>
            </a:pPr>
            <a:fld id="{FE25F947-77F5-4CA6-8472-B4B2967773ED}" type="slidenum">
              <a:rPr lang="x-none" smtClean="0"/>
              <a:pPr>
                <a:defRPr/>
              </a:pPr>
              <a:t>2</a:t>
            </a:fld>
            <a:endParaRPr lang="en-US" dirty="0"/>
          </a:p>
        </p:txBody>
      </p:sp>
    </p:spTree>
    <p:extLst>
      <p:ext uri="{BB962C8B-B14F-4D97-AF65-F5344CB8AC3E}">
        <p14:creationId xmlns:p14="http://schemas.microsoft.com/office/powerpoint/2010/main" val="4183318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20</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72538">
            <a:off x="443000" y="634147"/>
            <a:ext cx="9038080" cy="6642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661031" y="1432587"/>
            <a:ext cx="5958684"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State: owners, patents, music, video</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bwMode="auto">
          <a:xfrm>
            <a:off x="661031" y="3101677"/>
            <a:ext cx="6630121"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Replace patent , copyright office as trusted 3</a:t>
            </a:r>
            <a:r>
              <a:rPr lang="en-US" sz="2800" baseline="30000" dirty="0">
                <a:solidFill>
                  <a:srgbClr val="FFFF00"/>
                </a:solidFill>
                <a:latin typeface="Arial" panose="020B0604020202020204" pitchFamily="34" charset="0"/>
                <a:cs typeface="Arial" panose="020B0604020202020204" pitchFamily="34" charset="0"/>
              </a:rPr>
              <a:t>rd</a:t>
            </a:r>
            <a:r>
              <a:rPr lang="en-US" sz="2800" dirty="0">
                <a:solidFill>
                  <a:srgbClr val="FFFF00"/>
                </a:solidFill>
                <a:latin typeface="Arial" panose="020B0604020202020204" pitchFamily="34" charset="0"/>
                <a:cs typeface="Arial" panose="020B0604020202020204" pitchFamily="34" charset="0"/>
              </a:rPr>
              <a:t> party?</a:t>
            </a:r>
          </a:p>
        </p:txBody>
      </p:sp>
      <p:sp>
        <p:nvSpPr>
          <p:cNvPr id="6" name="TextBox 3"/>
          <p:cNvSpPr txBox="1"/>
          <p:nvPr/>
        </p:nvSpPr>
        <p:spPr bwMode="auto">
          <a:xfrm>
            <a:off x="661031" y="2267132"/>
            <a:ext cx="5500224"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Multiple writers:  inventors, artists</a:t>
            </a:r>
          </a:p>
        </p:txBody>
      </p:sp>
      <p:sp>
        <p:nvSpPr>
          <p:cNvPr id="7" name="TextBox 6"/>
          <p:cNvSpPr txBox="1"/>
          <p:nvPr/>
        </p:nvSpPr>
        <p:spPr bwMode="auto">
          <a:xfrm>
            <a:off x="661031" y="4367109"/>
            <a:ext cx="285680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Writers unknown</a:t>
            </a:r>
          </a:p>
        </p:txBody>
      </p:sp>
      <p:sp>
        <p:nvSpPr>
          <p:cNvPr id="8" name="TextBox 7"/>
          <p:cNvSpPr txBox="1"/>
          <p:nvPr/>
        </p:nvSpPr>
        <p:spPr bwMode="auto">
          <a:xfrm>
            <a:off x="661031" y="5201654"/>
            <a:ext cx="3114892"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Writers not trusted</a:t>
            </a:r>
          </a:p>
        </p:txBody>
      </p:sp>
      <p:sp>
        <p:nvSpPr>
          <p:cNvPr id="9" name="TextBox 8"/>
          <p:cNvSpPr txBox="1"/>
          <p:nvPr/>
        </p:nvSpPr>
        <p:spPr bwMode="auto">
          <a:xfrm>
            <a:off x="5465897" y="4339879"/>
            <a:ext cx="3315386" cy="954107"/>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chemeClr val="tx1"/>
                </a:solidFill>
                <a:latin typeface="Arial" panose="020B0604020202020204" pitchFamily="34" charset="0"/>
                <a:cs typeface="Arial" panose="020B0604020202020204" pitchFamily="34" charset="0"/>
              </a:rPr>
              <a:t>Unpermissioned Blockchain</a:t>
            </a:r>
          </a:p>
        </p:txBody>
      </p:sp>
    </p:spTree>
    <p:extLst>
      <p:ext uri="{BB962C8B-B14F-4D97-AF65-F5344CB8AC3E}">
        <p14:creationId xmlns:p14="http://schemas.microsoft.com/office/powerpoint/2010/main" val="423970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21</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8072">
            <a:off x="483069" y="240845"/>
            <a:ext cx="7866454" cy="7614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416" y="65895"/>
            <a:ext cx="6055169" cy="6726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32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22</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0012">
            <a:off x="395968" y="484914"/>
            <a:ext cx="7655722" cy="931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661031" y="1432587"/>
            <a:ext cx="824135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State: your refrigerator buys milk when you run out</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bwMode="auto">
          <a:xfrm>
            <a:off x="661031" y="3317121"/>
            <a:ext cx="325602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No trusted 3</a:t>
            </a:r>
            <a:r>
              <a:rPr lang="en-US" sz="2800" baseline="30000" dirty="0">
                <a:solidFill>
                  <a:srgbClr val="FFFF00"/>
                </a:solidFill>
                <a:latin typeface="Arial" panose="020B0604020202020204" pitchFamily="34" charset="0"/>
                <a:cs typeface="Arial" panose="020B0604020202020204" pitchFamily="34" charset="0"/>
              </a:rPr>
              <a:t>rd</a:t>
            </a:r>
            <a:r>
              <a:rPr lang="en-US" sz="2800" dirty="0">
                <a:solidFill>
                  <a:srgbClr val="FFFF00"/>
                </a:solidFill>
                <a:latin typeface="Arial" panose="020B0604020202020204" pitchFamily="34" charset="0"/>
                <a:cs typeface="Arial" panose="020B0604020202020204" pitchFamily="34" charset="0"/>
              </a:rPr>
              <a:t> party</a:t>
            </a:r>
          </a:p>
        </p:txBody>
      </p:sp>
      <p:sp>
        <p:nvSpPr>
          <p:cNvPr id="6" name="TextBox 3"/>
          <p:cNvSpPr txBox="1"/>
          <p:nvPr/>
        </p:nvSpPr>
        <p:spPr bwMode="auto">
          <a:xfrm>
            <a:off x="661031" y="2374854"/>
            <a:ext cx="5561138"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Multiple writers:  sensors, devices</a:t>
            </a:r>
          </a:p>
        </p:txBody>
      </p:sp>
      <p:sp>
        <p:nvSpPr>
          <p:cNvPr id="7" name="TextBox 6"/>
          <p:cNvSpPr txBox="1"/>
          <p:nvPr/>
        </p:nvSpPr>
        <p:spPr bwMode="auto">
          <a:xfrm>
            <a:off x="661031" y="4259388"/>
            <a:ext cx="245605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Writers known</a:t>
            </a:r>
          </a:p>
        </p:txBody>
      </p:sp>
      <p:sp>
        <p:nvSpPr>
          <p:cNvPr id="8" name="TextBox 7"/>
          <p:cNvSpPr txBox="1"/>
          <p:nvPr/>
        </p:nvSpPr>
        <p:spPr bwMode="auto">
          <a:xfrm>
            <a:off x="661031" y="5201654"/>
            <a:ext cx="3114892"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Writers not trusted</a:t>
            </a:r>
          </a:p>
        </p:txBody>
      </p:sp>
      <p:sp>
        <p:nvSpPr>
          <p:cNvPr id="9" name="TextBox 8"/>
          <p:cNvSpPr txBox="1"/>
          <p:nvPr/>
        </p:nvSpPr>
        <p:spPr bwMode="auto">
          <a:xfrm>
            <a:off x="5465897" y="4339879"/>
            <a:ext cx="3315386" cy="1384995"/>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chemeClr val="tx1"/>
                </a:solidFill>
                <a:latin typeface="Arial" panose="020B0604020202020204" pitchFamily="34" charset="0"/>
                <a:cs typeface="Arial" panose="020B0604020202020204" pitchFamily="34" charset="0"/>
              </a:rPr>
              <a:t>Private</a:t>
            </a:r>
          </a:p>
          <a:p>
            <a:pPr algn="ctr"/>
            <a:r>
              <a:rPr lang="en-US" sz="2800" dirty="0">
                <a:solidFill>
                  <a:schemeClr val="tx1"/>
                </a:solidFill>
                <a:latin typeface="Arial" panose="020B0604020202020204" pitchFamily="34" charset="0"/>
                <a:cs typeface="Arial" panose="020B0604020202020204" pitchFamily="34" charset="0"/>
              </a:rPr>
              <a:t>Permissioned Blockchain</a:t>
            </a:r>
          </a:p>
        </p:txBody>
      </p:sp>
    </p:spTree>
    <p:extLst>
      <p:ext uri="{BB962C8B-B14F-4D97-AF65-F5344CB8AC3E}">
        <p14:creationId xmlns:p14="http://schemas.microsoft.com/office/powerpoint/2010/main" val="237518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23</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05112">
            <a:off x="439650" y="534654"/>
            <a:ext cx="8241103" cy="705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571263" y="1432587"/>
            <a:ext cx="546335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Data: who owns which properties</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bwMode="auto">
          <a:xfrm>
            <a:off x="571263" y="3317121"/>
            <a:ext cx="7856639"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Replace government archive as trusted 3</a:t>
            </a:r>
            <a:r>
              <a:rPr lang="en-US" sz="2800" baseline="30000" dirty="0">
                <a:solidFill>
                  <a:srgbClr val="FFFF00"/>
                </a:solidFill>
                <a:latin typeface="Arial" panose="020B0604020202020204" pitchFamily="34" charset="0"/>
                <a:cs typeface="Arial" panose="020B0604020202020204" pitchFamily="34" charset="0"/>
              </a:rPr>
              <a:t>rd</a:t>
            </a:r>
            <a:r>
              <a:rPr lang="en-US" sz="2800" dirty="0">
                <a:solidFill>
                  <a:srgbClr val="FFFF00"/>
                </a:solidFill>
                <a:latin typeface="Arial" panose="020B0604020202020204" pitchFamily="34" charset="0"/>
                <a:cs typeface="Arial" panose="020B0604020202020204" pitchFamily="34" charset="0"/>
              </a:rPr>
              <a:t> party</a:t>
            </a:r>
          </a:p>
        </p:txBody>
      </p:sp>
      <p:sp>
        <p:nvSpPr>
          <p:cNvPr id="6" name="TextBox 3"/>
          <p:cNvSpPr txBox="1"/>
          <p:nvPr/>
        </p:nvSpPr>
        <p:spPr bwMode="auto">
          <a:xfrm>
            <a:off x="571263" y="2374854"/>
            <a:ext cx="7601761"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Multiple writers: buyers, sellers, gov’t agencies</a:t>
            </a:r>
          </a:p>
        </p:txBody>
      </p:sp>
      <p:sp>
        <p:nvSpPr>
          <p:cNvPr id="7" name="TextBox 6"/>
          <p:cNvSpPr txBox="1"/>
          <p:nvPr/>
        </p:nvSpPr>
        <p:spPr bwMode="auto">
          <a:xfrm>
            <a:off x="571263" y="4259388"/>
            <a:ext cx="245605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Writers known</a:t>
            </a:r>
          </a:p>
        </p:txBody>
      </p:sp>
      <p:sp>
        <p:nvSpPr>
          <p:cNvPr id="8" name="TextBox 7"/>
          <p:cNvSpPr txBox="1"/>
          <p:nvPr/>
        </p:nvSpPr>
        <p:spPr bwMode="auto">
          <a:xfrm>
            <a:off x="571263" y="5201654"/>
            <a:ext cx="3114892"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Writers not trusted</a:t>
            </a:r>
          </a:p>
        </p:txBody>
      </p:sp>
      <p:sp>
        <p:nvSpPr>
          <p:cNvPr id="9" name="TextBox 8"/>
          <p:cNvSpPr txBox="1"/>
          <p:nvPr/>
        </p:nvSpPr>
        <p:spPr bwMode="auto">
          <a:xfrm>
            <a:off x="5465897" y="4339879"/>
            <a:ext cx="3315386" cy="1384995"/>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chemeClr val="tx1"/>
                </a:solidFill>
                <a:latin typeface="Arial" panose="020B0604020202020204" pitchFamily="34" charset="0"/>
                <a:cs typeface="Arial" panose="020B0604020202020204" pitchFamily="34" charset="0"/>
              </a:rPr>
              <a:t>Public</a:t>
            </a:r>
          </a:p>
          <a:p>
            <a:pPr algn="ctr"/>
            <a:r>
              <a:rPr lang="en-US" sz="2800" dirty="0">
                <a:solidFill>
                  <a:schemeClr val="tx1"/>
                </a:solidFill>
                <a:latin typeface="Arial" panose="020B0604020202020204" pitchFamily="34" charset="0"/>
                <a:cs typeface="Arial" panose="020B0604020202020204" pitchFamily="34" charset="0"/>
              </a:rPr>
              <a:t>Permissioned Blockchain</a:t>
            </a:r>
          </a:p>
        </p:txBody>
      </p:sp>
    </p:spTree>
    <p:extLst>
      <p:ext uri="{BB962C8B-B14F-4D97-AF65-F5344CB8AC3E}">
        <p14:creationId xmlns:p14="http://schemas.microsoft.com/office/powerpoint/2010/main" val="403647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rgbClr val="FFFF00"/>
                </a:solidFill>
              </a:rPr>
              <a:t>We shouldn’t care (much) what happens to Bitcoin, Solana, Dogecoin, etc.</a:t>
            </a:r>
          </a:p>
        </p:txBody>
      </p:sp>
    </p:spTree>
    <p:extLst>
      <p:ext uri="{BB962C8B-B14F-4D97-AF65-F5344CB8AC3E}">
        <p14:creationId xmlns:p14="http://schemas.microsoft.com/office/powerpoint/2010/main" val="1584311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rgbClr val="FFFF00"/>
                </a:solidFill>
              </a:rPr>
              <a:t>We should care about the underlying Blockchain Technology</a:t>
            </a:r>
          </a:p>
        </p:txBody>
      </p:sp>
    </p:spTree>
    <p:extLst>
      <p:ext uri="{BB962C8B-B14F-4D97-AF65-F5344CB8AC3E}">
        <p14:creationId xmlns:p14="http://schemas.microsoft.com/office/powerpoint/2010/main" val="3035035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26</a:t>
            </a:fld>
            <a:endParaRPr lang="en-US" dirty="0"/>
          </a:p>
        </p:txBody>
      </p:sp>
      <p:sp>
        <p:nvSpPr>
          <p:cNvPr id="3" name="AutoShape 2" descr="Image result for bsd daem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Image result for bsd daem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2" name="Picture 8" descr="Image result for bsd daem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654" y="1248212"/>
            <a:ext cx="5486400" cy="6076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2910619" y="5527660"/>
            <a:ext cx="332276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Classical Adversary</a:t>
            </a:r>
          </a:p>
        </p:txBody>
      </p:sp>
      <p:sp>
        <p:nvSpPr>
          <p:cNvPr id="5" name="Rounded Rectangular Callout 4"/>
          <p:cNvSpPr/>
          <p:nvPr/>
        </p:nvSpPr>
        <p:spPr bwMode="auto">
          <a:xfrm>
            <a:off x="5045018" y="518269"/>
            <a:ext cx="1589313" cy="510778"/>
          </a:xfrm>
          <a:prstGeom prst="wedgeRoundRectCallout">
            <a:avLst>
              <a:gd name="adj1" fmla="val -57298"/>
              <a:gd name="adj2" fmla="val 162337"/>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timing</a:t>
            </a:r>
          </a:p>
        </p:txBody>
      </p:sp>
      <p:sp>
        <p:nvSpPr>
          <p:cNvPr id="14" name="Rounded Rectangular Callout 13"/>
          <p:cNvSpPr/>
          <p:nvPr/>
        </p:nvSpPr>
        <p:spPr bwMode="auto">
          <a:xfrm>
            <a:off x="6466140" y="1261993"/>
            <a:ext cx="1589313" cy="510778"/>
          </a:xfrm>
          <a:prstGeom prst="wedgeRoundRectCallout">
            <a:avLst>
              <a:gd name="adj1" fmla="val -92229"/>
              <a:gd name="adj2" fmla="val 145287"/>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crashes</a:t>
            </a:r>
          </a:p>
        </p:txBody>
      </p:sp>
      <p:sp>
        <p:nvSpPr>
          <p:cNvPr id="15" name="Rounded Rectangular Callout 14"/>
          <p:cNvSpPr/>
          <p:nvPr/>
        </p:nvSpPr>
        <p:spPr bwMode="auto">
          <a:xfrm>
            <a:off x="7260796" y="2172897"/>
            <a:ext cx="1589313" cy="510778"/>
          </a:xfrm>
          <a:prstGeom prst="wedgeRoundRectCallout">
            <a:avLst>
              <a:gd name="adj1" fmla="val -154558"/>
              <a:gd name="adj2" fmla="val 64302"/>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omission</a:t>
            </a:r>
          </a:p>
        </p:txBody>
      </p:sp>
      <p:sp>
        <p:nvSpPr>
          <p:cNvPr id="16" name="Rounded Rectangular Callout 15"/>
          <p:cNvSpPr/>
          <p:nvPr/>
        </p:nvSpPr>
        <p:spPr bwMode="auto">
          <a:xfrm>
            <a:off x="6688760" y="3231283"/>
            <a:ext cx="1589313" cy="510778"/>
          </a:xfrm>
          <a:prstGeom prst="wedgeRoundRectCallout">
            <a:avLst>
              <a:gd name="adj1" fmla="val -132640"/>
              <a:gd name="adj2" fmla="val -25209"/>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Byzantine</a:t>
            </a:r>
          </a:p>
        </p:txBody>
      </p:sp>
      <p:sp>
        <p:nvSpPr>
          <p:cNvPr id="17" name="Rounded Rectangular Callout 16"/>
          <p:cNvSpPr/>
          <p:nvPr/>
        </p:nvSpPr>
        <p:spPr bwMode="auto">
          <a:xfrm>
            <a:off x="889222" y="773657"/>
            <a:ext cx="2237551" cy="510778"/>
          </a:xfrm>
          <a:prstGeom prst="wedgeRoundRectCallout">
            <a:avLst>
              <a:gd name="adj1" fmla="val 59346"/>
              <a:gd name="adj2" fmla="val 212093"/>
              <a:gd name="adj3" fmla="val 16667"/>
            </a:avLst>
          </a:prstGeom>
          <a:solidFill>
            <a:schemeClr val="bg1"/>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Hello World!</a:t>
            </a:r>
          </a:p>
        </p:txBody>
      </p:sp>
      <p:sp>
        <p:nvSpPr>
          <p:cNvPr id="6" name="TextBox 5"/>
          <p:cNvSpPr txBox="1"/>
          <p:nvPr/>
        </p:nvSpPr>
        <p:spPr bwMode="auto">
          <a:xfrm>
            <a:off x="393396" y="3709106"/>
            <a:ext cx="2391721" cy="1384995"/>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Now solve consensus, Paxos …</a:t>
            </a:r>
          </a:p>
        </p:txBody>
      </p:sp>
    </p:spTree>
    <p:extLst>
      <p:ext uri="{BB962C8B-B14F-4D97-AF65-F5344CB8AC3E}">
        <p14:creationId xmlns:p14="http://schemas.microsoft.com/office/powerpoint/2010/main" val="387697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Image result for hacker hoo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1676400"/>
            <a:ext cx="398145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27</a:t>
            </a:fld>
            <a:endParaRPr lang="en-US" dirty="0"/>
          </a:p>
        </p:txBody>
      </p:sp>
      <p:sp>
        <p:nvSpPr>
          <p:cNvPr id="3" name="AutoShape 2" descr="Image result for bsd daem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Image result for bsd daem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extBox 6"/>
          <p:cNvSpPr txBox="1"/>
          <p:nvPr/>
        </p:nvSpPr>
        <p:spPr bwMode="auto">
          <a:xfrm>
            <a:off x="3285321" y="6050880"/>
            <a:ext cx="3104761"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Modern Adversary</a:t>
            </a:r>
          </a:p>
        </p:txBody>
      </p:sp>
      <p:sp>
        <p:nvSpPr>
          <p:cNvPr id="5" name="Rounded Rectangular Callout 4"/>
          <p:cNvSpPr/>
          <p:nvPr/>
        </p:nvSpPr>
        <p:spPr bwMode="auto">
          <a:xfrm>
            <a:off x="5045018" y="518269"/>
            <a:ext cx="2747702" cy="510778"/>
          </a:xfrm>
          <a:prstGeom prst="wedgeRoundRectCallout">
            <a:avLst>
              <a:gd name="adj1" fmla="val -57298"/>
              <a:gd name="adj2" fmla="val 162337"/>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Side-channels</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4" name="Rounded Rectangular Callout 13"/>
          <p:cNvSpPr/>
          <p:nvPr/>
        </p:nvSpPr>
        <p:spPr bwMode="auto">
          <a:xfrm>
            <a:off x="6466140" y="1261993"/>
            <a:ext cx="1589313" cy="510778"/>
          </a:xfrm>
          <a:prstGeom prst="wedgeRoundRectCallout">
            <a:avLst>
              <a:gd name="adj1" fmla="val -92229"/>
              <a:gd name="adj2" fmla="val 145287"/>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rootkits</a:t>
            </a:r>
          </a:p>
        </p:txBody>
      </p:sp>
      <p:sp>
        <p:nvSpPr>
          <p:cNvPr id="15" name="Rounded Rectangular Callout 14"/>
          <p:cNvSpPr/>
          <p:nvPr/>
        </p:nvSpPr>
        <p:spPr bwMode="auto">
          <a:xfrm>
            <a:off x="6562725" y="1988205"/>
            <a:ext cx="2388235" cy="919401"/>
          </a:xfrm>
          <a:prstGeom prst="wedgeRoundRectCallout">
            <a:avLst>
              <a:gd name="adj1" fmla="val -94938"/>
              <a:gd name="adj2" fmla="val 39437"/>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Eclipse, 51%, re-entrancy …</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6" name="Rounded Rectangular Callout 15"/>
          <p:cNvSpPr/>
          <p:nvPr/>
        </p:nvSpPr>
        <p:spPr bwMode="auto">
          <a:xfrm>
            <a:off x="6688760" y="3231283"/>
            <a:ext cx="1589313" cy="510778"/>
          </a:xfrm>
          <a:prstGeom prst="wedgeRoundRectCallout">
            <a:avLst>
              <a:gd name="adj1" fmla="val -132640"/>
              <a:gd name="adj2" fmla="val -25209"/>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z</a:t>
            </a: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ero-day</a:t>
            </a:r>
          </a:p>
        </p:txBody>
      </p:sp>
      <p:sp>
        <p:nvSpPr>
          <p:cNvPr id="19" name="Rounded Rectangular Callout 18"/>
          <p:cNvSpPr/>
          <p:nvPr/>
        </p:nvSpPr>
        <p:spPr bwMode="auto">
          <a:xfrm>
            <a:off x="925612" y="773657"/>
            <a:ext cx="1973360" cy="510778"/>
          </a:xfrm>
          <a:prstGeom prst="wedgeRoundRectCallout">
            <a:avLst>
              <a:gd name="adj1" fmla="val 83952"/>
              <a:gd name="adj2" fmla="val 240935"/>
              <a:gd name="adj3" fmla="val 16667"/>
            </a:avLst>
          </a:prstGeom>
          <a:solidFill>
            <a:schemeClr val="bg1"/>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lang="az-Cyrl-AZ" dirty="0">
                <a:solidFill>
                  <a:srgbClr val="FFFF00"/>
                </a:solidFill>
                <a:latin typeface="Arial" panose="020B0604020202020204" pitchFamily="34" charset="0"/>
                <a:cs typeface="Arial" panose="020B0604020202020204" pitchFamily="34" charset="0"/>
              </a:rPr>
              <a:t>Привет мир</a:t>
            </a:r>
            <a:r>
              <a:rPr lang="en-US" dirty="0">
                <a:solidFill>
                  <a:srgbClr val="FFFF00"/>
                </a:solidFill>
                <a:latin typeface="Arial" panose="020B0604020202020204" pitchFamily="34" charset="0"/>
                <a:cs typeface="Arial" panose="020B0604020202020204" pitchFamily="34" charset="0"/>
              </a:rPr>
              <a:t>!</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20" name="TextBox 19"/>
          <p:cNvSpPr txBox="1"/>
          <p:nvPr/>
        </p:nvSpPr>
        <p:spPr bwMode="auto">
          <a:xfrm>
            <a:off x="393396" y="3709106"/>
            <a:ext cx="2187879" cy="1384995"/>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Now solve elections,</a:t>
            </a:r>
          </a:p>
          <a:p>
            <a:pPr algn="ctr"/>
            <a:r>
              <a:rPr lang="en-US" sz="2800" dirty="0">
                <a:solidFill>
                  <a:srgbClr val="FFFF00"/>
                </a:solidFill>
                <a:latin typeface="Arial" panose="020B0604020202020204" pitchFamily="34" charset="0"/>
                <a:cs typeface="Arial" panose="020B0604020202020204" pitchFamily="34" charset="0"/>
              </a:rPr>
              <a:t>finance …</a:t>
            </a:r>
          </a:p>
        </p:txBody>
      </p:sp>
      <p:sp>
        <p:nvSpPr>
          <p:cNvPr id="13" name="Rounded Rectangular Callout 12"/>
          <p:cNvSpPr/>
          <p:nvPr/>
        </p:nvSpPr>
        <p:spPr bwMode="auto">
          <a:xfrm>
            <a:off x="828356" y="1437001"/>
            <a:ext cx="2070616" cy="510778"/>
          </a:xfrm>
          <a:prstGeom prst="wedgeRoundRectCallout">
            <a:avLst>
              <a:gd name="adj1" fmla="val 79259"/>
              <a:gd name="adj2" fmla="val 171317"/>
              <a:gd name="adj3" fmla="val 16667"/>
            </a:avLst>
          </a:prstGeom>
          <a:solidFill>
            <a:schemeClr val="bg1"/>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lang="ja-JP" altLang="en-US" dirty="0">
                <a:solidFill>
                  <a:srgbClr val="FFFF00"/>
                </a:solidFill>
                <a:latin typeface="Arial" panose="020B0604020202020204" pitchFamily="34" charset="0"/>
                <a:cs typeface="Arial" panose="020B0604020202020204" pitchFamily="34" charset="0"/>
              </a:rPr>
              <a:t>你好，世界！</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8" name="Rounded Rectangular Callout 17"/>
          <p:cNvSpPr/>
          <p:nvPr/>
        </p:nvSpPr>
        <p:spPr bwMode="auto">
          <a:xfrm>
            <a:off x="1088547" y="2192611"/>
            <a:ext cx="1175834" cy="510778"/>
          </a:xfrm>
          <a:prstGeom prst="wedgeRoundRectCallout">
            <a:avLst>
              <a:gd name="adj1" fmla="val 142663"/>
              <a:gd name="adj2" fmla="val 76833"/>
              <a:gd name="adj3" fmla="val 16667"/>
            </a:avLst>
          </a:prstGeom>
          <a:solidFill>
            <a:schemeClr val="bg1"/>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lang="en-US" altLang="ja-JP" dirty="0">
                <a:solidFill>
                  <a:srgbClr val="FFFF00"/>
                </a:solidFill>
                <a:latin typeface="Arial" panose="020B0604020202020204" pitchFamily="34" charset="0"/>
                <a:cs typeface="Arial" panose="020B0604020202020204" pitchFamily="34" charset="0"/>
              </a:rPr>
              <a:t>!</a:t>
            </a:r>
            <a:r>
              <a:rPr lang="ar-AE" altLang="ja-JP" dirty="0">
                <a:solidFill>
                  <a:srgbClr val="FFFF00"/>
                </a:solidFill>
                <a:latin typeface="Arial" panose="020B0604020202020204" pitchFamily="34" charset="0"/>
                <a:cs typeface="Arial" panose="020B0604020202020204" pitchFamily="34" charset="0"/>
              </a:rPr>
              <a:t>سلام دنیا</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7" name="Rounded Rectangular Callout 17">
            <a:extLst>
              <a:ext uri="{FF2B5EF4-FFF2-40B4-BE49-F238E27FC236}">
                <a16:creationId xmlns:a16="http://schemas.microsoft.com/office/drawing/2014/main" id="{2A776915-FB31-4571-B760-BCDAD798A2A9}"/>
              </a:ext>
            </a:extLst>
          </p:cNvPr>
          <p:cNvSpPr/>
          <p:nvPr/>
        </p:nvSpPr>
        <p:spPr bwMode="auto">
          <a:xfrm>
            <a:off x="450394" y="2893505"/>
            <a:ext cx="2073884" cy="510778"/>
          </a:xfrm>
          <a:prstGeom prst="wedgeRoundRectCallout">
            <a:avLst>
              <a:gd name="adj1" fmla="val 93109"/>
              <a:gd name="adj2" fmla="val 27721"/>
              <a:gd name="adj3" fmla="val 16667"/>
            </a:avLst>
          </a:prstGeom>
          <a:solidFill>
            <a:schemeClr val="bg1"/>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lang="en-US" altLang="ja-JP" dirty="0">
                <a:solidFill>
                  <a:srgbClr val="FFFF00"/>
                </a:solidFill>
                <a:latin typeface="Arial" panose="020B0604020202020204" pitchFamily="34" charset="0"/>
                <a:cs typeface="Arial" panose="020B0604020202020204" pitchFamily="34" charset="0"/>
              </a:rPr>
              <a:t>¡Hola Mundo!</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48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36533">
            <a:off x="-285074" y="535174"/>
            <a:ext cx="8319881" cy="92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bwMode="auto">
          <a:xfrm rot="21017803">
            <a:off x="2637486" y="3605938"/>
            <a:ext cx="2664512" cy="523220"/>
          </a:xfrm>
          <a:prstGeom prst="rect">
            <a:avLst/>
          </a:prstGeom>
          <a:solidFill>
            <a:schemeClr val="bg1"/>
          </a:solidFill>
          <a:ln w="76200">
            <a:solidFill>
              <a:srgbClr val="7030A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category theory</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28</a:t>
            </a:fld>
            <a:endParaRPr lang="en-US" dirty="0"/>
          </a:p>
        </p:txBody>
      </p:sp>
      <p:sp>
        <p:nvSpPr>
          <p:cNvPr id="3" name="TextBox 2"/>
          <p:cNvSpPr txBox="1"/>
          <p:nvPr/>
        </p:nvSpPr>
        <p:spPr bwMode="auto">
          <a:xfrm>
            <a:off x="738751" y="1728913"/>
            <a:ext cx="439896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Smart contracts for crime: </a:t>
            </a:r>
          </a:p>
        </p:txBody>
      </p:sp>
      <p:sp>
        <p:nvSpPr>
          <p:cNvPr id="6" name="TextBox 5"/>
          <p:cNvSpPr txBox="1"/>
          <p:nvPr/>
        </p:nvSpPr>
        <p:spPr bwMode="auto">
          <a:xfrm rot="20187900">
            <a:off x="1120309" y="2822845"/>
            <a:ext cx="1601721"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Key theft</a:t>
            </a:r>
          </a:p>
        </p:txBody>
      </p:sp>
      <p:sp>
        <p:nvSpPr>
          <p:cNvPr id="7" name="TextBox 6"/>
          <p:cNvSpPr txBox="1"/>
          <p:nvPr/>
        </p:nvSpPr>
        <p:spPr bwMode="auto">
          <a:xfrm rot="949211">
            <a:off x="4429818" y="2760986"/>
            <a:ext cx="1805302" cy="523220"/>
          </a:xfrm>
          <a:prstGeom prst="rect">
            <a:avLst/>
          </a:prstGeom>
          <a:solidFill>
            <a:schemeClr val="bg1"/>
          </a:solidFill>
          <a:ln w="76200">
            <a:solidFill>
              <a:srgbClr val="C0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vandalism</a:t>
            </a:r>
          </a:p>
        </p:txBody>
      </p:sp>
      <p:sp>
        <p:nvSpPr>
          <p:cNvPr id="8" name="TextBox 7"/>
          <p:cNvSpPr txBox="1"/>
          <p:nvPr/>
        </p:nvSpPr>
        <p:spPr bwMode="auto">
          <a:xfrm rot="20578390">
            <a:off x="5995914" y="3419211"/>
            <a:ext cx="2364751" cy="523220"/>
          </a:xfrm>
          <a:prstGeom prst="rect">
            <a:avLst/>
          </a:prstGeom>
          <a:solidFill>
            <a:schemeClr val="bg1"/>
          </a:solidFill>
          <a:ln w="76200">
            <a:solidFill>
              <a:srgbClr val="3333CC"/>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assassination</a:t>
            </a:r>
          </a:p>
        </p:txBody>
      </p:sp>
      <p:sp>
        <p:nvSpPr>
          <p:cNvPr id="9" name="TextBox 8"/>
          <p:cNvSpPr txBox="1"/>
          <p:nvPr/>
        </p:nvSpPr>
        <p:spPr bwMode="auto">
          <a:xfrm rot="1645085">
            <a:off x="3041572" y="2822845"/>
            <a:ext cx="1085554"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arson</a:t>
            </a:r>
          </a:p>
        </p:txBody>
      </p:sp>
      <p:sp>
        <p:nvSpPr>
          <p:cNvPr id="10" name="TextBox 9"/>
          <p:cNvSpPr txBox="1"/>
          <p:nvPr/>
        </p:nvSpPr>
        <p:spPr bwMode="auto">
          <a:xfrm>
            <a:off x="738751" y="4644202"/>
            <a:ext cx="579190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Automatic payoff via smart contract</a:t>
            </a:r>
          </a:p>
        </p:txBody>
      </p:sp>
      <p:sp>
        <p:nvSpPr>
          <p:cNvPr id="13" name="TextBox 12"/>
          <p:cNvSpPr txBox="1"/>
          <p:nvPr/>
        </p:nvSpPr>
        <p:spPr bwMode="auto">
          <a:xfrm>
            <a:off x="738751" y="5350740"/>
            <a:ext cx="6043642" cy="523220"/>
          </a:xfrm>
          <a:prstGeom prst="rect">
            <a:avLst/>
          </a:prstGeom>
          <a:solidFill>
            <a:schemeClr val="bg1"/>
          </a:solidFill>
          <a:ln w="76200">
            <a:solidFill>
              <a:schemeClr val="accent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 possible to verify “real-world” events</a:t>
            </a:r>
          </a:p>
        </p:txBody>
      </p:sp>
      <p:sp>
        <p:nvSpPr>
          <p:cNvPr id="15" name="TextBox 14"/>
          <p:cNvSpPr txBox="1"/>
          <p:nvPr/>
        </p:nvSpPr>
        <p:spPr bwMode="auto">
          <a:xfrm>
            <a:off x="738751" y="6057278"/>
            <a:ext cx="3084499" cy="523220"/>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How to intervene?</a:t>
            </a:r>
          </a:p>
        </p:txBody>
      </p:sp>
    </p:spTree>
    <p:extLst>
      <p:ext uri="{BB962C8B-B14F-4D97-AF65-F5344CB8AC3E}">
        <p14:creationId xmlns:p14="http://schemas.microsoft.com/office/powerpoint/2010/main" val="87952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6" grpId="0" animBg="1"/>
      <p:bldP spid="7" grpId="0" animBg="1"/>
      <p:bldP spid="8" grpId="0" animBg="1"/>
      <p:bldP spid="9" grpId="0" animBg="1"/>
      <p:bldP spid="10" grpId="0" animBg="1"/>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solidFill>
                  <a:srgbClr val="FFFF00"/>
                </a:solidFill>
              </a:rPr>
              <a:t>Abstraction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29</a:t>
            </a:fld>
            <a:endParaRPr lang="en-US" dirty="0"/>
          </a:p>
        </p:txBody>
      </p:sp>
    </p:spTree>
    <p:extLst>
      <p:ext uri="{BB962C8B-B14F-4D97-AF65-F5344CB8AC3E}">
        <p14:creationId xmlns:p14="http://schemas.microsoft.com/office/powerpoint/2010/main" val="993270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4"/>
          <p:cNvPicPr>
            <a:picLocks noChangeAspect="1" noChangeArrowheads="1"/>
          </p:cNvPicPr>
          <p:nvPr/>
        </p:nvPicPr>
        <p:blipFill>
          <a:blip r:embed="rId3" cstate="print"/>
          <a:srcRect/>
          <a:stretch>
            <a:fillRect/>
          </a:stretch>
        </p:blipFill>
        <p:spPr bwMode="auto">
          <a:xfrm>
            <a:off x="1143001" y="857250"/>
            <a:ext cx="6859640" cy="5143500"/>
          </a:xfrm>
          <a:prstGeom prst="rect">
            <a:avLst/>
          </a:prstGeom>
          <a:noFill/>
          <a:ln w="38100" algn="ctr">
            <a:noFill/>
            <a:miter lim="800000"/>
            <a:headEnd/>
            <a:tailEnd/>
          </a:ln>
        </p:spPr>
      </p:pic>
      <p:sp>
        <p:nvSpPr>
          <p:cNvPr id="7" name="TextBox 6"/>
          <p:cNvSpPr txBox="1"/>
          <p:nvPr/>
        </p:nvSpPr>
        <p:spPr>
          <a:xfrm>
            <a:off x="270732" y="1543050"/>
            <a:ext cx="3954930" cy="369332"/>
          </a:xfrm>
          <a:prstGeom prst="rect">
            <a:avLst/>
          </a:prstGeom>
          <a:solidFill>
            <a:schemeClr val="tx1"/>
          </a:solidFill>
        </p:spPr>
        <p:txBody>
          <a:bodyPr wrap="none" rtlCol="0">
            <a:spAutoFit/>
          </a:bodyPr>
          <a:lstStyle/>
          <a:p>
            <a:r>
              <a:rPr lang="en-US" sz="1800" dirty="0">
                <a:solidFill>
                  <a:schemeClr val="bg1"/>
                </a:solidFill>
                <a:latin typeface="Arial" pitchFamily="34" charset="0"/>
              </a:rPr>
              <a:t>Bad synchronization ruins </a:t>
            </a:r>
            <a:r>
              <a:rPr lang="en-US" sz="1800" dirty="0">
                <a:solidFill>
                  <a:srgbClr val="FFFF00"/>
                </a:solidFill>
                <a:latin typeface="Arial" pitchFamily="34" charset="0"/>
              </a:rPr>
              <a:t>everything</a:t>
            </a:r>
          </a:p>
        </p:txBody>
      </p:sp>
      <p:sp>
        <p:nvSpPr>
          <p:cNvPr id="8" name="TextBox 7"/>
          <p:cNvSpPr txBox="1"/>
          <p:nvPr/>
        </p:nvSpPr>
        <p:spPr>
          <a:xfrm>
            <a:off x="1259464" y="950977"/>
            <a:ext cx="6570086" cy="1200329"/>
          </a:xfrm>
          <a:prstGeom prst="rect">
            <a:avLst/>
          </a:prstGeom>
          <a:solidFill>
            <a:schemeClr val="tx1"/>
          </a:solidFill>
        </p:spPr>
        <p:txBody>
          <a:bodyPr wrap="square" rtlCol="0">
            <a:spAutoFit/>
          </a:bodyPr>
          <a:lstStyle/>
          <a:p>
            <a:pPr algn="ctr"/>
            <a:r>
              <a:rPr lang="en-US" dirty="0">
                <a:solidFill>
                  <a:schemeClr val="bg1"/>
                </a:solidFill>
                <a:latin typeface="Arial" pitchFamily="34" charset="0"/>
              </a:rPr>
              <a:t>CSCI 1760: Multiprocessor Synchronization</a:t>
            </a:r>
          </a:p>
          <a:p>
            <a:pPr algn="ctr"/>
            <a:r>
              <a:rPr lang="en-US" dirty="0">
                <a:solidFill>
                  <a:schemeClr val="bg1"/>
                </a:solidFill>
                <a:latin typeface="Arial" pitchFamily="34" charset="0"/>
              </a:rPr>
              <a:t> or</a:t>
            </a:r>
          </a:p>
          <a:p>
            <a:pPr algn="ctr"/>
            <a:r>
              <a:rPr lang="en-US" dirty="0">
                <a:solidFill>
                  <a:schemeClr val="bg1"/>
                </a:solidFill>
                <a:latin typeface="Arial" pitchFamily="34" charset="0"/>
              </a:rPr>
              <a:t> “Bad Synchronization Ruins Everything”</a:t>
            </a:r>
          </a:p>
        </p:txBody>
      </p:sp>
      <p:sp>
        <p:nvSpPr>
          <p:cNvPr id="5" name="TextBox 4"/>
          <p:cNvSpPr txBox="1"/>
          <p:nvPr/>
        </p:nvSpPr>
        <p:spPr>
          <a:xfrm>
            <a:off x="1154553" y="5099111"/>
            <a:ext cx="3060453" cy="830997"/>
          </a:xfrm>
          <a:prstGeom prst="rect">
            <a:avLst/>
          </a:prstGeom>
          <a:solidFill>
            <a:schemeClr val="tx1"/>
          </a:solidFill>
        </p:spPr>
        <p:txBody>
          <a:bodyPr wrap="none" rtlCol="0">
            <a:spAutoFit/>
          </a:bodyPr>
          <a:lstStyle/>
          <a:p>
            <a:r>
              <a:rPr lang="en-US" dirty="0">
                <a:solidFill>
                  <a:schemeClr val="bg1"/>
                </a:solidFill>
                <a:latin typeface="Arial" pitchFamily="34" charset="0"/>
              </a:rPr>
              <a:t>Prof. Maurice Herlihy</a:t>
            </a:r>
          </a:p>
          <a:p>
            <a:r>
              <a:rPr lang="en-US" dirty="0">
                <a:solidFill>
                  <a:schemeClr val="bg1"/>
                </a:solidFill>
                <a:latin typeface="Arial" pitchFamily="34" charset="0"/>
              </a:rPr>
              <a:t>TTh 1:00 2:20</a:t>
            </a:r>
          </a:p>
        </p:txBody>
      </p:sp>
    </p:spTree>
    <p:extLst>
      <p:ext uri="{BB962C8B-B14F-4D97-AF65-F5344CB8AC3E}">
        <p14:creationId xmlns:p14="http://schemas.microsoft.com/office/powerpoint/2010/main" val="524172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30</a:t>
            </a:fld>
            <a:endParaRPr lang="en-US" dirty="0"/>
          </a:p>
        </p:txBody>
      </p:sp>
      <p:pic>
        <p:nvPicPr>
          <p:cNvPr id="22530" name="Picture 2" descr="http://wonderopolis.org/wp-content/uploads/2014/05/Rubenve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827" y="-46567"/>
            <a:ext cx="11821654" cy="69511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1082512" y="1024007"/>
            <a:ext cx="400955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Blockchain World Today</a:t>
            </a:r>
          </a:p>
        </p:txBody>
      </p:sp>
      <p:sp>
        <p:nvSpPr>
          <p:cNvPr id="5" name="TextBox 4"/>
          <p:cNvSpPr txBox="1"/>
          <p:nvPr/>
        </p:nvSpPr>
        <p:spPr bwMode="auto">
          <a:xfrm>
            <a:off x="1478776" y="2340224"/>
            <a:ext cx="3461205"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No specifications ….</a:t>
            </a:r>
          </a:p>
        </p:txBody>
      </p:sp>
      <p:sp>
        <p:nvSpPr>
          <p:cNvPr id="6" name="TextBox 5"/>
          <p:cNvSpPr txBox="1"/>
          <p:nvPr/>
        </p:nvSpPr>
        <p:spPr bwMode="auto">
          <a:xfrm>
            <a:off x="1478776" y="3570428"/>
            <a:ext cx="5264583" cy="523220"/>
          </a:xfrm>
          <a:prstGeom prst="rect">
            <a:avLst/>
          </a:prstGeom>
          <a:solidFill>
            <a:schemeClr val="bg1"/>
          </a:solidFill>
          <a:ln w="76200">
            <a:solidFill>
              <a:srgbClr val="C0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Only reference implementations</a:t>
            </a:r>
          </a:p>
        </p:txBody>
      </p:sp>
      <p:sp>
        <p:nvSpPr>
          <p:cNvPr id="7" name="TextBox 6"/>
          <p:cNvSpPr txBox="1"/>
          <p:nvPr/>
        </p:nvSpPr>
        <p:spPr bwMode="auto">
          <a:xfrm>
            <a:off x="1478776" y="4800632"/>
            <a:ext cx="4190058"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Vulnerability is not a bug!</a:t>
            </a:r>
          </a:p>
        </p:txBody>
      </p:sp>
      <p:sp>
        <p:nvSpPr>
          <p:cNvPr id="8" name="TextBox 7"/>
          <p:cNvSpPr txBox="1"/>
          <p:nvPr/>
        </p:nvSpPr>
        <p:spPr bwMode="auto">
          <a:xfrm>
            <a:off x="1478776" y="6030835"/>
            <a:ext cx="5602816"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Exploiting vulnerability not a hack!</a:t>
            </a:r>
          </a:p>
        </p:txBody>
      </p:sp>
    </p:spTree>
    <p:extLst>
      <p:ext uri="{BB962C8B-B14F-4D97-AF65-F5344CB8AC3E}">
        <p14:creationId xmlns:p14="http://schemas.microsoft.com/office/powerpoint/2010/main" val="391328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31</a:t>
            </a:fld>
            <a:endParaRPr lang="en-US" dirty="0"/>
          </a:p>
        </p:txBody>
      </p:sp>
      <p:sp>
        <p:nvSpPr>
          <p:cNvPr id="4" name="Footer Placeholder 3"/>
          <p:cNvSpPr>
            <a:spLocks noGrp="1"/>
          </p:cNvSpPr>
          <p:nvPr>
            <p:ph type="ftr" sz="quarter" idx="4294967295"/>
          </p:nvPr>
        </p:nvSpPr>
        <p:spPr>
          <a:xfrm>
            <a:off x="0" y="6248400"/>
            <a:ext cx="3429000" cy="457200"/>
          </a:xfrm>
          <a:prstGeom prst="rect">
            <a:avLst/>
          </a:prstGeom>
        </p:spPr>
        <p:txBody>
          <a:bodyPr/>
          <a:lstStyle/>
          <a:p>
            <a:pPr algn="ctr">
              <a:defRPr/>
            </a:pPr>
            <a:r>
              <a:rPr lang="en-US" dirty="0"/>
              <a:t>LICS 2016</a:t>
            </a:r>
          </a:p>
        </p:txBody>
      </p:sp>
      <p:pic>
        <p:nvPicPr>
          <p:cNvPr id="6" name="Picture 5"/>
          <p:cNvPicPr>
            <a:picLocks noChangeAspect="1" noChangeArrowheads="1"/>
          </p:cNvPicPr>
          <p:nvPr/>
        </p:nvPicPr>
        <p:blipFill>
          <a:blip r:embed="rId3" cstate="print"/>
          <a:srcRect/>
          <a:stretch>
            <a:fillRect/>
          </a:stretch>
        </p:blipFill>
        <p:spPr bwMode="auto">
          <a:xfrm>
            <a:off x="0" y="0"/>
            <a:ext cx="9145076" cy="6858000"/>
          </a:xfrm>
          <a:prstGeom prst="rect">
            <a:avLst/>
          </a:prstGeom>
          <a:noFill/>
          <a:ln w="38100" algn="ctr">
            <a:noFill/>
            <a:miter lim="800000"/>
            <a:headEnd/>
            <a:tailEnd/>
          </a:ln>
          <a:effectLst/>
        </p:spPr>
      </p:pic>
      <p:sp>
        <p:nvSpPr>
          <p:cNvPr id="7" name="Rounded Rectangular Callout 6"/>
          <p:cNvSpPr/>
          <p:nvPr/>
        </p:nvSpPr>
        <p:spPr bwMode="auto">
          <a:xfrm>
            <a:off x="0" y="4689"/>
            <a:ext cx="3082834" cy="1021556"/>
          </a:xfrm>
          <a:prstGeom prst="wedgeRoundRectCallout">
            <a:avLst>
              <a:gd name="adj1" fmla="val 40303"/>
              <a:gd name="adj2" fmla="val 103135"/>
              <a:gd name="adj3" fmla="val 16667"/>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Software should separate formal </a:t>
            </a:r>
            <a:r>
              <a:rPr kumimoji="0" lang="en-US"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specification</a:t>
            </a:r>
            <a:r>
              <a:rPr kumimoji="0" lang="en-US" sz="1800" b="0" i="0" u="none" strike="noStrike" cap="none" normalizeH="0" dirty="0">
                <a:ln>
                  <a:noFill/>
                </a:ln>
                <a:solidFill>
                  <a:srgbClr val="FFC000"/>
                </a:solidFill>
                <a:effectLst/>
                <a:latin typeface="Arial" panose="020B0604020202020204" pitchFamily="34" charset="0"/>
                <a:cs typeface="Arial" panose="020B0604020202020204" pitchFamily="34" charset="0"/>
              </a:rPr>
              <a:t> </a:t>
            </a: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from </a:t>
            </a:r>
            <a:r>
              <a:rPr kumimoji="0" lang="en-US"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implementation</a:t>
            </a: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p>
        </p:txBody>
      </p:sp>
      <p:sp>
        <p:nvSpPr>
          <p:cNvPr id="8" name="Rounded Rectangular Callout 7"/>
          <p:cNvSpPr/>
          <p:nvPr/>
        </p:nvSpPr>
        <p:spPr bwMode="auto">
          <a:xfrm>
            <a:off x="5696319" y="153233"/>
            <a:ext cx="2441841" cy="715089"/>
          </a:xfrm>
          <a:prstGeom prst="wedgeRoundRectCallout">
            <a:avLst>
              <a:gd name="adj1" fmla="val -56869"/>
              <a:gd name="adj2" fmla="val 111629"/>
              <a:gd name="adj3" fmla="val 16667"/>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What does that even mean?</a:t>
            </a:r>
          </a:p>
        </p:txBody>
      </p:sp>
      <p:sp>
        <p:nvSpPr>
          <p:cNvPr id="9" name="TextBox 8"/>
          <p:cNvSpPr txBox="1"/>
          <p:nvPr/>
        </p:nvSpPr>
        <p:spPr bwMode="auto">
          <a:xfrm>
            <a:off x="609110" y="5329646"/>
            <a:ext cx="1864614" cy="83099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4800" dirty="0">
                <a:solidFill>
                  <a:schemeClr val="tx1"/>
                </a:solidFill>
                <a:latin typeface="Arial" panose="020B0604020202020204" pitchFamily="34" charset="0"/>
                <a:cs typeface="Arial" panose="020B0604020202020204" pitchFamily="34" charset="0"/>
              </a:rPr>
              <a:t>1980s</a:t>
            </a:r>
          </a:p>
        </p:txBody>
      </p:sp>
      <p:sp>
        <p:nvSpPr>
          <p:cNvPr id="10" name="Right Arrow 9"/>
          <p:cNvSpPr/>
          <p:nvPr/>
        </p:nvSpPr>
        <p:spPr bwMode="auto">
          <a:xfrm>
            <a:off x="0" y="2381562"/>
            <a:ext cx="2325189" cy="1650742"/>
          </a:xfrm>
          <a:prstGeom prst="rightArrow">
            <a:avLst/>
          </a:prstGeom>
          <a:solidFill>
            <a:schemeClr val="bg1"/>
          </a:solidFill>
          <a:ln w="381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Academic researchers</a:t>
            </a:r>
          </a:p>
        </p:txBody>
      </p:sp>
      <p:sp>
        <p:nvSpPr>
          <p:cNvPr id="11" name="Left Arrow 10"/>
          <p:cNvSpPr/>
          <p:nvPr/>
        </p:nvSpPr>
        <p:spPr bwMode="auto">
          <a:xfrm>
            <a:off x="6217920" y="1667441"/>
            <a:ext cx="1920240" cy="917079"/>
          </a:xfrm>
          <a:prstGeom prst="leftArrow">
            <a:avLst/>
          </a:prstGeom>
          <a:solidFill>
            <a:schemeClr val="bg1"/>
          </a:solidFill>
          <a:ln w="381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World </a:t>
            </a:r>
          </a:p>
        </p:txBody>
      </p:sp>
    </p:spTree>
    <p:extLst>
      <p:ext uri="{BB962C8B-B14F-4D97-AF65-F5344CB8AC3E}">
        <p14:creationId xmlns:p14="http://schemas.microsoft.com/office/powerpoint/2010/main" val="246607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32</a:t>
            </a:fld>
            <a:endParaRPr lang="en-US" dirty="0"/>
          </a:p>
        </p:txBody>
      </p:sp>
      <p:sp>
        <p:nvSpPr>
          <p:cNvPr id="4" name="Footer Placeholder 3"/>
          <p:cNvSpPr>
            <a:spLocks noGrp="1"/>
          </p:cNvSpPr>
          <p:nvPr>
            <p:ph type="ftr" sz="quarter" idx="4294967295"/>
          </p:nvPr>
        </p:nvSpPr>
        <p:spPr>
          <a:xfrm>
            <a:off x="0" y="6248400"/>
            <a:ext cx="3429000" cy="457200"/>
          </a:xfrm>
          <a:prstGeom prst="rect">
            <a:avLst/>
          </a:prstGeom>
        </p:spPr>
        <p:txBody>
          <a:bodyPr/>
          <a:lstStyle/>
          <a:p>
            <a:pPr algn="ctr">
              <a:defRPr/>
            </a:pPr>
            <a:r>
              <a:rPr lang="en-US" dirty="0"/>
              <a:t>LICS 2016</a:t>
            </a:r>
          </a:p>
        </p:txBody>
      </p:sp>
      <p:pic>
        <p:nvPicPr>
          <p:cNvPr id="6" name="Picture 5"/>
          <p:cNvPicPr>
            <a:picLocks noChangeAspect="1" noChangeArrowheads="1"/>
          </p:cNvPicPr>
          <p:nvPr/>
        </p:nvPicPr>
        <p:blipFill>
          <a:blip r:embed="rId3" cstate="print"/>
          <a:srcRect/>
          <a:stretch>
            <a:fillRect/>
          </a:stretch>
        </p:blipFill>
        <p:spPr bwMode="auto">
          <a:xfrm>
            <a:off x="0" y="0"/>
            <a:ext cx="9145076" cy="6858000"/>
          </a:xfrm>
          <a:prstGeom prst="rect">
            <a:avLst/>
          </a:prstGeom>
          <a:noFill/>
          <a:ln w="38100" algn="ctr">
            <a:noFill/>
            <a:miter lim="800000"/>
            <a:headEnd/>
            <a:tailEnd/>
          </a:ln>
          <a:effectLst/>
        </p:spPr>
      </p:pic>
      <p:sp>
        <p:nvSpPr>
          <p:cNvPr id="8" name="Rounded Rectangular Callout 7"/>
          <p:cNvSpPr/>
          <p:nvPr/>
        </p:nvSpPr>
        <p:spPr bwMode="auto">
          <a:xfrm>
            <a:off x="5696319" y="153233"/>
            <a:ext cx="2441841" cy="715089"/>
          </a:xfrm>
          <a:prstGeom prst="wedgeRoundRectCallout">
            <a:avLst>
              <a:gd name="adj1" fmla="val -56869"/>
              <a:gd name="adj2" fmla="val 111629"/>
              <a:gd name="adj3" fmla="val 16667"/>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Thanks, I think we got it already …</a:t>
            </a:r>
          </a:p>
        </p:txBody>
      </p:sp>
      <p:sp>
        <p:nvSpPr>
          <p:cNvPr id="9" name="TextBox 8"/>
          <p:cNvSpPr txBox="1"/>
          <p:nvPr/>
        </p:nvSpPr>
        <p:spPr bwMode="auto">
          <a:xfrm>
            <a:off x="609110" y="5329646"/>
            <a:ext cx="1864614" cy="83099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4800" dirty="0">
                <a:solidFill>
                  <a:schemeClr val="tx1"/>
                </a:solidFill>
                <a:latin typeface="Arial" panose="020B0604020202020204" pitchFamily="34" charset="0"/>
                <a:cs typeface="Arial" panose="020B0604020202020204" pitchFamily="34" charset="0"/>
              </a:rPr>
              <a:t>1990s</a:t>
            </a:r>
          </a:p>
        </p:txBody>
      </p:sp>
      <p:sp>
        <p:nvSpPr>
          <p:cNvPr id="12" name="TextBox 11"/>
          <p:cNvSpPr txBox="1"/>
          <p:nvPr/>
        </p:nvSpPr>
        <p:spPr bwMode="auto">
          <a:xfrm>
            <a:off x="761510" y="5482046"/>
            <a:ext cx="1864614" cy="83099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4800" dirty="0">
                <a:solidFill>
                  <a:schemeClr val="tx1"/>
                </a:solidFill>
                <a:latin typeface="Arial" panose="020B0604020202020204" pitchFamily="34" charset="0"/>
                <a:cs typeface="Arial" panose="020B0604020202020204" pitchFamily="34" charset="0"/>
              </a:rPr>
              <a:t>1990s</a:t>
            </a:r>
          </a:p>
        </p:txBody>
      </p:sp>
      <p:sp>
        <p:nvSpPr>
          <p:cNvPr id="11" name="Rounded Rectangular Callout 10"/>
          <p:cNvSpPr/>
          <p:nvPr/>
        </p:nvSpPr>
        <p:spPr bwMode="auto">
          <a:xfrm>
            <a:off x="0" y="4689"/>
            <a:ext cx="3082834" cy="1021556"/>
          </a:xfrm>
          <a:prstGeom prst="wedgeRoundRectCallout">
            <a:avLst>
              <a:gd name="adj1" fmla="val 40303"/>
              <a:gd name="adj2" fmla="val 103135"/>
              <a:gd name="adj3" fmla="val 16667"/>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Software should separate formal </a:t>
            </a:r>
            <a:r>
              <a:rPr kumimoji="0" lang="en-US"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specification</a:t>
            </a:r>
            <a:r>
              <a:rPr kumimoji="0" lang="en-US" sz="1800" b="0" i="0" u="none" strike="noStrike" cap="none" normalizeH="0" dirty="0">
                <a:ln>
                  <a:noFill/>
                </a:ln>
                <a:solidFill>
                  <a:srgbClr val="FFC000"/>
                </a:solidFill>
                <a:effectLst/>
                <a:latin typeface="Arial" panose="020B0604020202020204" pitchFamily="34" charset="0"/>
                <a:cs typeface="Arial" panose="020B0604020202020204" pitchFamily="34" charset="0"/>
              </a:rPr>
              <a:t> </a:t>
            </a: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from </a:t>
            </a:r>
            <a:r>
              <a:rPr kumimoji="0" lang="en-US"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implementation</a:t>
            </a: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4403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33</a:t>
            </a:fld>
            <a:endParaRPr lang="en-US" dirty="0"/>
          </a:p>
        </p:txBody>
      </p:sp>
      <p:sp>
        <p:nvSpPr>
          <p:cNvPr id="4" name="Footer Placeholder 3"/>
          <p:cNvSpPr>
            <a:spLocks noGrp="1"/>
          </p:cNvSpPr>
          <p:nvPr>
            <p:ph type="ftr" sz="quarter" idx="4294967295"/>
          </p:nvPr>
        </p:nvSpPr>
        <p:spPr>
          <a:xfrm>
            <a:off x="0" y="6248400"/>
            <a:ext cx="3429000" cy="457200"/>
          </a:xfrm>
          <a:prstGeom prst="rect">
            <a:avLst/>
          </a:prstGeom>
        </p:spPr>
        <p:txBody>
          <a:bodyPr/>
          <a:lstStyle/>
          <a:p>
            <a:pPr algn="ctr">
              <a:defRPr/>
            </a:pPr>
            <a:r>
              <a:rPr lang="en-US" dirty="0"/>
              <a:t>LICS 2016</a:t>
            </a:r>
          </a:p>
        </p:txBody>
      </p:sp>
      <p:pic>
        <p:nvPicPr>
          <p:cNvPr id="6" name="Picture 5"/>
          <p:cNvPicPr>
            <a:picLocks noChangeAspect="1" noChangeArrowheads="1"/>
          </p:cNvPicPr>
          <p:nvPr/>
        </p:nvPicPr>
        <p:blipFill>
          <a:blip r:embed="rId3" cstate="print"/>
          <a:srcRect/>
          <a:stretch>
            <a:fillRect/>
          </a:stretch>
        </p:blipFill>
        <p:spPr bwMode="auto">
          <a:xfrm>
            <a:off x="0" y="0"/>
            <a:ext cx="9145076" cy="6858000"/>
          </a:xfrm>
          <a:prstGeom prst="rect">
            <a:avLst/>
          </a:prstGeom>
          <a:noFill/>
          <a:ln w="38100" algn="ctr">
            <a:noFill/>
            <a:miter lim="800000"/>
            <a:headEnd/>
            <a:tailEnd/>
          </a:ln>
          <a:effectLst/>
        </p:spPr>
      </p:pic>
      <p:sp>
        <p:nvSpPr>
          <p:cNvPr id="8" name="Rounded Rectangular Callout 7"/>
          <p:cNvSpPr/>
          <p:nvPr/>
        </p:nvSpPr>
        <p:spPr bwMode="auto">
          <a:xfrm>
            <a:off x="5696319" y="153233"/>
            <a:ext cx="2441841" cy="715089"/>
          </a:xfrm>
          <a:prstGeom prst="wedgeRoundRectCallout">
            <a:avLst>
              <a:gd name="adj1" fmla="val -56869"/>
              <a:gd name="adj2" fmla="val 111629"/>
              <a:gd name="adj3" fmla="val 16667"/>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Now you’re just ranting</a:t>
            </a:r>
          </a:p>
        </p:txBody>
      </p:sp>
      <p:sp>
        <p:nvSpPr>
          <p:cNvPr id="9" name="TextBox 8"/>
          <p:cNvSpPr txBox="1"/>
          <p:nvPr/>
        </p:nvSpPr>
        <p:spPr bwMode="auto">
          <a:xfrm>
            <a:off x="609110" y="5329646"/>
            <a:ext cx="1864614" cy="83099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4800" dirty="0">
                <a:solidFill>
                  <a:schemeClr val="tx1"/>
                </a:solidFill>
                <a:latin typeface="Arial" panose="020B0604020202020204" pitchFamily="34" charset="0"/>
                <a:cs typeface="Arial" panose="020B0604020202020204" pitchFamily="34" charset="0"/>
              </a:rPr>
              <a:t>1990s</a:t>
            </a:r>
          </a:p>
        </p:txBody>
      </p:sp>
      <p:sp>
        <p:nvSpPr>
          <p:cNvPr id="12" name="TextBox 11"/>
          <p:cNvSpPr txBox="1"/>
          <p:nvPr/>
        </p:nvSpPr>
        <p:spPr bwMode="auto">
          <a:xfrm>
            <a:off x="761510" y="5482046"/>
            <a:ext cx="1864614" cy="83099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4800" dirty="0">
                <a:solidFill>
                  <a:schemeClr val="tx1"/>
                </a:solidFill>
                <a:latin typeface="Arial" panose="020B0604020202020204" pitchFamily="34" charset="0"/>
                <a:cs typeface="Arial" panose="020B0604020202020204" pitchFamily="34" charset="0"/>
              </a:rPr>
              <a:t>1990s</a:t>
            </a:r>
          </a:p>
        </p:txBody>
      </p:sp>
      <p:sp>
        <p:nvSpPr>
          <p:cNvPr id="10" name="TextBox 9"/>
          <p:cNvSpPr txBox="1"/>
          <p:nvPr/>
        </p:nvSpPr>
        <p:spPr bwMode="auto">
          <a:xfrm>
            <a:off x="913911" y="5634446"/>
            <a:ext cx="1864614" cy="83099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4800" dirty="0">
                <a:solidFill>
                  <a:schemeClr val="tx1"/>
                </a:solidFill>
                <a:latin typeface="Arial" panose="020B0604020202020204" pitchFamily="34" charset="0"/>
                <a:cs typeface="Arial" panose="020B0604020202020204" pitchFamily="34" charset="0"/>
              </a:rPr>
              <a:t>2000s</a:t>
            </a:r>
          </a:p>
        </p:txBody>
      </p:sp>
      <p:sp>
        <p:nvSpPr>
          <p:cNvPr id="13" name="Rounded Rectangular Callout 12"/>
          <p:cNvSpPr/>
          <p:nvPr/>
        </p:nvSpPr>
        <p:spPr bwMode="auto">
          <a:xfrm>
            <a:off x="0" y="4689"/>
            <a:ext cx="3082834" cy="1021556"/>
          </a:xfrm>
          <a:prstGeom prst="wedgeRoundRectCallout">
            <a:avLst>
              <a:gd name="adj1" fmla="val 40303"/>
              <a:gd name="adj2" fmla="val 103135"/>
              <a:gd name="adj3" fmla="val 16667"/>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Software should separate formal </a:t>
            </a:r>
            <a:r>
              <a:rPr kumimoji="0" lang="en-US"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specification</a:t>
            </a:r>
            <a:r>
              <a:rPr kumimoji="0" lang="en-US" sz="1800" b="0" i="0" u="none" strike="noStrike" cap="none" normalizeH="0" dirty="0">
                <a:ln>
                  <a:noFill/>
                </a:ln>
                <a:solidFill>
                  <a:srgbClr val="FFC000"/>
                </a:solidFill>
                <a:effectLst/>
                <a:latin typeface="Arial" panose="020B0604020202020204" pitchFamily="34" charset="0"/>
                <a:cs typeface="Arial" panose="020B0604020202020204" pitchFamily="34" charset="0"/>
              </a:rPr>
              <a:t> </a:t>
            </a: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from </a:t>
            </a:r>
            <a:r>
              <a:rPr kumimoji="0" lang="en-US"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implementation</a:t>
            </a: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9676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34</a:t>
            </a:fld>
            <a:endParaRPr lang="en-US" dirty="0"/>
          </a:p>
        </p:txBody>
      </p:sp>
      <p:sp>
        <p:nvSpPr>
          <p:cNvPr id="4" name="Footer Placeholder 3"/>
          <p:cNvSpPr>
            <a:spLocks noGrp="1"/>
          </p:cNvSpPr>
          <p:nvPr>
            <p:ph type="ftr" sz="quarter" idx="4294967295"/>
          </p:nvPr>
        </p:nvSpPr>
        <p:spPr>
          <a:xfrm>
            <a:off x="0" y="6248400"/>
            <a:ext cx="3429000" cy="457200"/>
          </a:xfrm>
          <a:prstGeom prst="rect">
            <a:avLst/>
          </a:prstGeom>
        </p:spPr>
        <p:txBody>
          <a:bodyPr/>
          <a:lstStyle/>
          <a:p>
            <a:pPr algn="ctr">
              <a:defRPr/>
            </a:pPr>
            <a:r>
              <a:rPr lang="en-US" dirty="0"/>
              <a:t>LICS 2016</a:t>
            </a:r>
          </a:p>
        </p:txBody>
      </p:sp>
      <p:pic>
        <p:nvPicPr>
          <p:cNvPr id="6" name="Picture 5"/>
          <p:cNvPicPr>
            <a:picLocks noChangeAspect="1" noChangeArrowheads="1"/>
          </p:cNvPicPr>
          <p:nvPr/>
        </p:nvPicPr>
        <p:blipFill>
          <a:blip r:embed="rId3" cstate="print"/>
          <a:srcRect/>
          <a:stretch>
            <a:fillRect/>
          </a:stretch>
        </p:blipFill>
        <p:spPr bwMode="auto">
          <a:xfrm>
            <a:off x="0" y="9378"/>
            <a:ext cx="9145076" cy="6858000"/>
          </a:xfrm>
          <a:prstGeom prst="rect">
            <a:avLst/>
          </a:prstGeom>
          <a:noFill/>
          <a:ln w="38100" algn="ctr">
            <a:noFill/>
            <a:miter lim="800000"/>
            <a:headEnd/>
            <a:tailEnd/>
          </a:ln>
          <a:effectLst/>
        </p:spPr>
      </p:pic>
      <p:sp>
        <p:nvSpPr>
          <p:cNvPr id="9" name="TextBox 8"/>
          <p:cNvSpPr txBox="1"/>
          <p:nvPr/>
        </p:nvSpPr>
        <p:spPr bwMode="auto">
          <a:xfrm>
            <a:off x="609110" y="5329646"/>
            <a:ext cx="1864614" cy="83099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4800" dirty="0">
                <a:solidFill>
                  <a:schemeClr val="tx1"/>
                </a:solidFill>
                <a:latin typeface="Arial" panose="020B0604020202020204" pitchFamily="34" charset="0"/>
                <a:cs typeface="Arial" panose="020B0604020202020204" pitchFamily="34" charset="0"/>
              </a:rPr>
              <a:t>1990s</a:t>
            </a:r>
          </a:p>
        </p:txBody>
      </p:sp>
      <p:sp>
        <p:nvSpPr>
          <p:cNvPr id="12" name="TextBox 11"/>
          <p:cNvSpPr txBox="1"/>
          <p:nvPr/>
        </p:nvSpPr>
        <p:spPr bwMode="auto">
          <a:xfrm>
            <a:off x="761510" y="5482046"/>
            <a:ext cx="1864614" cy="83099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4800" dirty="0">
                <a:solidFill>
                  <a:schemeClr val="tx1"/>
                </a:solidFill>
                <a:latin typeface="Arial" panose="020B0604020202020204" pitchFamily="34" charset="0"/>
                <a:cs typeface="Arial" panose="020B0604020202020204" pitchFamily="34" charset="0"/>
              </a:rPr>
              <a:t>1990s</a:t>
            </a:r>
          </a:p>
        </p:txBody>
      </p:sp>
      <p:sp>
        <p:nvSpPr>
          <p:cNvPr id="10" name="TextBox 9"/>
          <p:cNvSpPr txBox="1"/>
          <p:nvPr/>
        </p:nvSpPr>
        <p:spPr bwMode="auto">
          <a:xfrm>
            <a:off x="913911" y="5634446"/>
            <a:ext cx="1864614" cy="83099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4800" dirty="0">
                <a:solidFill>
                  <a:schemeClr val="tx1"/>
                </a:solidFill>
                <a:latin typeface="Arial" panose="020B0604020202020204" pitchFamily="34" charset="0"/>
                <a:cs typeface="Arial" panose="020B0604020202020204" pitchFamily="34" charset="0"/>
              </a:rPr>
              <a:t>2000s</a:t>
            </a:r>
          </a:p>
        </p:txBody>
      </p:sp>
      <p:sp>
        <p:nvSpPr>
          <p:cNvPr id="13" name="TextBox 12"/>
          <p:cNvSpPr txBox="1"/>
          <p:nvPr/>
        </p:nvSpPr>
        <p:spPr bwMode="auto">
          <a:xfrm>
            <a:off x="1083593" y="5786846"/>
            <a:ext cx="1830053" cy="83099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4800" dirty="0">
                <a:solidFill>
                  <a:schemeClr val="tx1"/>
                </a:solidFill>
                <a:latin typeface="Arial" panose="020B0604020202020204" pitchFamily="34" charset="0"/>
                <a:cs typeface="Arial" panose="020B0604020202020204" pitchFamily="34" charset="0"/>
              </a:rPr>
              <a:t>Today</a:t>
            </a:r>
          </a:p>
        </p:txBody>
      </p:sp>
      <p:sp>
        <p:nvSpPr>
          <p:cNvPr id="14" name="Rounded Rectangular Callout 13"/>
          <p:cNvSpPr/>
          <p:nvPr/>
        </p:nvSpPr>
        <p:spPr bwMode="auto">
          <a:xfrm>
            <a:off x="5696319" y="153233"/>
            <a:ext cx="2441841" cy="715089"/>
          </a:xfrm>
          <a:prstGeom prst="wedgeRoundRectCallout">
            <a:avLst>
              <a:gd name="adj1" fmla="val -56869"/>
              <a:gd name="adj2" fmla="val 111629"/>
              <a:gd name="adj3" fmla="val 16667"/>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What does that even mean?</a:t>
            </a:r>
          </a:p>
        </p:txBody>
      </p:sp>
      <p:sp>
        <p:nvSpPr>
          <p:cNvPr id="15" name="Rounded Rectangular Callout 14"/>
          <p:cNvSpPr/>
          <p:nvPr/>
        </p:nvSpPr>
        <p:spPr bwMode="auto">
          <a:xfrm>
            <a:off x="0" y="4689"/>
            <a:ext cx="3642360" cy="1021556"/>
          </a:xfrm>
          <a:prstGeom prst="wedgeRoundRectCallout">
            <a:avLst>
              <a:gd name="adj1" fmla="val 31516"/>
              <a:gd name="adj2" fmla="val 76282"/>
              <a:gd name="adj3" fmla="val 16667"/>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a:ln>
                  <a:noFill/>
                </a:ln>
                <a:solidFill>
                  <a:srgbClr val="FF0000"/>
                </a:solidFill>
                <a:effectLst/>
                <a:latin typeface="Arial" panose="020B0604020202020204" pitchFamily="34" charset="0"/>
                <a:cs typeface="Arial" panose="020B0604020202020204" pitchFamily="34" charset="0"/>
              </a:rPr>
              <a:t>Blockchains</a:t>
            </a: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 should separate formal </a:t>
            </a:r>
            <a:r>
              <a:rPr kumimoji="0" lang="en-US"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specification</a:t>
            </a:r>
            <a:r>
              <a:rPr kumimoji="0" lang="en-US" sz="1800" b="0" i="0" u="none" strike="noStrike" cap="none" normalizeH="0" dirty="0">
                <a:ln>
                  <a:noFill/>
                </a:ln>
                <a:solidFill>
                  <a:srgbClr val="FFC000"/>
                </a:solidFill>
                <a:effectLst/>
                <a:latin typeface="Arial" panose="020B0604020202020204" pitchFamily="34" charset="0"/>
                <a:cs typeface="Arial" panose="020B0604020202020204" pitchFamily="34" charset="0"/>
              </a:rPr>
              <a:t> </a:t>
            </a: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from </a:t>
            </a:r>
            <a:r>
              <a:rPr kumimoji="0" lang="en-US" sz="18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implementation</a:t>
            </a:r>
            <a:r>
              <a:rPr kumimoji="0" lang="en-US" sz="1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9674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35</a:t>
            </a:fld>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52531">
            <a:off x="766674" y="657357"/>
            <a:ext cx="7736991" cy="7570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4769704" y="5228180"/>
            <a:ext cx="4167463" cy="1384995"/>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Emin Gun Sirer: you can’t “hack” something with no specification</a:t>
            </a:r>
          </a:p>
        </p:txBody>
      </p:sp>
    </p:spTree>
    <p:extLst>
      <p:ext uri="{BB962C8B-B14F-4D97-AF65-F5344CB8AC3E}">
        <p14:creationId xmlns:p14="http://schemas.microsoft.com/office/powerpoint/2010/main" val="814719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36</a:t>
            </a:fld>
            <a:endParaRPr lang="en-US" dirty="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69108">
            <a:off x="-11642" y="751878"/>
            <a:ext cx="8088842" cy="769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4515704" y="4838712"/>
            <a:ext cx="4167463" cy="1384995"/>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Never let anyone tell you formal methods don’t matter in the real world!</a:t>
            </a:r>
          </a:p>
        </p:txBody>
      </p:sp>
    </p:spTree>
    <p:extLst>
      <p:ext uri="{BB962C8B-B14F-4D97-AF65-F5344CB8AC3E}">
        <p14:creationId xmlns:p14="http://schemas.microsoft.com/office/powerpoint/2010/main" val="72378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rgbClr val="FFFF00"/>
                </a:solidFill>
              </a:rPr>
              <a:t>Reentrancy Attacks:</a:t>
            </a:r>
            <a:br>
              <a:rPr lang="en-US" dirty="0">
                <a:solidFill>
                  <a:srgbClr val="FFFF00"/>
                </a:solidFill>
              </a:rPr>
            </a:br>
            <a:r>
              <a:rPr lang="en-US" dirty="0">
                <a:solidFill>
                  <a:srgbClr val="FFFF00"/>
                </a:solidFill>
              </a:rPr>
              <a:t>An exotic hazard introduced by a radically new style of programming?</a:t>
            </a:r>
          </a:p>
        </p:txBody>
      </p:sp>
    </p:spTree>
    <p:extLst>
      <p:ext uri="{BB962C8B-B14F-4D97-AF65-F5344CB8AC3E}">
        <p14:creationId xmlns:p14="http://schemas.microsoft.com/office/powerpoint/2010/main" val="400719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412713" y="4669465"/>
            <a:ext cx="6400800" cy="1752600"/>
          </a:xfrm>
        </p:spPr>
        <p:txBody>
          <a:bodyPr/>
          <a:lstStyle/>
          <a:p>
            <a:r>
              <a:rPr lang="en-US" dirty="0">
                <a:solidFill>
                  <a:srgbClr val="FF0066"/>
                </a:solidFill>
              </a:rPr>
              <a:t>No.</a:t>
            </a:r>
          </a:p>
        </p:txBody>
      </p:sp>
      <p:sp>
        <p:nvSpPr>
          <p:cNvPr id="5" name="Title 2"/>
          <p:cNvSpPr txBox="1">
            <a:spLocks/>
          </p:cNvSpPr>
          <p:nvPr/>
        </p:nvSpPr>
        <p:spPr bwMode="auto">
          <a:xfrm>
            <a:off x="838200" y="2282825"/>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a:lstStyle>
          <a:p>
            <a:r>
              <a:rPr lang="en-US" kern="0" dirty="0">
                <a:solidFill>
                  <a:srgbClr val="FFFF00"/>
                </a:solidFill>
              </a:rPr>
              <a:t>Reentrancy Attacks:</a:t>
            </a:r>
            <a:br>
              <a:rPr lang="en-US" kern="0" dirty="0">
                <a:solidFill>
                  <a:srgbClr val="FFFF00"/>
                </a:solidFill>
              </a:rPr>
            </a:br>
            <a:r>
              <a:rPr lang="en-US" kern="0" dirty="0">
                <a:solidFill>
                  <a:srgbClr val="FFFF00"/>
                </a:solidFill>
              </a:rPr>
              <a:t>An exotic hazard introduced by a radically new style of programming?</a:t>
            </a:r>
          </a:p>
        </p:txBody>
      </p:sp>
    </p:spTree>
    <p:extLst>
      <p:ext uri="{BB962C8B-B14F-4D97-AF65-F5344CB8AC3E}">
        <p14:creationId xmlns:p14="http://schemas.microsoft.com/office/powerpoint/2010/main" val="4266785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Slide Number Placeholder 2"/>
          <p:cNvSpPr>
            <a:spLocks noGrp="1"/>
          </p:cNvSpPr>
          <p:nvPr>
            <p:ph type="sldNum" sz="quarter" idx="11"/>
          </p:nvPr>
        </p:nvSpPr>
        <p:spPr>
          <a:noFill/>
        </p:spPr>
        <p:txBody>
          <a:bodyPr/>
          <a:lstStyle/>
          <a:p>
            <a:fld id="{EEB967C3-FA7F-412A-837D-A0272F35E479}" type="slidenum">
              <a:rPr lang="x-none" smtClean="0">
                <a:cs typeface="Arial" pitchFamily="34" charset="0"/>
              </a:rPr>
              <a:pPr/>
              <a:t>39</a:t>
            </a:fld>
            <a:endParaRPr lang="en-US" dirty="0">
              <a:cs typeface="Arial" pitchFamily="34" charset="0"/>
            </a:endParaRPr>
          </a:p>
        </p:txBody>
      </p:sp>
      <p:sp>
        <p:nvSpPr>
          <p:cNvPr id="63492"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fld id="{1CE037A9-E2DE-4A03-A61B-D8067A0B3BA0}" type="slidenum">
              <a:rPr lang="x-none" sz="1400">
                <a:solidFill>
                  <a:schemeClr val="tx1"/>
                </a:solidFill>
                <a:latin typeface="Arial" pitchFamily="34" charset="0"/>
                <a:cs typeface="Arial" pitchFamily="34" charset="0"/>
              </a:rPr>
              <a:pPr/>
              <a:t>39</a:t>
            </a:fld>
            <a:endParaRPr lang="en-US" sz="1400" dirty="0">
              <a:solidFill>
                <a:schemeClr val="tx1"/>
              </a:solidFill>
              <a:latin typeface="Arial" pitchFamily="34" charset="0"/>
              <a:cs typeface="Arial" pitchFamily="34" charset="0"/>
            </a:endParaRPr>
          </a:p>
        </p:txBody>
      </p:sp>
      <p:sp>
        <p:nvSpPr>
          <p:cNvPr id="63493" name="Rectangle 5"/>
          <p:cNvSpPr>
            <a:spLocks noChangeArrowheads="1"/>
          </p:cNvSpPr>
          <p:nvPr/>
        </p:nvSpPr>
        <p:spPr bwMode="auto">
          <a:xfrm>
            <a:off x="838200" y="1752600"/>
            <a:ext cx="7315200" cy="4359275"/>
          </a:xfrm>
          <a:prstGeom prst="rect">
            <a:avLst/>
          </a:prstGeom>
          <a:solidFill>
            <a:srgbClr val="FFFFCC"/>
          </a:solidFill>
          <a:ln w="9525">
            <a:noFill/>
            <a:miter lim="800000"/>
            <a:headEnd/>
            <a:tailEnd/>
          </a:ln>
        </p:spPr>
        <p:txBody>
          <a:bodyPr>
            <a:spAutoFit/>
          </a:bodyPr>
          <a:lstStyle/>
          <a:p>
            <a:pPr algn="l"/>
            <a:r>
              <a:rPr lang="en-US" sz="2000" b="1" dirty="0">
                <a:solidFill>
                  <a:schemeClr val="bg1"/>
                </a:solidFill>
                <a:latin typeface="Courier New" pitchFamily="49" charset="0"/>
                <a:cs typeface="Courier New" pitchFamily="49" charset="0"/>
              </a:rPr>
              <a:t>public class </a:t>
            </a:r>
            <a:r>
              <a:rPr lang="en-US" sz="2000" b="1" dirty="0">
                <a:latin typeface="Courier New" pitchFamily="49" charset="0"/>
                <a:cs typeface="Courier New" pitchFamily="49" charset="0"/>
              </a:rPr>
              <a:t>Queue&lt;T&gt; {</a:t>
            </a:r>
          </a:p>
          <a:p>
            <a:pPr algn="l"/>
            <a:endParaRPr lang="en-US" sz="2000" b="1" dirty="0">
              <a:latin typeface="Courier New" pitchFamily="49" charset="0"/>
              <a:cs typeface="Courier New" pitchFamily="49" charset="0"/>
            </a:endParaRPr>
          </a:p>
          <a:p>
            <a:pPr algn="l"/>
            <a:r>
              <a:rPr lang="en-US" sz="2000" b="1" dirty="0">
                <a:solidFill>
                  <a:schemeClr val="bg1"/>
                </a:solidFill>
                <a:latin typeface="Courier New" pitchFamily="49" charset="0"/>
                <a:cs typeface="Courier New" pitchFamily="49" charset="0"/>
              </a:rPr>
              <a:t>  int </a:t>
            </a:r>
            <a:r>
              <a:rPr lang="en-US" sz="2000" b="1" dirty="0">
                <a:latin typeface="Courier New" pitchFamily="49" charset="0"/>
                <a:cs typeface="Courier New" pitchFamily="49" charset="0"/>
              </a:rPr>
              <a:t>head = 0, tail = 0; </a:t>
            </a:r>
          </a:p>
          <a:p>
            <a:pPr algn="l"/>
            <a:r>
              <a:rPr lang="en-US" sz="2000" b="1" dirty="0">
                <a:latin typeface="Courier New" pitchFamily="49" charset="0"/>
                <a:cs typeface="Courier New" pitchFamily="49" charset="0"/>
              </a:rPr>
              <a:t>  T[QSIZE] items;</a:t>
            </a:r>
          </a:p>
          <a:p>
            <a:pPr algn="l"/>
            <a:endParaRPr lang="en-US" sz="2000" b="1" dirty="0">
              <a:solidFill>
                <a:schemeClr val="bg1"/>
              </a:solidFill>
              <a:latin typeface="Courier New" pitchFamily="49" charset="0"/>
              <a:cs typeface="Courier New" pitchFamily="49" charset="0"/>
            </a:endParaRPr>
          </a:p>
          <a:p>
            <a:pPr algn="l"/>
            <a:r>
              <a:rPr lang="en-US" sz="2000" b="1" dirty="0">
                <a:solidFill>
                  <a:schemeClr val="bg1"/>
                </a:solidFill>
                <a:latin typeface="Courier New" pitchFamily="49" charset="0"/>
                <a:cs typeface="Courier New" pitchFamily="49" charset="0"/>
              </a:rPr>
              <a:t>  public synchronized T </a:t>
            </a:r>
            <a:r>
              <a:rPr lang="en-US" sz="2000" b="1" dirty="0">
                <a:latin typeface="Courier New" pitchFamily="49" charset="0"/>
                <a:cs typeface="Courier New" pitchFamily="49" charset="0"/>
              </a:rPr>
              <a:t>deq() {</a:t>
            </a:r>
          </a:p>
          <a:p>
            <a:pPr algn="l"/>
            <a:r>
              <a:rPr lang="en-US" sz="2000" b="1" dirty="0">
                <a:latin typeface="Courier New" pitchFamily="49" charset="0"/>
                <a:cs typeface="Courier New" pitchFamily="49" charset="0"/>
              </a:rPr>
              <a:t>   </a:t>
            </a:r>
            <a:r>
              <a:rPr lang="en-US" sz="2000" b="1" dirty="0">
                <a:solidFill>
                  <a:schemeClr val="bg1"/>
                </a:solidFill>
                <a:latin typeface="Courier New" pitchFamily="49" charset="0"/>
                <a:cs typeface="Courier New" pitchFamily="49" charset="0"/>
              </a:rPr>
              <a:t>while </a:t>
            </a:r>
            <a:r>
              <a:rPr lang="en-US" sz="2000" b="1" dirty="0">
                <a:latin typeface="Courier New" pitchFamily="49" charset="0"/>
                <a:cs typeface="Courier New" pitchFamily="49" charset="0"/>
              </a:rPr>
              <a:t>(tail – head == 0)</a:t>
            </a:r>
          </a:p>
          <a:p>
            <a:pPr algn="l"/>
            <a:r>
              <a:rPr lang="en-US" sz="2000" b="1" dirty="0">
                <a:latin typeface="Courier New" pitchFamily="49" charset="0"/>
                <a:cs typeface="Courier New" pitchFamily="49" charset="0"/>
              </a:rPr>
              <a:t>     wait();</a:t>
            </a:r>
            <a:endParaRPr lang="en-US" sz="2000" b="1" dirty="0">
              <a:solidFill>
                <a:srgbClr val="FF0000"/>
              </a:solidFill>
              <a:latin typeface="Courier New" pitchFamily="49" charset="0"/>
              <a:cs typeface="Courier New" pitchFamily="49" charset="0"/>
            </a:endParaRPr>
          </a:p>
          <a:p>
            <a:pPr algn="l"/>
            <a:r>
              <a:rPr lang="en-US" sz="2000" b="1" dirty="0">
                <a:latin typeface="Courier New" pitchFamily="49" charset="0"/>
                <a:cs typeface="Courier New" pitchFamily="49" charset="0"/>
              </a:rPr>
              <a:t>   T result = items[head % QSIZE]; head++;</a:t>
            </a:r>
          </a:p>
          <a:p>
            <a:pPr algn="l"/>
            <a:r>
              <a:rPr lang="en-US" sz="2000" b="1" dirty="0">
                <a:latin typeface="Courier New" pitchFamily="49" charset="0"/>
                <a:cs typeface="Courier New" pitchFamily="49" charset="0"/>
              </a:rPr>
              <a:t>   notifyAll();</a:t>
            </a:r>
          </a:p>
          <a:p>
            <a:pPr algn="l"/>
            <a:r>
              <a:rPr lang="en-US" sz="2000" b="1" dirty="0">
                <a:latin typeface="Courier New" pitchFamily="49" charset="0"/>
                <a:cs typeface="Courier New" pitchFamily="49" charset="0"/>
              </a:rPr>
              <a:t>   </a:t>
            </a:r>
            <a:r>
              <a:rPr lang="en-US" sz="2000" b="1" dirty="0">
                <a:solidFill>
                  <a:schemeClr val="bg1"/>
                </a:solidFill>
                <a:latin typeface="Courier New" pitchFamily="49" charset="0"/>
                <a:cs typeface="Courier New" pitchFamily="49" charset="0"/>
              </a:rPr>
              <a:t>return </a:t>
            </a:r>
            <a:r>
              <a:rPr lang="en-US" sz="2000" b="1" dirty="0">
                <a:latin typeface="Courier New" pitchFamily="49" charset="0"/>
                <a:cs typeface="Courier New" pitchFamily="49" charset="0"/>
              </a:rPr>
              <a:t>result;</a:t>
            </a:r>
          </a:p>
          <a:p>
            <a:pPr algn="l"/>
            <a:r>
              <a:rPr lang="en-US" sz="2000" b="1" dirty="0">
                <a:latin typeface="Courier New" pitchFamily="49" charset="0"/>
                <a:cs typeface="Courier New" pitchFamily="49" charset="0"/>
              </a:rPr>
              <a:t>  }</a:t>
            </a:r>
          </a:p>
          <a:p>
            <a:pPr algn="l"/>
            <a:r>
              <a:rPr lang="en-US" sz="2000" b="1" dirty="0">
                <a:latin typeface="Courier New" pitchFamily="49" charset="0"/>
                <a:cs typeface="Courier New" pitchFamily="49" charset="0"/>
              </a:rPr>
              <a:t>  …</a:t>
            </a:r>
          </a:p>
          <a:p>
            <a:pPr algn="l"/>
            <a:r>
              <a:rPr lang="en-US" sz="2000" b="1" dirty="0">
                <a:latin typeface="Courier New" pitchFamily="49" charset="0"/>
                <a:cs typeface="Courier New" pitchFamily="49" charset="0"/>
              </a:rPr>
              <a:t>}}</a:t>
            </a:r>
          </a:p>
        </p:txBody>
      </p:sp>
      <p:sp>
        <p:nvSpPr>
          <p:cNvPr id="63494" name="Rectangle 2"/>
          <p:cNvSpPr>
            <a:spLocks noGrp="1" noChangeArrowheads="1"/>
          </p:cNvSpPr>
          <p:nvPr>
            <p:ph type="title" idx="4294967295"/>
          </p:nvPr>
        </p:nvSpPr>
        <p:spPr/>
        <p:txBody>
          <a:bodyPr/>
          <a:lstStyle/>
          <a:p>
            <a:r>
              <a:rPr lang="en-US" dirty="0">
                <a:solidFill>
                  <a:srgbClr val="FFFF00"/>
                </a:solidFill>
              </a:rPr>
              <a:t>Monitors (in Java)</a:t>
            </a:r>
          </a:p>
        </p:txBody>
      </p:sp>
    </p:spTree>
    <p:extLst>
      <p:ext uri="{BB962C8B-B14F-4D97-AF65-F5344CB8AC3E}">
        <p14:creationId xmlns:p14="http://schemas.microsoft.com/office/powerpoint/2010/main" val="708227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F1267B-DEF6-E996-60DC-1E36DAF63F23}"/>
              </a:ext>
            </a:extLst>
          </p:cNvPr>
          <p:cNvPicPr>
            <a:picLocks noChangeAspect="1"/>
          </p:cNvPicPr>
          <p:nvPr/>
        </p:nvPicPr>
        <p:blipFill>
          <a:blip r:embed="rId2"/>
          <a:stretch>
            <a:fillRect/>
          </a:stretch>
        </p:blipFill>
        <p:spPr>
          <a:xfrm>
            <a:off x="0" y="0"/>
            <a:ext cx="10635261" cy="6974276"/>
          </a:xfrm>
          <a:prstGeom prst="rect">
            <a:avLst/>
          </a:prstGeom>
        </p:spPr>
      </p:pic>
      <p:sp>
        <p:nvSpPr>
          <p:cNvPr id="2" name="Slide Number Placeholder 1">
            <a:extLst>
              <a:ext uri="{FF2B5EF4-FFF2-40B4-BE49-F238E27FC236}">
                <a16:creationId xmlns:a16="http://schemas.microsoft.com/office/drawing/2014/main" id="{125E811B-A4C2-44B5-9FF2-853E34172CAC}"/>
              </a:ext>
            </a:extLst>
          </p:cNvPr>
          <p:cNvSpPr>
            <a:spLocks noGrp="1"/>
          </p:cNvSpPr>
          <p:nvPr>
            <p:ph type="sldNum" sz="quarter" idx="11"/>
          </p:nvPr>
        </p:nvSpPr>
        <p:spPr/>
        <p:txBody>
          <a:bodyPr/>
          <a:lstStyle/>
          <a:p>
            <a:pPr>
              <a:defRPr/>
            </a:pPr>
            <a:fld id="{FE25F947-77F5-4CA6-8472-B4B2967773ED}" type="slidenum">
              <a:rPr lang="x-none" smtClean="0"/>
              <a:pPr>
                <a:defRPr/>
              </a:pPr>
              <a:t>4</a:t>
            </a:fld>
            <a:endParaRPr lang="en-US" dirty="0"/>
          </a:p>
        </p:txBody>
      </p:sp>
      <p:sp>
        <p:nvSpPr>
          <p:cNvPr id="3" name="TextBox 2">
            <a:extLst>
              <a:ext uri="{FF2B5EF4-FFF2-40B4-BE49-F238E27FC236}">
                <a16:creationId xmlns:a16="http://schemas.microsoft.com/office/drawing/2014/main" id="{9F4CD9A3-F00D-4C40-859E-EDBF4C346B8E}"/>
              </a:ext>
            </a:extLst>
          </p:cNvPr>
          <p:cNvSpPr txBox="1"/>
          <p:nvPr/>
        </p:nvSpPr>
        <p:spPr bwMode="auto">
          <a:xfrm>
            <a:off x="824837" y="1149281"/>
            <a:ext cx="572836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Interested in TAing for this course?</a:t>
            </a:r>
            <a:endParaRPr lang="en-US" sz="2800" i="1" dirty="0">
              <a:solidFill>
                <a:srgbClr val="FFFF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AC4ACE5-FAC4-4307-A6B1-E289300DE57F}"/>
              </a:ext>
            </a:extLst>
          </p:cNvPr>
          <p:cNvSpPr txBox="1"/>
          <p:nvPr/>
        </p:nvSpPr>
        <p:spPr bwMode="auto">
          <a:xfrm>
            <a:off x="824837" y="2831447"/>
            <a:ext cx="5684569"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Opportunity to </a:t>
            </a:r>
            <a:r>
              <a:rPr lang="en-US" sz="2800" i="1" dirty="0">
                <a:solidFill>
                  <a:schemeClr val="tx1"/>
                </a:solidFill>
                <a:latin typeface="Arial" panose="020B0604020202020204" pitchFamily="34" charset="0"/>
                <a:cs typeface="Arial" panose="020B0604020202020204" pitchFamily="34" charset="0"/>
              </a:rPr>
              <a:t>really learn </a:t>
            </a:r>
            <a:r>
              <a:rPr lang="en-US" sz="2800" dirty="0">
                <a:solidFill>
                  <a:srgbClr val="FFFF00"/>
                </a:solidFill>
                <a:latin typeface="Arial" panose="020B0604020202020204" pitchFamily="34" charset="0"/>
                <a:cs typeface="Arial" panose="020B0604020202020204" pitchFamily="34" charset="0"/>
              </a:rPr>
              <a:t>material</a:t>
            </a:r>
          </a:p>
        </p:txBody>
      </p:sp>
      <p:sp>
        <p:nvSpPr>
          <p:cNvPr id="5" name="TextBox 3">
            <a:extLst>
              <a:ext uri="{FF2B5EF4-FFF2-40B4-BE49-F238E27FC236}">
                <a16:creationId xmlns:a16="http://schemas.microsoft.com/office/drawing/2014/main" id="{994853DB-D386-495C-A4A6-BE8C6D58A839}"/>
              </a:ext>
            </a:extLst>
          </p:cNvPr>
          <p:cNvSpPr txBox="1"/>
          <p:nvPr/>
        </p:nvSpPr>
        <p:spPr bwMode="auto">
          <a:xfrm>
            <a:off x="824837" y="1990364"/>
            <a:ext cx="5764720"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Will be taught again in Spring 2025</a:t>
            </a:r>
          </a:p>
        </p:txBody>
      </p:sp>
      <p:sp>
        <p:nvSpPr>
          <p:cNvPr id="6" name="TextBox 5">
            <a:extLst>
              <a:ext uri="{FF2B5EF4-FFF2-40B4-BE49-F238E27FC236}">
                <a16:creationId xmlns:a16="http://schemas.microsoft.com/office/drawing/2014/main" id="{0E8E71DE-89B8-4BA9-B753-8B8A0694C505}"/>
              </a:ext>
            </a:extLst>
          </p:cNvPr>
          <p:cNvSpPr txBox="1"/>
          <p:nvPr/>
        </p:nvSpPr>
        <p:spPr bwMode="auto">
          <a:xfrm>
            <a:off x="824837" y="3672530"/>
            <a:ext cx="7043916"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Develop new projects, improve old projects</a:t>
            </a:r>
          </a:p>
        </p:txBody>
      </p:sp>
      <p:sp>
        <p:nvSpPr>
          <p:cNvPr id="7" name="TextBox 6">
            <a:extLst>
              <a:ext uri="{FF2B5EF4-FFF2-40B4-BE49-F238E27FC236}">
                <a16:creationId xmlns:a16="http://schemas.microsoft.com/office/drawing/2014/main" id="{E3CF2082-3B48-4DBA-879D-D9178275C17E}"/>
              </a:ext>
            </a:extLst>
          </p:cNvPr>
          <p:cNvSpPr txBox="1"/>
          <p:nvPr/>
        </p:nvSpPr>
        <p:spPr bwMode="auto">
          <a:xfrm>
            <a:off x="824837" y="4513613"/>
            <a:ext cx="3610990"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i="1" dirty="0">
                <a:solidFill>
                  <a:srgbClr val="FFFF00"/>
                </a:solidFill>
                <a:latin typeface="Arial" panose="020B0604020202020204" pitchFamily="34" charset="0"/>
                <a:cs typeface="Arial" panose="020B0604020202020204" pitchFamily="34" charset="0"/>
              </a:rPr>
              <a:t>Yes</a:t>
            </a:r>
            <a:r>
              <a:rPr lang="en-US" sz="2800" dirty="0">
                <a:solidFill>
                  <a:srgbClr val="FFFF00"/>
                </a:solidFill>
                <a:latin typeface="Arial" panose="020B0604020202020204" pitchFamily="34" charset="0"/>
                <a:cs typeface="Arial" panose="020B0604020202020204" pitchFamily="34" charset="0"/>
              </a:rPr>
              <a:t>, you are qualified</a:t>
            </a:r>
          </a:p>
        </p:txBody>
      </p:sp>
    </p:spTree>
    <p:extLst>
      <p:ext uri="{BB962C8B-B14F-4D97-AF65-F5344CB8AC3E}">
        <p14:creationId xmlns:p14="http://schemas.microsoft.com/office/powerpoint/2010/main" val="24149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2"/>
          <p:cNvSpPr>
            <a:spLocks noGrp="1"/>
          </p:cNvSpPr>
          <p:nvPr>
            <p:ph type="sldNum" sz="quarter" idx="11"/>
          </p:nvPr>
        </p:nvSpPr>
        <p:spPr>
          <a:noFill/>
        </p:spPr>
        <p:txBody>
          <a:bodyPr/>
          <a:lstStyle/>
          <a:p>
            <a:fld id="{BB629E7E-66DF-4B84-9C9C-BBC00C95A60F}" type="slidenum">
              <a:rPr lang="x-none" smtClean="0">
                <a:cs typeface="Arial" pitchFamily="34" charset="0"/>
              </a:rPr>
              <a:pPr/>
              <a:t>40</a:t>
            </a:fld>
            <a:endParaRPr lang="en-US" dirty="0">
              <a:cs typeface="Arial" pitchFamily="34" charset="0"/>
            </a:endParaRPr>
          </a:p>
        </p:txBody>
      </p:sp>
      <p:sp>
        <p:nvSpPr>
          <p:cNvPr id="6451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fld id="{F3887991-F7F7-4A31-8A68-F396120D6377}" type="slidenum">
              <a:rPr lang="x-none" sz="1400">
                <a:solidFill>
                  <a:schemeClr val="tx1"/>
                </a:solidFill>
                <a:latin typeface="Arial" pitchFamily="34" charset="0"/>
                <a:cs typeface="Arial" pitchFamily="34" charset="0"/>
              </a:rPr>
              <a:pPr/>
              <a:t>40</a:t>
            </a:fld>
            <a:endParaRPr lang="en-US" sz="1400" dirty="0">
              <a:solidFill>
                <a:schemeClr val="tx1"/>
              </a:solidFill>
              <a:latin typeface="Arial" pitchFamily="34" charset="0"/>
              <a:cs typeface="Arial" pitchFamily="34" charset="0"/>
            </a:endParaRPr>
          </a:p>
        </p:txBody>
      </p:sp>
      <p:sp>
        <p:nvSpPr>
          <p:cNvPr id="64517" name="Rectangle 2"/>
          <p:cNvSpPr>
            <a:spLocks noChangeArrowheads="1"/>
          </p:cNvSpPr>
          <p:nvPr/>
        </p:nvSpPr>
        <p:spPr bwMode="auto">
          <a:xfrm>
            <a:off x="838200" y="1752600"/>
            <a:ext cx="7315200" cy="4359275"/>
          </a:xfrm>
          <a:prstGeom prst="rect">
            <a:avLst/>
          </a:prstGeom>
          <a:solidFill>
            <a:srgbClr val="FFFFCC"/>
          </a:solidFill>
          <a:ln w="9525">
            <a:noFill/>
            <a:miter lim="800000"/>
            <a:headEnd/>
            <a:tailEnd/>
          </a:ln>
        </p:spPr>
        <p:txBody>
          <a:bodyPr>
            <a:spAutoFit/>
          </a:bodyPr>
          <a:lstStyle/>
          <a:p>
            <a:pPr algn="l"/>
            <a:r>
              <a:rPr lang="en-US" sz="2000" b="1" dirty="0">
                <a:solidFill>
                  <a:schemeClr val="bg1"/>
                </a:solidFill>
                <a:latin typeface="Courier New" pitchFamily="49" charset="0"/>
                <a:cs typeface="Courier New" pitchFamily="49" charset="0"/>
              </a:rPr>
              <a:t>public class </a:t>
            </a:r>
            <a:r>
              <a:rPr lang="en-US" sz="2000" b="1" dirty="0">
                <a:latin typeface="Courier New" pitchFamily="49" charset="0"/>
                <a:cs typeface="Courier New" pitchFamily="49" charset="0"/>
              </a:rPr>
              <a:t>Queue&lt;T&gt; </a:t>
            </a:r>
            <a:r>
              <a:rPr lang="en-US" sz="2000" b="1" dirty="0">
                <a:solidFill>
                  <a:schemeClr val="folHlink"/>
                </a:solidFill>
                <a:latin typeface="Courier New" pitchFamily="49" charset="0"/>
                <a:cs typeface="Courier New" pitchFamily="49" charset="0"/>
              </a:rPr>
              <a:t>{</a:t>
            </a:r>
          </a:p>
          <a:p>
            <a:pPr algn="l"/>
            <a:endParaRPr lang="en-US" sz="2000" b="1" dirty="0">
              <a:solidFill>
                <a:schemeClr val="folHlink"/>
              </a:solidFill>
              <a:latin typeface="Courier New" pitchFamily="49" charset="0"/>
              <a:cs typeface="Courier New" pitchFamily="49" charset="0"/>
            </a:endParaRPr>
          </a:p>
          <a:p>
            <a:pPr algn="l"/>
            <a:r>
              <a:rPr lang="en-US" sz="2000" b="1" dirty="0">
                <a:latin typeface="Courier New" pitchFamily="49" charset="0"/>
                <a:cs typeface="Courier New" pitchFamily="49" charset="0"/>
              </a:rPr>
              <a:t>  </a:t>
            </a:r>
            <a:r>
              <a:rPr lang="en-US" sz="2000" b="1" dirty="0">
                <a:solidFill>
                  <a:schemeClr val="folHlink"/>
                </a:solidFill>
                <a:latin typeface="Courier New" pitchFamily="49" charset="0"/>
                <a:cs typeface="Courier New" pitchFamily="49" charset="0"/>
              </a:rPr>
              <a:t>int head = 0, tail = 0; </a:t>
            </a:r>
          </a:p>
          <a:p>
            <a:pPr algn="l"/>
            <a:r>
              <a:rPr lang="en-US" sz="2000" b="1" dirty="0">
                <a:solidFill>
                  <a:schemeClr val="folHlink"/>
                </a:solidFill>
                <a:latin typeface="Courier New" pitchFamily="49" charset="0"/>
                <a:cs typeface="Courier New" pitchFamily="49" charset="0"/>
              </a:rPr>
              <a:t>  T[QSIZE] items;</a:t>
            </a:r>
          </a:p>
          <a:p>
            <a:pPr algn="l"/>
            <a:endParaRPr lang="en-US" sz="2000" b="1" dirty="0">
              <a:solidFill>
                <a:schemeClr val="folHlink"/>
              </a:solidFill>
              <a:latin typeface="Courier New" pitchFamily="49" charset="0"/>
              <a:cs typeface="Courier New" pitchFamily="49" charset="0"/>
            </a:endParaRPr>
          </a:p>
          <a:p>
            <a:pPr algn="l"/>
            <a:r>
              <a:rPr lang="en-US" sz="2000" b="1" dirty="0">
                <a:solidFill>
                  <a:schemeClr val="folHlink"/>
                </a:solidFill>
                <a:latin typeface="Courier New" pitchFamily="49" charset="0"/>
                <a:cs typeface="Courier New" pitchFamily="49" charset="0"/>
              </a:rPr>
              <a:t>  public synchronized T deq() {</a:t>
            </a:r>
          </a:p>
          <a:p>
            <a:pPr algn="l"/>
            <a:r>
              <a:rPr lang="en-US" sz="2000" b="1" dirty="0">
                <a:solidFill>
                  <a:schemeClr val="folHlink"/>
                </a:solidFill>
                <a:latin typeface="Courier New" pitchFamily="49" charset="0"/>
                <a:cs typeface="Courier New" pitchFamily="49" charset="0"/>
              </a:rPr>
              <a:t>   while (tail – head == 0)</a:t>
            </a:r>
          </a:p>
          <a:p>
            <a:pPr algn="l"/>
            <a:r>
              <a:rPr lang="en-US" sz="2000" b="1" dirty="0">
                <a:solidFill>
                  <a:schemeClr val="folHlink"/>
                </a:solidFill>
                <a:latin typeface="Courier New" pitchFamily="49" charset="0"/>
                <a:cs typeface="Courier New" pitchFamily="49" charset="0"/>
              </a:rPr>
              <a:t>     wait();</a:t>
            </a:r>
          </a:p>
          <a:p>
            <a:pPr algn="l"/>
            <a:r>
              <a:rPr lang="en-US" sz="2000" b="1" dirty="0">
                <a:solidFill>
                  <a:schemeClr val="folHlink"/>
                </a:solidFill>
                <a:latin typeface="Courier New" pitchFamily="49" charset="0"/>
                <a:cs typeface="Courier New" pitchFamily="49" charset="0"/>
              </a:rPr>
              <a:t>   T result = items[head % QSIZE]; head++;</a:t>
            </a:r>
          </a:p>
          <a:p>
            <a:pPr algn="l"/>
            <a:r>
              <a:rPr lang="en-US" sz="2000" b="1" dirty="0">
                <a:solidFill>
                  <a:schemeClr val="folHlink"/>
                </a:solidFill>
                <a:latin typeface="Courier New" pitchFamily="49" charset="0"/>
                <a:cs typeface="Courier New" pitchFamily="49" charset="0"/>
              </a:rPr>
              <a:t>   notifyAll();</a:t>
            </a:r>
          </a:p>
          <a:p>
            <a:pPr algn="l"/>
            <a:r>
              <a:rPr lang="en-US" sz="2000" b="1" dirty="0">
                <a:solidFill>
                  <a:schemeClr val="folHlink"/>
                </a:solidFill>
                <a:latin typeface="Courier New" pitchFamily="49" charset="0"/>
                <a:cs typeface="Courier New" pitchFamily="49" charset="0"/>
              </a:rPr>
              <a:t>   return result;</a:t>
            </a:r>
          </a:p>
          <a:p>
            <a:pPr algn="l"/>
            <a:r>
              <a:rPr lang="en-US" sz="2000" b="1" dirty="0">
                <a:solidFill>
                  <a:schemeClr val="folHlink"/>
                </a:solidFill>
                <a:latin typeface="Courier New" pitchFamily="49" charset="0"/>
                <a:cs typeface="Courier New" pitchFamily="49" charset="0"/>
              </a:rPr>
              <a:t>  }</a:t>
            </a:r>
          </a:p>
          <a:p>
            <a:pPr algn="l"/>
            <a:r>
              <a:rPr lang="en-US" sz="2000" b="1" dirty="0">
                <a:solidFill>
                  <a:schemeClr val="folHlink"/>
                </a:solidFill>
                <a:latin typeface="Courier New" pitchFamily="49" charset="0"/>
                <a:cs typeface="Courier New" pitchFamily="49" charset="0"/>
              </a:rPr>
              <a:t>  …</a:t>
            </a:r>
          </a:p>
          <a:p>
            <a:pPr algn="l"/>
            <a:r>
              <a:rPr lang="en-US" sz="2000" b="1" dirty="0">
                <a:solidFill>
                  <a:schemeClr val="folHlink"/>
                </a:solidFill>
                <a:latin typeface="Courier New" pitchFamily="49" charset="0"/>
                <a:cs typeface="Courier New" pitchFamily="49" charset="0"/>
              </a:rPr>
              <a:t>}}</a:t>
            </a:r>
          </a:p>
        </p:txBody>
      </p:sp>
      <p:sp>
        <p:nvSpPr>
          <p:cNvPr id="64518" name="Rectangle 3"/>
          <p:cNvSpPr>
            <a:spLocks noGrp="1" noChangeArrowheads="1"/>
          </p:cNvSpPr>
          <p:nvPr>
            <p:ph type="title" idx="4294967295"/>
          </p:nvPr>
        </p:nvSpPr>
        <p:spPr/>
        <p:txBody>
          <a:bodyPr/>
          <a:lstStyle/>
          <a:p>
            <a:r>
              <a:rPr lang="en-US" dirty="0">
                <a:solidFill>
                  <a:srgbClr val="FFFF00"/>
                </a:solidFill>
              </a:rPr>
              <a:t>Monitors</a:t>
            </a:r>
          </a:p>
        </p:txBody>
      </p:sp>
      <p:sp>
        <p:nvSpPr>
          <p:cNvPr id="64519" name="AutoShape 4"/>
          <p:cNvSpPr>
            <a:spLocks noChangeArrowheads="1"/>
          </p:cNvSpPr>
          <p:nvPr/>
        </p:nvSpPr>
        <p:spPr bwMode="auto">
          <a:xfrm flipH="1">
            <a:off x="858838" y="1766888"/>
            <a:ext cx="3340100" cy="346075"/>
          </a:xfrm>
          <a:prstGeom prst="wedgeRoundRectCallout">
            <a:avLst>
              <a:gd name="adj1" fmla="val -56750"/>
              <a:gd name="adj2" fmla="val 850000"/>
              <a:gd name="adj3" fmla="val 16667"/>
            </a:avLst>
          </a:prstGeom>
          <a:noFill/>
          <a:ln w="38100" algn="ctr">
            <a:solidFill>
              <a:srgbClr val="FF0000"/>
            </a:solidFill>
            <a:miter lim="800000"/>
            <a:headEnd/>
            <a:tailEnd/>
          </a:ln>
        </p:spPr>
        <p:txBody>
          <a:bodyPr/>
          <a:lstStyle/>
          <a:p>
            <a:pPr algn="ctr"/>
            <a:endParaRPr lang="en-US" sz="2800" dirty="0">
              <a:latin typeface="Arial" pitchFamily="34" charset="0"/>
              <a:cs typeface="Courier New" pitchFamily="49" charset="0"/>
            </a:endParaRPr>
          </a:p>
        </p:txBody>
      </p:sp>
      <p:sp>
        <p:nvSpPr>
          <p:cNvPr id="64520" name="Text Box 5"/>
          <p:cNvSpPr txBox="1">
            <a:spLocks noChangeArrowheads="1"/>
          </p:cNvSpPr>
          <p:nvPr/>
        </p:nvSpPr>
        <p:spPr bwMode="auto">
          <a:xfrm>
            <a:off x="3282951" y="5045075"/>
            <a:ext cx="4489450" cy="946150"/>
          </a:xfrm>
          <a:prstGeom prst="rect">
            <a:avLst/>
          </a:prstGeom>
          <a:noFill/>
          <a:ln w="38100" algn="ctr">
            <a:noFill/>
            <a:miter lim="800000"/>
            <a:headEnd/>
            <a:tailEnd/>
          </a:ln>
        </p:spPr>
        <p:txBody>
          <a:bodyPr wrap="square">
            <a:spAutoFit/>
          </a:bodyPr>
          <a:lstStyle/>
          <a:p>
            <a:pPr algn="ctr"/>
            <a:r>
              <a:rPr lang="en-US" sz="2800" b="1" dirty="0">
                <a:solidFill>
                  <a:srgbClr val="FF0000"/>
                </a:solidFill>
                <a:latin typeface="Arial" pitchFamily="34" charset="0"/>
                <a:cs typeface="Arial" pitchFamily="34" charset="0"/>
              </a:rPr>
              <a:t>Each object has an implicit lock</a:t>
            </a:r>
          </a:p>
        </p:txBody>
      </p:sp>
    </p:spTree>
    <p:extLst>
      <p:ext uri="{BB962C8B-B14F-4D97-AF65-F5344CB8AC3E}">
        <p14:creationId xmlns:p14="http://schemas.microsoft.com/office/powerpoint/2010/main" val="3995112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1"/>
          <p:cNvSpPr>
            <a:spLocks noGrp="1"/>
          </p:cNvSpPr>
          <p:nvPr>
            <p:ph type="ftr" sz="quarter" idx="4294967295"/>
          </p:nvPr>
        </p:nvSpPr>
        <p:spPr>
          <a:xfrm>
            <a:off x="3124200" y="6248400"/>
            <a:ext cx="3152775" cy="457200"/>
          </a:xfrm>
          <a:prstGeom prst="rect">
            <a:avLst/>
          </a:prstGeom>
          <a:noFill/>
        </p:spPr>
        <p:txBody>
          <a:bodyPr/>
          <a:lstStyle/>
          <a:p>
            <a:r>
              <a:rPr lang="en-US" dirty="0"/>
              <a:t>Art of Multiprocessor Programming</a:t>
            </a:r>
          </a:p>
        </p:txBody>
      </p:sp>
      <p:sp>
        <p:nvSpPr>
          <p:cNvPr id="65539" name="Slide Number Placeholder 2"/>
          <p:cNvSpPr>
            <a:spLocks noGrp="1"/>
          </p:cNvSpPr>
          <p:nvPr>
            <p:ph type="sldNum" sz="quarter" idx="11"/>
          </p:nvPr>
        </p:nvSpPr>
        <p:spPr>
          <a:noFill/>
        </p:spPr>
        <p:txBody>
          <a:bodyPr/>
          <a:lstStyle/>
          <a:p>
            <a:fld id="{9364B0E4-3A25-4097-872E-435CDF4E2FBD}" type="slidenum">
              <a:rPr lang="x-none" smtClean="0">
                <a:cs typeface="Arial" pitchFamily="34" charset="0"/>
              </a:rPr>
              <a:pPr/>
              <a:t>41</a:t>
            </a:fld>
            <a:endParaRPr lang="en-US" dirty="0">
              <a:cs typeface="Arial" pitchFamily="34" charset="0"/>
            </a:endParaRPr>
          </a:p>
        </p:txBody>
      </p:sp>
      <p:sp>
        <p:nvSpPr>
          <p:cNvPr id="65540"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fld id="{3762F23E-26B6-48FC-AAB3-47BADF88A380}" type="slidenum">
              <a:rPr lang="x-none" sz="1400">
                <a:solidFill>
                  <a:schemeClr val="tx1"/>
                </a:solidFill>
                <a:latin typeface="Arial" pitchFamily="34" charset="0"/>
                <a:cs typeface="Arial" pitchFamily="34" charset="0"/>
              </a:rPr>
              <a:pPr/>
              <a:t>41</a:t>
            </a:fld>
            <a:endParaRPr lang="en-US" sz="1400" dirty="0">
              <a:solidFill>
                <a:schemeClr val="tx1"/>
              </a:solidFill>
              <a:latin typeface="Arial" pitchFamily="34" charset="0"/>
              <a:cs typeface="Arial" pitchFamily="34" charset="0"/>
            </a:endParaRPr>
          </a:p>
        </p:txBody>
      </p:sp>
      <p:sp>
        <p:nvSpPr>
          <p:cNvPr id="65541" name="Rectangle 2"/>
          <p:cNvSpPr>
            <a:spLocks noChangeArrowheads="1"/>
          </p:cNvSpPr>
          <p:nvPr/>
        </p:nvSpPr>
        <p:spPr bwMode="auto">
          <a:xfrm>
            <a:off x="838200" y="1752600"/>
            <a:ext cx="7315200" cy="4359275"/>
          </a:xfrm>
          <a:prstGeom prst="rect">
            <a:avLst/>
          </a:prstGeom>
          <a:solidFill>
            <a:srgbClr val="FFFFCC"/>
          </a:solidFill>
          <a:ln w="9525">
            <a:noFill/>
            <a:miter lim="800000"/>
            <a:headEnd/>
            <a:tailEnd/>
          </a:ln>
        </p:spPr>
        <p:txBody>
          <a:bodyPr>
            <a:spAutoFit/>
          </a:bodyPr>
          <a:lstStyle/>
          <a:p>
            <a:pPr algn="l"/>
            <a:r>
              <a:rPr lang="en-US" sz="2000" b="1" dirty="0">
                <a:solidFill>
                  <a:schemeClr val="folHlink"/>
                </a:solidFill>
                <a:latin typeface="Courier New" pitchFamily="49" charset="0"/>
                <a:cs typeface="Courier New" pitchFamily="49" charset="0"/>
              </a:rPr>
              <a:t>public class Queue&lt;T&gt; {</a:t>
            </a:r>
          </a:p>
          <a:p>
            <a:pPr algn="l"/>
            <a:endParaRPr lang="en-US" sz="2000" b="1" dirty="0">
              <a:solidFill>
                <a:schemeClr val="folHlink"/>
              </a:solidFill>
              <a:latin typeface="Courier New" pitchFamily="49" charset="0"/>
              <a:cs typeface="Courier New" pitchFamily="49" charset="0"/>
            </a:endParaRPr>
          </a:p>
          <a:p>
            <a:pPr algn="l"/>
            <a:r>
              <a:rPr lang="en-US" sz="2000" b="1" dirty="0">
                <a:solidFill>
                  <a:schemeClr val="folHlink"/>
                </a:solidFill>
                <a:latin typeface="Courier New" pitchFamily="49" charset="0"/>
                <a:cs typeface="Courier New" pitchFamily="49" charset="0"/>
              </a:rPr>
              <a:t>  int head = 0, tail = 0; </a:t>
            </a:r>
          </a:p>
          <a:p>
            <a:pPr algn="l"/>
            <a:r>
              <a:rPr lang="en-US" sz="2000" b="1" dirty="0">
                <a:solidFill>
                  <a:schemeClr val="folHlink"/>
                </a:solidFill>
                <a:latin typeface="Courier New" pitchFamily="49" charset="0"/>
                <a:cs typeface="Courier New" pitchFamily="49" charset="0"/>
              </a:rPr>
              <a:t>  T[QSIZE] items;</a:t>
            </a:r>
          </a:p>
          <a:p>
            <a:pPr algn="l"/>
            <a:endParaRPr lang="en-US" sz="2000" b="1" dirty="0">
              <a:solidFill>
                <a:schemeClr val="folHlink"/>
              </a:solidFill>
              <a:latin typeface="Courier New" pitchFamily="49" charset="0"/>
              <a:cs typeface="Courier New" pitchFamily="49" charset="0"/>
            </a:endParaRPr>
          </a:p>
          <a:p>
            <a:pPr algn="l"/>
            <a:r>
              <a:rPr lang="en-US" sz="2000" b="1" dirty="0">
                <a:solidFill>
                  <a:schemeClr val="folHlink"/>
                </a:solidFill>
                <a:latin typeface="Courier New" pitchFamily="49" charset="0"/>
                <a:cs typeface="Courier New" pitchFamily="49" charset="0"/>
              </a:rPr>
              <a:t>  public</a:t>
            </a:r>
            <a:r>
              <a:rPr lang="en-US" sz="2000" b="1" dirty="0">
                <a:solidFill>
                  <a:schemeClr val="tx1"/>
                </a:solidFill>
                <a:latin typeface="Courier New" pitchFamily="49" charset="0"/>
                <a:cs typeface="Courier New" pitchFamily="49" charset="0"/>
              </a:rPr>
              <a:t> </a:t>
            </a:r>
            <a:r>
              <a:rPr lang="en-US" sz="2000" b="1" dirty="0">
                <a:solidFill>
                  <a:schemeClr val="bg1"/>
                </a:solidFill>
                <a:latin typeface="Courier New" pitchFamily="49" charset="0"/>
                <a:cs typeface="Courier New" pitchFamily="49" charset="0"/>
              </a:rPr>
              <a:t>synchronized</a:t>
            </a:r>
            <a:r>
              <a:rPr lang="en-US" sz="2000" b="1" dirty="0">
                <a:solidFill>
                  <a:schemeClr val="tx1"/>
                </a:solidFill>
                <a:latin typeface="Courier New" pitchFamily="49" charset="0"/>
                <a:cs typeface="Courier New" pitchFamily="49" charset="0"/>
              </a:rPr>
              <a:t> </a:t>
            </a:r>
            <a:r>
              <a:rPr lang="en-US" sz="2000" b="1" dirty="0">
                <a:solidFill>
                  <a:schemeClr val="folHlink"/>
                </a:solidFill>
                <a:latin typeface="Courier New" pitchFamily="49" charset="0"/>
                <a:cs typeface="Courier New" pitchFamily="49" charset="0"/>
              </a:rPr>
              <a:t>T deq() {</a:t>
            </a:r>
          </a:p>
          <a:p>
            <a:pPr algn="l"/>
            <a:r>
              <a:rPr lang="en-US" sz="2000" b="1" dirty="0">
                <a:solidFill>
                  <a:schemeClr val="folHlink"/>
                </a:solidFill>
                <a:latin typeface="Courier New" pitchFamily="49" charset="0"/>
                <a:cs typeface="Courier New" pitchFamily="49" charset="0"/>
              </a:rPr>
              <a:t>   while (tail – head == 0)</a:t>
            </a:r>
          </a:p>
          <a:p>
            <a:pPr algn="l"/>
            <a:r>
              <a:rPr lang="en-US" sz="2000" b="1" dirty="0">
                <a:solidFill>
                  <a:schemeClr val="folHlink"/>
                </a:solidFill>
                <a:latin typeface="Courier New" pitchFamily="49" charset="0"/>
                <a:cs typeface="Courier New" pitchFamily="49" charset="0"/>
              </a:rPr>
              <a:t>     wait();</a:t>
            </a:r>
          </a:p>
          <a:p>
            <a:pPr algn="l"/>
            <a:r>
              <a:rPr lang="en-US" sz="2000" b="1" dirty="0">
                <a:solidFill>
                  <a:schemeClr val="folHlink"/>
                </a:solidFill>
                <a:latin typeface="Courier New" pitchFamily="49" charset="0"/>
                <a:cs typeface="Courier New" pitchFamily="49" charset="0"/>
              </a:rPr>
              <a:t>   T result = items[head % QSIZE]; head++;</a:t>
            </a:r>
          </a:p>
          <a:p>
            <a:pPr algn="l"/>
            <a:r>
              <a:rPr lang="en-US" sz="2000" b="1" dirty="0">
                <a:solidFill>
                  <a:schemeClr val="folHlink"/>
                </a:solidFill>
                <a:latin typeface="Courier New" pitchFamily="49" charset="0"/>
                <a:cs typeface="Courier New" pitchFamily="49" charset="0"/>
              </a:rPr>
              <a:t>   notifyAll();</a:t>
            </a:r>
          </a:p>
          <a:p>
            <a:pPr algn="l"/>
            <a:r>
              <a:rPr lang="en-US" sz="2000" b="1" dirty="0">
                <a:solidFill>
                  <a:schemeClr val="folHlink"/>
                </a:solidFill>
                <a:latin typeface="Courier New" pitchFamily="49" charset="0"/>
                <a:cs typeface="Courier New" pitchFamily="49" charset="0"/>
              </a:rPr>
              <a:t>   return result;</a:t>
            </a:r>
          </a:p>
          <a:p>
            <a:pPr algn="l"/>
            <a:r>
              <a:rPr lang="en-US" sz="2000" b="1" dirty="0">
                <a:solidFill>
                  <a:schemeClr val="folHlink"/>
                </a:solidFill>
                <a:latin typeface="Courier New" pitchFamily="49" charset="0"/>
                <a:cs typeface="Courier New" pitchFamily="49" charset="0"/>
              </a:rPr>
              <a:t>  }</a:t>
            </a:r>
          </a:p>
          <a:p>
            <a:pPr algn="l"/>
            <a:r>
              <a:rPr lang="en-US" sz="2000" b="1" dirty="0">
                <a:solidFill>
                  <a:schemeClr val="folHlink"/>
                </a:solidFill>
                <a:latin typeface="Courier New" pitchFamily="49" charset="0"/>
                <a:cs typeface="Courier New" pitchFamily="49" charset="0"/>
              </a:rPr>
              <a:t>  …</a:t>
            </a:r>
          </a:p>
          <a:p>
            <a:pPr algn="l"/>
            <a:r>
              <a:rPr lang="en-US" sz="2000" b="1" dirty="0">
                <a:solidFill>
                  <a:schemeClr val="folHlink"/>
                </a:solidFill>
                <a:latin typeface="Courier New" pitchFamily="49" charset="0"/>
                <a:cs typeface="Courier New" pitchFamily="49" charset="0"/>
              </a:rPr>
              <a:t>}}</a:t>
            </a:r>
          </a:p>
        </p:txBody>
      </p:sp>
      <p:sp>
        <p:nvSpPr>
          <p:cNvPr id="65542" name="Rectangle 3"/>
          <p:cNvSpPr>
            <a:spLocks noGrp="1" noChangeArrowheads="1"/>
          </p:cNvSpPr>
          <p:nvPr>
            <p:ph type="title" idx="4294967295"/>
          </p:nvPr>
        </p:nvSpPr>
        <p:spPr/>
        <p:txBody>
          <a:bodyPr/>
          <a:lstStyle/>
          <a:p>
            <a:r>
              <a:rPr lang="en-US" dirty="0">
                <a:solidFill>
                  <a:srgbClr val="FFFF00"/>
                </a:solidFill>
              </a:rPr>
              <a:t>Monitors</a:t>
            </a:r>
          </a:p>
        </p:txBody>
      </p:sp>
      <p:sp>
        <p:nvSpPr>
          <p:cNvPr id="65544" name="Text Box 5"/>
          <p:cNvSpPr txBox="1">
            <a:spLocks noChangeArrowheads="1"/>
          </p:cNvSpPr>
          <p:nvPr/>
        </p:nvSpPr>
        <p:spPr bwMode="auto">
          <a:xfrm>
            <a:off x="4656138" y="1895475"/>
            <a:ext cx="3397250" cy="1384995"/>
          </a:xfrm>
          <a:prstGeom prst="rect">
            <a:avLst/>
          </a:prstGeom>
          <a:solidFill>
            <a:srgbClr val="FFFFCC"/>
          </a:solidFill>
          <a:ln w="38100" algn="ctr">
            <a:noFill/>
            <a:miter lim="800000"/>
            <a:headEnd/>
            <a:tailEnd/>
          </a:ln>
        </p:spPr>
        <p:txBody>
          <a:bodyPr>
            <a:spAutoFit/>
          </a:bodyPr>
          <a:lstStyle/>
          <a:p>
            <a:pPr algn="ctr"/>
            <a:r>
              <a:rPr lang="en-US" sz="2800" b="1" dirty="0">
                <a:solidFill>
                  <a:srgbClr val="FF0000"/>
                </a:solidFill>
                <a:latin typeface="Arial" pitchFamily="34" charset="0"/>
                <a:cs typeface="Arial" pitchFamily="34" charset="0"/>
              </a:rPr>
              <a:t>automatically acquire and release lock</a:t>
            </a:r>
          </a:p>
        </p:txBody>
      </p:sp>
      <p:sp>
        <p:nvSpPr>
          <p:cNvPr id="65543" name="AutoShape 4"/>
          <p:cNvSpPr>
            <a:spLocks noChangeArrowheads="1"/>
          </p:cNvSpPr>
          <p:nvPr/>
        </p:nvSpPr>
        <p:spPr bwMode="auto">
          <a:xfrm flipH="1">
            <a:off x="2174875" y="3319463"/>
            <a:ext cx="2105025" cy="346075"/>
          </a:xfrm>
          <a:prstGeom prst="wedgeRoundRectCallout">
            <a:avLst>
              <a:gd name="adj1" fmla="val -81226"/>
              <a:gd name="adj2" fmla="val -206882"/>
              <a:gd name="adj3" fmla="val 16667"/>
            </a:avLst>
          </a:prstGeom>
          <a:noFill/>
          <a:ln w="38100" algn="ctr">
            <a:solidFill>
              <a:srgbClr val="FF0000"/>
            </a:solidFill>
            <a:miter lim="800000"/>
            <a:headEnd/>
            <a:tailEnd/>
          </a:ln>
        </p:spPr>
        <p:txBody>
          <a:bodyPr/>
          <a:lstStyle/>
          <a:p>
            <a:pPr algn="ctr"/>
            <a:endParaRPr lang="en-US" sz="2800" dirty="0">
              <a:latin typeface="Arial" pitchFamily="34" charset="0"/>
              <a:cs typeface="Courier New" pitchFamily="49" charset="0"/>
            </a:endParaRPr>
          </a:p>
        </p:txBody>
      </p:sp>
    </p:spTree>
    <p:extLst>
      <p:ext uri="{BB962C8B-B14F-4D97-AF65-F5344CB8AC3E}">
        <p14:creationId xmlns:p14="http://schemas.microsoft.com/office/powerpoint/2010/main" val="4017055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1"/>
          <p:cNvSpPr>
            <a:spLocks noGrp="1"/>
          </p:cNvSpPr>
          <p:nvPr>
            <p:ph type="ftr" sz="quarter" idx="4294967295"/>
          </p:nvPr>
        </p:nvSpPr>
        <p:spPr>
          <a:xfrm>
            <a:off x="3124200" y="6248400"/>
            <a:ext cx="3152775" cy="457200"/>
          </a:xfrm>
          <a:prstGeom prst="rect">
            <a:avLst/>
          </a:prstGeom>
          <a:noFill/>
        </p:spPr>
        <p:txBody>
          <a:bodyPr/>
          <a:lstStyle/>
          <a:p>
            <a:r>
              <a:rPr lang="en-US" dirty="0"/>
              <a:t>Art of Multiprocessor Programming</a:t>
            </a:r>
          </a:p>
        </p:txBody>
      </p:sp>
      <p:sp>
        <p:nvSpPr>
          <p:cNvPr id="66563" name="Slide Number Placeholder 2"/>
          <p:cNvSpPr>
            <a:spLocks noGrp="1"/>
          </p:cNvSpPr>
          <p:nvPr>
            <p:ph type="sldNum" sz="quarter" idx="11"/>
          </p:nvPr>
        </p:nvSpPr>
        <p:spPr>
          <a:noFill/>
        </p:spPr>
        <p:txBody>
          <a:bodyPr/>
          <a:lstStyle/>
          <a:p>
            <a:fld id="{4AC56DBA-65B6-478F-B8F9-418656D8256B}" type="slidenum">
              <a:rPr lang="x-none" smtClean="0">
                <a:cs typeface="Arial" pitchFamily="34" charset="0"/>
              </a:rPr>
              <a:pPr/>
              <a:t>42</a:t>
            </a:fld>
            <a:endParaRPr lang="en-US" dirty="0">
              <a:cs typeface="Arial" pitchFamily="34" charset="0"/>
            </a:endParaRPr>
          </a:p>
        </p:txBody>
      </p:sp>
      <p:sp>
        <p:nvSpPr>
          <p:cNvPr id="66564"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fld id="{3DB8EB5D-C7B1-4746-A241-AC5860DC7BB2}" type="slidenum">
              <a:rPr lang="x-none" sz="1400">
                <a:solidFill>
                  <a:schemeClr val="tx1"/>
                </a:solidFill>
                <a:latin typeface="Arial" pitchFamily="34" charset="0"/>
                <a:cs typeface="Arial" pitchFamily="34" charset="0"/>
              </a:rPr>
              <a:pPr/>
              <a:t>42</a:t>
            </a:fld>
            <a:endParaRPr lang="en-US" sz="1400" dirty="0">
              <a:solidFill>
                <a:schemeClr val="tx1"/>
              </a:solidFill>
              <a:latin typeface="Arial" pitchFamily="34" charset="0"/>
              <a:cs typeface="Arial" pitchFamily="34" charset="0"/>
            </a:endParaRPr>
          </a:p>
        </p:txBody>
      </p:sp>
      <p:sp>
        <p:nvSpPr>
          <p:cNvPr id="66565" name="Rectangle 2"/>
          <p:cNvSpPr>
            <a:spLocks noChangeArrowheads="1"/>
          </p:cNvSpPr>
          <p:nvPr/>
        </p:nvSpPr>
        <p:spPr bwMode="auto">
          <a:xfrm>
            <a:off x="838200" y="1752600"/>
            <a:ext cx="7315200" cy="4359275"/>
          </a:xfrm>
          <a:prstGeom prst="rect">
            <a:avLst/>
          </a:prstGeom>
          <a:solidFill>
            <a:srgbClr val="FFFFCC"/>
          </a:solidFill>
          <a:ln w="9525">
            <a:noFill/>
            <a:miter lim="800000"/>
            <a:headEnd/>
            <a:tailEnd/>
          </a:ln>
        </p:spPr>
        <p:txBody>
          <a:bodyPr>
            <a:spAutoFit/>
          </a:bodyPr>
          <a:lstStyle/>
          <a:p>
            <a:pPr algn="l"/>
            <a:r>
              <a:rPr lang="en-US" sz="2000" b="1" dirty="0">
                <a:solidFill>
                  <a:schemeClr val="folHlink"/>
                </a:solidFill>
                <a:latin typeface="Courier New" pitchFamily="49" charset="0"/>
                <a:cs typeface="Courier New" pitchFamily="49" charset="0"/>
              </a:rPr>
              <a:t>public class Queue&lt;T&gt; {</a:t>
            </a:r>
          </a:p>
          <a:p>
            <a:pPr algn="l"/>
            <a:endParaRPr lang="en-US" sz="2000" b="1" dirty="0">
              <a:solidFill>
                <a:schemeClr val="folHlink"/>
              </a:solidFill>
              <a:latin typeface="Courier New" pitchFamily="49" charset="0"/>
              <a:cs typeface="Courier New" pitchFamily="49" charset="0"/>
            </a:endParaRPr>
          </a:p>
          <a:p>
            <a:pPr algn="l"/>
            <a:r>
              <a:rPr lang="en-US" sz="2000" b="1" dirty="0">
                <a:solidFill>
                  <a:schemeClr val="folHlink"/>
                </a:solidFill>
                <a:latin typeface="Courier New" pitchFamily="49" charset="0"/>
                <a:cs typeface="Courier New" pitchFamily="49" charset="0"/>
              </a:rPr>
              <a:t>  int head = 0, tail = 0; </a:t>
            </a:r>
          </a:p>
          <a:p>
            <a:pPr algn="l"/>
            <a:r>
              <a:rPr lang="en-US" sz="2000" b="1" dirty="0">
                <a:solidFill>
                  <a:schemeClr val="folHlink"/>
                </a:solidFill>
                <a:latin typeface="Courier New" pitchFamily="49" charset="0"/>
                <a:cs typeface="Courier New" pitchFamily="49" charset="0"/>
              </a:rPr>
              <a:t>  T[QSIZE] items;</a:t>
            </a:r>
          </a:p>
          <a:p>
            <a:pPr algn="l"/>
            <a:endParaRPr lang="en-US" sz="2000" b="1" dirty="0">
              <a:solidFill>
                <a:schemeClr val="folHlink"/>
              </a:solidFill>
              <a:latin typeface="Courier New" pitchFamily="49" charset="0"/>
              <a:cs typeface="Courier New" pitchFamily="49" charset="0"/>
            </a:endParaRPr>
          </a:p>
          <a:p>
            <a:pPr algn="l"/>
            <a:r>
              <a:rPr lang="en-US" sz="2000" b="1" dirty="0">
                <a:solidFill>
                  <a:schemeClr val="folHlink"/>
                </a:solidFill>
                <a:latin typeface="Courier New" pitchFamily="49" charset="0"/>
                <a:cs typeface="Courier New" pitchFamily="49" charset="0"/>
              </a:rPr>
              <a:t>  public synchronized T deq() {</a:t>
            </a:r>
          </a:p>
          <a:p>
            <a:pPr algn="l"/>
            <a:r>
              <a:rPr lang="en-US" sz="2000" b="1" dirty="0">
                <a:solidFill>
                  <a:schemeClr val="folHlink"/>
                </a:solidFill>
                <a:latin typeface="Courier New" pitchFamily="49" charset="0"/>
                <a:cs typeface="Courier New" pitchFamily="49" charset="0"/>
              </a:rPr>
              <a:t>   while (tail – head == 0)</a:t>
            </a:r>
          </a:p>
          <a:p>
            <a:pPr algn="l"/>
            <a:r>
              <a:rPr lang="en-US" sz="2000" b="1" dirty="0">
                <a:latin typeface="Courier New" pitchFamily="49" charset="0"/>
                <a:cs typeface="Courier New" pitchFamily="49" charset="0"/>
              </a:rPr>
              <a:t>     wait();</a:t>
            </a:r>
            <a:endParaRPr lang="en-US" sz="2000" b="1" dirty="0">
              <a:solidFill>
                <a:srgbClr val="FF0000"/>
              </a:solidFill>
              <a:latin typeface="Courier New" pitchFamily="49" charset="0"/>
              <a:cs typeface="Courier New" pitchFamily="49" charset="0"/>
            </a:endParaRPr>
          </a:p>
          <a:p>
            <a:pPr algn="l"/>
            <a:r>
              <a:rPr lang="en-US" sz="2000" b="1" dirty="0">
                <a:latin typeface="Courier New" pitchFamily="49" charset="0"/>
                <a:cs typeface="Courier New" pitchFamily="49" charset="0"/>
              </a:rPr>
              <a:t>   </a:t>
            </a:r>
            <a:r>
              <a:rPr lang="en-US" sz="2000" b="1" dirty="0">
                <a:solidFill>
                  <a:schemeClr val="folHlink"/>
                </a:solidFill>
                <a:latin typeface="Courier New" pitchFamily="49" charset="0"/>
                <a:cs typeface="Courier New" pitchFamily="49" charset="0"/>
              </a:rPr>
              <a:t>T result = items[head % QSIZE]; head++;</a:t>
            </a:r>
          </a:p>
          <a:p>
            <a:pPr algn="l"/>
            <a:r>
              <a:rPr lang="en-US" sz="2000" b="1" dirty="0">
                <a:solidFill>
                  <a:schemeClr val="folHlink"/>
                </a:solidFill>
                <a:latin typeface="Courier New" pitchFamily="49" charset="0"/>
                <a:cs typeface="Courier New" pitchFamily="49" charset="0"/>
              </a:rPr>
              <a:t>   this.notifyAll();</a:t>
            </a:r>
          </a:p>
          <a:p>
            <a:pPr algn="l"/>
            <a:r>
              <a:rPr lang="en-US" sz="2000" b="1" dirty="0">
                <a:solidFill>
                  <a:schemeClr val="folHlink"/>
                </a:solidFill>
                <a:latin typeface="Courier New" pitchFamily="49" charset="0"/>
                <a:cs typeface="Courier New" pitchFamily="49" charset="0"/>
              </a:rPr>
              <a:t>   return result;</a:t>
            </a:r>
          </a:p>
          <a:p>
            <a:pPr algn="l"/>
            <a:r>
              <a:rPr lang="en-US" sz="2000" b="1" dirty="0">
                <a:solidFill>
                  <a:schemeClr val="folHlink"/>
                </a:solidFill>
                <a:latin typeface="Courier New" pitchFamily="49" charset="0"/>
                <a:cs typeface="Courier New" pitchFamily="49" charset="0"/>
              </a:rPr>
              <a:t>  }</a:t>
            </a:r>
          </a:p>
          <a:p>
            <a:pPr algn="l"/>
            <a:r>
              <a:rPr lang="en-US" sz="2000" b="1" dirty="0">
                <a:solidFill>
                  <a:schemeClr val="folHlink"/>
                </a:solidFill>
                <a:latin typeface="Courier New" pitchFamily="49" charset="0"/>
                <a:cs typeface="Courier New" pitchFamily="49" charset="0"/>
              </a:rPr>
              <a:t>  …</a:t>
            </a:r>
          </a:p>
          <a:p>
            <a:pPr algn="l"/>
            <a:r>
              <a:rPr lang="en-US" sz="2000" b="1" dirty="0">
                <a:solidFill>
                  <a:schemeClr val="folHlink"/>
                </a:solidFill>
                <a:latin typeface="Courier New" pitchFamily="49" charset="0"/>
                <a:cs typeface="Courier New" pitchFamily="49" charset="0"/>
              </a:rPr>
              <a:t>}}</a:t>
            </a:r>
          </a:p>
        </p:txBody>
      </p:sp>
      <p:sp>
        <p:nvSpPr>
          <p:cNvPr id="66566" name="Rectangle 3"/>
          <p:cNvSpPr>
            <a:spLocks noGrp="1" noChangeArrowheads="1"/>
          </p:cNvSpPr>
          <p:nvPr>
            <p:ph type="title" idx="4294967295"/>
          </p:nvPr>
        </p:nvSpPr>
        <p:spPr/>
        <p:txBody>
          <a:bodyPr/>
          <a:lstStyle/>
          <a:p>
            <a:r>
              <a:rPr lang="en-US" dirty="0">
                <a:solidFill>
                  <a:srgbClr val="FFFF00"/>
                </a:solidFill>
              </a:rPr>
              <a:t>Monitors</a:t>
            </a:r>
          </a:p>
        </p:txBody>
      </p:sp>
      <p:sp>
        <p:nvSpPr>
          <p:cNvPr id="66568" name="Text Box 5"/>
          <p:cNvSpPr txBox="1">
            <a:spLocks noChangeArrowheads="1"/>
          </p:cNvSpPr>
          <p:nvPr/>
        </p:nvSpPr>
        <p:spPr bwMode="auto">
          <a:xfrm>
            <a:off x="4756150" y="1908175"/>
            <a:ext cx="3397250" cy="1384995"/>
          </a:xfrm>
          <a:prstGeom prst="rect">
            <a:avLst/>
          </a:prstGeom>
          <a:solidFill>
            <a:srgbClr val="FFFFCC"/>
          </a:solidFill>
          <a:ln w="38100" algn="ctr">
            <a:noFill/>
            <a:miter lim="800000"/>
            <a:headEnd/>
            <a:tailEnd/>
          </a:ln>
        </p:spPr>
        <p:txBody>
          <a:bodyPr>
            <a:spAutoFit/>
          </a:bodyPr>
          <a:lstStyle/>
          <a:p>
            <a:pPr algn="ctr"/>
            <a:r>
              <a:rPr lang="en-US" sz="2800" b="1" dirty="0">
                <a:solidFill>
                  <a:srgbClr val="FF0000"/>
                </a:solidFill>
                <a:latin typeface="Arial" pitchFamily="34" charset="0"/>
                <a:cs typeface="Arial" pitchFamily="34" charset="0"/>
              </a:rPr>
              <a:t>Release Lock, sleep, wake up</a:t>
            </a:r>
          </a:p>
          <a:p>
            <a:pPr algn="ctr"/>
            <a:r>
              <a:rPr lang="en-US" sz="2800" b="1" dirty="0">
                <a:solidFill>
                  <a:srgbClr val="FF0000"/>
                </a:solidFill>
                <a:latin typeface="Arial" pitchFamily="34" charset="0"/>
                <a:cs typeface="Arial" pitchFamily="34" charset="0"/>
              </a:rPr>
              <a:t>Reacquire lock</a:t>
            </a:r>
          </a:p>
        </p:txBody>
      </p:sp>
      <p:sp>
        <p:nvSpPr>
          <p:cNvPr id="66567" name="AutoShape 4"/>
          <p:cNvSpPr>
            <a:spLocks noChangeArrowheads="1"/>
          </p:cNvSpPr>
          <p:nvPr/>
        </p:nvSpPr>
        <p:spPr bwMode="auto">
          <a:xfrm flipH="1">
            <a:off x="1620838" y="3914775"/>
            <a:ext cx="1131887" cy="346075"/>
          </a:xfrm>
          <a:prstGeom prst="wedgeRoundRectCallout">
            <a:avLst>
              <a:gd name="adj1" fmla="val -249583"/>
              <a:gd name="adj2" fmla="val -278445"/>
              <a:gd name="adj3" fmla="val 16667"/>
            </a:avLst>
          </a:prstGeom>
          <a:noFill/>
          <a:ln w="38100" algn="ctr">
            <a:solidFill>
              <a:srgbClr val="FF0000"/>
            </a:solidFill>
            <a:miter lim="800000"/>
            <a:headEnd/>
            <a:tailEnd/>
          </a:ln>
        </p:spPr>
        <p:txBody>
          <a:bodyPr/>
          <a:lstStyle/>
          <a:p>
            <a:pPr algn="ctr"/>
            <a:endParaRPr lang="en-US" sz="2800" dirty="0">
              <a:latin typeface="Arial" pitchFamily="34" charset="0"/>
              <a:cs typeface="Courier New" pitchFamily="49" charset="0"/>
            </a:endParaRPr>
          </a:p>
        </p:txBody>
      </p:sp>
    </p:spTree>
    <p:extLst>
      <p:ext uri="{BB962C8B-B14F-4D97-AF65-F5344CB8AC3E}">
        <p14:creationId xmlns:p14="http://schemas.microsoft.com/office/powerpoint/2010/main" val="3722482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838200" y="1752600"/>
            <a:ext cx="7315200" cy="4359275"/>
          </a:xfrm>
          <a:prstGeom prst="rect">
            <a:avLst/>
          </a:prstGeom>
          <a:solidFill>
            <a:srgbClr val="FFFFCC"/>
          </a:solidFill>
          <a:ln w="9525">
            <a:noFill/>
            <a:miter lim="800000"/>
            <a:headEnd/>
            <a:tailEnd/>
          </a:ln>
        </p:spPr>
        <p:txBody>
          <a:bodyPr>
            <a:spAutoFit/>
          </a:bodyPr>
          <a:lstStyle/>
          <a:p>
            <a:pPr algn="l"/>
            <a:r>
              <a:rPr lang="en-US" sz="2000" b="1" dirty="0">
                <a:solidFill>
                  <a:schemeClr val="bg1"/>
                </a:solidFill>
                <a:latin typeface="Courier New" pitchFamily="49" charset="0"/>
                <a:cs typeface="Courier New" pitchFamily="49" charset="0"/>
              </a:rPr>
              <a:t>public</a:t>
            </a:r>
            <a:r>
              <a:rPr lang="en-US" sz="2000" b="1" dirty="0">
                <a:solidFill>
                  <a:schemeClr val="tx1"/>
                </a:solidFill>
                <a:latin typeface="Courier New" pitchFamily="49" charset="0"/>
                <a:cs typeface="Courier New" pitchFamily="49" charset="0"/>
              </a:rPr>
              <a:t> </a:t>
            </a:r>
            <a:r>
              <a:rPr lang="en-US" sz="2000" b="1" dirty="0">
                <a:solidFill>
                  <a:schemeClr val="bg1"/>
                </a:solidFill>
                <a:latin typeface="Courier New" pitchFamily="49" charset="0"/>
                <a:cs typeface="Courier New" pitchFamily="49" charset="0"/>
              </a:rPr>
              <a:t>class </a:t>
            </a:r>
            <a:r>
              <a:rPr lang="en-US" sz="2000" b="1" dirty="0">
                <a:latin typeface="Courier New" pitchFamily="49" charset="0"/>
                <a:cs typeface="Courier New" pitchFamily="49" charset="0"/>
              </a:rPr>
              <a:t>Queue&lt;T&gt; {</a:t>
            </a:r>
          </a:p>
          <a:p>
            <a:pPr algn="l"/>
            <a:endParaRPr lang="en-US" sz="2000" b="1" dirty="0">
              <a:latin typeface="Courier New" pitchFamily="49" charset="0"/>
              <a:cs typeface="Courier New" pitchFamily="49" charset="0"/>
            </a:endParaRPr>
          </a:p>
          <a:p>
            <a:pPr algn="l"/>
            <a:r>
              <a:rPr lang="en-US" sz="2000" b="1" dirty="0">
                <a:latin typeface="Courier New" pitchFamily="49" charset="0"/>
                <a:cs typeface="Courier New" pitchFamily="49" charset="0"/>
              </a:rPr>
              <a:t>  </a:t>
            </a:r>
            <a:r>
              <a:rPr lang="en-US" sz="2000" b="1" dirty="0">
                <a:solidFill>
                  <a:schemeClr val="tx1"/>
                </a:solidFill>
                <a:latin typeface="Courier New" pitchFamily="49" charset="0"/>
                <a:cs typeface="Courier New" pitchFamily="49" charset="0"/>
              </a:rPr>
              <a:t>int</a:t>
            </a:r>
            <a:r>
              <a:rPr lang="en-US" sz="2000" b="1" dirty="0">
                <a:latin typeface="Courier New" pitchFamily="49" charset="0"/>
                <a:cs typeface="Courier New" pitchFamily="49" charset="0"/>
              </a:rPr>
              <a:t> head = 0, tail = 0; </a:t>
            </a:r>
          </a:p>
          <a:p>
            <a:pPr algn="l"/>
            <a:r>
              <a:rPr lang="en-US" sz="2000" b="1" dirty="0">
                <a:latin typeface="Courier New" pitchFamily="49" charset="0"/>
                <a:cs typeface="Courier New" pitchFamily="49" charset="0"/>
              </a:rPr>
              <a:t>  T[QSIZE] items;</a:t>
            </a:r>
          </a:p>
          <a:p>
            <a:pPr algn="l"/>
            <a:endParaRPr lang="en-US" sz="2000" b="1" dirty="0">
              <a:solidFill>
                <a:schemeClr val="bg1"/>
              </a:solidFill>
              <a:latin typeface="Courier New" pitchFamily="49" charset="0"/>
              <a:cs typeface="Courier New" pitchFamily="49" charset="0"/>
            </a:endParaRPr>
          </a:p>
          <a:p>
            <a:pPr algn="l"/>
            <a:r>
              <a:rPr lang="en-US" sz="2000" b="1" dirty="0">
                <a:solidFill>
                  <a:schemeClr val="bg1"/>
                </a:solidFill>
                <a:latin typeface="Courier New" pitchFamily="49" charset="0"/>
                <a:cs typeface="Courier New" pitchFamily="49" charset="0"/>
              </a:rPr>
              <a:t>  public synchronized T </a:t>
            </a:r>
            <a:r>
              <a:rPr lang="en-US" sz="2000" b="1" dirty="0">
                <a:latin typeface="Courier New" pitchFamily="49" charset="0"/>
                <a:cs typeface="Courier New" pitchFamily="49" charset="0"/>
              </a:rPr>
              <a:t>deq() {</a:t>
            </a:r>
          </a:p>
          <a:p>
            <a:pPr algn="l"/>
            <a:r>
              <a:rPr lang="en-US" sz="2000" b="1" dirty="0">
                <a:latin typeface="Courier New" pitchFamily="49" charset="0"/>
                <a:cs typeface="Courier New" pitchFamily="49" charset="0"/>
              </a:rPr>
              <a:t>   </a:t>
            </a:r>
            <a:r>
              <a:rPr lang="en-US" sz="2000" b="1" dirty="0">
                <a:solidFill>
                  <a:schemeClr val="tx1"/>
                </a:solidFill>
                <a:latin typeface="Courier New" pitchFamily="49" charset="0"/>
                <a:cs typeface="Courier New" pitchFamily="49" charset="0"/>
              </a:rPr>
              <a:t>while</a:t>
            </a:r>
            <a:r>
              <a:rPr lang="en-US" sz="2000" b="1" dirty="0">
                <a:latin typeface="Courier New" pitchFamily="49" charset="0"/>
                <a:cs typeface="Courier New" pitchFamily="49" charset="0"/>
              </a:rPr>
              <a:t> (tail – head == 0)</a:t>
            </a:r>
          </a:p>
          <a:p>
            <a:pPr algn="l"/>
            <a:r>
              <a:rPr lang="en-US" sz="2000" b="1" dirty="0">
                <a:latin typeface="Courier New" pitchFamily="49" charset="0"/>
                <a:cs typeface="Courier New" pitchFamily="49" charset="0"/>
              </a:rPr>
              <a:t>     wait();</a:t>
            </a:r>
            <a:endParaRPr lang="en-US" sz="2000" b="1" dirty="0">
              <a:solidFill>
                <a:srgbClr val="FF0000"/>
              </a:solidFill>
              <a:latin typeface="Courier New" pitchFamily="49" charset="0"/>
              <a:cs typeface="Courier New" pitchFamily="49" charset="0"/>
            </a:endParaRPr>
          </a:p>
          <a:p>
            <a:pPr algn="l"/>
            <a:r>
              <a:rPr lang="en-US" sz="2000" b="1" dirty="0">
                <a:latin typeface="Courier New" pitchFamily="49" charset="0"/>
                <a:cs typeface="Courier New" pitchFamily="49" charset="0"/>
              </a:rPr>
              <a:t>   T result = items[head % QSIZE]; head++;</a:t>
            </a:r>
          </a:p>
          <a:p>
            <a:pPr algn="l"/>
            <a:r>
              <a:rPr lang="en-US" sz="2000" b="1" dirty="0">
                <a:latin typeface="Courier New" pitchFamily="49" charset="0"/>
                <a:cs typeface="Courier New" pitchFamily="49" charset="0"/>
              </a:rPr>
              <a:t>   notifyAll();</a:t>
            </a:r>
          </a:p>
          <a:p>
            <a:pPr algn="l"/>
            <a:r>
              <a:rPr lang="en-US" sz="2000" b="1" dirty="0">
                <a:latin typeface="Courier New" pitchFamily="49" charset="0"/>
                <a:cs typeface="Courier New" pitchFamily="49" charset="0"/>
              </a:rPr>
              <a:t>   </a:t>
            </a:r>
            <a:r>
              <a:rPr lang="en-US" sz="2000" b="1" dirty="0">
                <a:solidFill>
                  <a:schemeClr val="bg1"/>
                </a:solidFill>
                <a:latin typeface="Courier New" pitchFamily="49" charset="0"/>
                <a:cs typeface="Courier New" pitchFamily="49" charset="0"/>
              </a:rPr>
              <a:t>return </a:t>
            </a:r>
            <a:r>
              <a:rPr lang="en-US" sz="2000" b="1" dirty="0">
                <a:latin typeface="Courier New" pitchFamily="49" charset="0"/>
                <a:cs typeface="Courier New" pitchFamily="49" charset="0"/>
              </a:rPr>
              <a:t>result;</a:t>
            </a:r>
          </a:p>
          <a:p>
            <a:pPr algn="l"/>
            <a:r>
              <a:rPr lang="en-US" sz="2000" b="1" dirty="0">
                <a:latin typeface="Courier New" pitchFamily="49" charset="0"/>
                <a:cs typeface="Courier New" pitchFamily="49" charset="0"/>
              </a:rPr>
              <a:t>  }</a:t>
            </a:r>
          </a:p>
          <a:p>
            <a:pPr algn="l"/>
            <a:r>
              <a:rPr lang="en-US" sz="2000" b="1" dirty="0">
                <a:latin typeface="Courier New" pitchFamily="49" charset="0"/>
                <a:cs typeface="Courier New" pitchFamily="49" charset="0"/>
              </a:rPr>
              <a:t>  …</a:t>
            </a:r>
          </a:p>
          <a:p>
            <a:pPr algn="l"/>
            <a:r>
              <a:rPr lang="en-US" sz="2000" b="1" dirty="0">
                <a:latin typeface="Courier New" pitchFamily="49" charset="0"/>
                <a:cs typeface="Courier New" pitchFamily="49" charset="0"/>
              </a:rPr>
              <a:t>}}</a:t>
            </a:r>
          </a:p>
        </p:txBody>
      </p:sp>
      <p:sp>
        <p:nvSpPr>
          <p:cNvPr id="4" name="Title 3"/>
          <p:cNvSpPr>
            <a:spLocks noGrp="1"/>
          </p:cNvSpPr>
          <p:nvPr>
            <p:ph type="title"/>
          </p:nvPr>
        </p:nvSpPr>
        <p:spPr/>
        <p:txBody>
          <a:bodyPr/>
          <a:lstStyle/>
          <a:p>
            <a:r>
              <a:rPr lang="en-US" dirty="0">
                <a:solidFill>
                  <a:srgbClr val="FFFF00"/>
                </a:solidFill>
              </a:rPr>
              <a:t>Monitor Invariants</a:t>
            </a:r>
          </a:p>
        </p:txBody>
      </p:sp>
      <p:sp>
        <p:nvSpPr>
          <p:cNvPr id="3" name="Slide Number Placeholder 2"/>
          <p:cNvSpPr>
            <a:spLocks noGrp="1"/>
          </p:cNvSpPr>
          <p:nvPr>
            <p:ph type="sldNum" sz="quarter" idx="11"/>
          </p:nvPr>
        </p:nvSpPr>
        <p:spPr/>
        <p:txBody>
          <a:bodyPr/>
          <a:lstStyle/>
          <a:p>
            <a:pPr>
              <a:defRPr/>
            </a:pPr>
            <a:fld id="{55C53EFF-7D3C-42E3-85A4-E4808F38889C}" type="slidenum">
              <a:rPr lang="x-none" smtClean="0"/>
              <a:pPr>
                <a:defRPr/>
              </a:pPr>
              <a:t>43</a:t>
            </a:fld>
            <a:endParaRPr lang="en-US" dirty="0"/>
          </a:p>
        </p:txBody>
      </p:sp>
      <p:sp>
        <p:nvSpPr>
          <p:cNvPr id="5" name="TextBox 4"/>
          <p:cNvSpPr txBox="1"/>
          <p:nvPr/>
        </p:nvSpPr>
        <p:spPr bwMode="auto">
          <a:xfrm>
            <a:off x="1158718" y="2230140"/>
            <a:ext cx="636263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Property that </a:t>
            </a:r>
            <a:r>
              <a:rPr lang="en-US" sz="2800" i="1" u="sng" dirty="0">
                <a:solidFill>
                  <a:schemeClr val="tx1"/>
                </a:solidFill>
                <a:latin typeface="Arial" panose="020B0604020202020204" pitchFamily="34" charset="0"/>
                <a:cs typeface="Arial" panose="020B0604020202020204" pitchFamily="34" charset="0"/>
              </a:rPr>
              <a:t>must hold </a:t>
            </a:r>
            <a:r>
              <a:rPr lang="en-US" sz="2800" dirty="0">
                <a:solidFill>
                  <a:srgbClr val="FFFF00"/>
                </a:solidFill>
                <a:latin typeface="Arial" panose="020B0604020202020204" pitchFamily="34" charset="0"/>
                <a:cs typeface="Arial" panose="020B0604020202020204" pitchFamily="34" charset="0"/>
              </a:rPr>
              <a:t>while unlocked</a:t>
            </a:r>
          </a:p>
        </p:txBody>
      </p:sp>
      <p:sp>
        <p:nvSpPr>
          <p:cNvPr id="6" name="TextBox 5"/>
          <p:cNvSpPr txBox="1"/>
          <p:nvPr/>
        </p:nvSpPr>
        <p:spPr bwMode="auto">
          <a:xfrm>
            <a:off x="1158718" y="3669159"/>
            <a:ext cx="5837506"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OK to violate invariant </a:t>
            </a:r>
            <a:r>
              <a:rPr lang="en-US" sz="2800" i="1" dirty="0">
                <a:solidFill>
                  <a:schemeClr val="tx1"/>
                </a:solidFill>
                <a:latin typeface="Arial" panose="020B0604020202020204" pitchFamily="34" charset="0"/>
                <a:cs typeface="Arial" panose="020B0604020202020204" pitchFamily="34" charset="0"/>
              </a:rPr>
              <a:t>while locked</a:t>
            </a:r>
          </a:p>
        </p:txBody>
      </p:sp>
      <p:sp>
        <p:nvSpPr>
          <p:cNvPr id="7" name="TextBox 6"/>
          <p:cNvSpPr txBox="1"/>
          <p:nvPr/>
        </p:nvSpPr>
        <p:spPr bwMode="auto">
          <a:xfrm>
            <a:off x="1158718" y="5043112"/>
            <a:ext cx="7204216" cy="523220"/>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Must </a:t>
            </a:r>
            <a:r>
              <a:rPr lang="en-US" sz="2800" i="1" dirty="0">
                <a:solidFill>
                  <a:schemeClr val="tx1"/>
                </a:solidFill>
                <a:latin typeface="Arial" panose="020B0604020202020204" pitchFamily="34" charset="0"/>
                <a:cs typeface="Arial" panose="020B0604020202020204" pitchFamily="34" charset="0"/>
              </a:rPr>
              <a:t>restore</a:t>
            </a:r>
            <a:r>
              <a:rPr lang="en-US" sz="2800" dirty="0">
                <a:solidFill>
                  <a:srgbClr val="FFFF00"/>
                </a:solidFill>
                <a:latin typeface="Arial" panose="020B0604020202020204" pitchFamily="34" charset="0"/>
                <a:cs typeface="Arial" panose="020B0604020202020204" pitchFamily="34" charset="0"/>
              </a:rPr>
              <a:t> invariant before releasing lock</a:t>
            </a:r>
          </a:p>
        </p:txBody>
      </p:sp>
    </p:spTree>
    <p:extLst>
      <p:ext uri="{BB962C8B-B14F-4D97-AF65-F5344CB8AC3E}">
        <p14:creationId xmlns:p14="http://schemas.microsoft.com/office/powerpoint/2010/main" val="42162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44</a:t>
            </a:fld>
            <a:endParaRPr lang="en-US" dirty="0"/>
          </a:p>
        </p:txBody>
      </p:sp>
      <p:pic>
        <p:nvPicPr>
          <p:cNvPr id="5" name="Picture 4"/>
          <p:cNvPicPr>
            <a:picLocks noChangeAspect="1"/>
          </p:cNvPicPr>
          <p:nvPr/>
        </p:nvPicPr>
        <p:blipFill>
          <a:blip r:embed="rId2"/>
          <a:stretch>
            <a:fillRect/>
          </a:stretch>
        </p:blipFill>
        <p:spPr>
          <a:xfrm rot="20951316">
            <a:off x="330732" y="251122"/>
            <a:ext cx="9144000" cy="5736715"/>
          </a:xfrm>
          <a:prstGeom prst="rect">
            <a:avLst/>
          </a:prstGeom>
        </p:spPr>
      </p:pic>
      <p:sp>
        <p:nvSpPr>
          <p:cNvPr id="6" name="TextBox 5"/>
          <p:cNvSpPr txBox="1"/>
          <p:nvPr/>
        </p:nvSpPr>
        <p:spPr bwMode="auto">
          <a:xfrm>
            <a:off x="1563670" y="1407230"/>
            <a:ext cx="5772796"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Reentrancy attack is just classical “monitor invariant” pitfall</a:t>
            </a:r>
          </a:p>
        </p:txBody>
      </p:sp>
      <p:sp>
        <p:nvSpPr>
          <p:cNvPr id="7" name="TextBox 6"/>
          <p:cNvSpPr txBox="1"/>
          <p:nvPr/>
        </p:nvSpPr>
        <p:spPr bwMode="auto">
          <a:xfrm>
            <a:off x="1563670" y="3218388"/>
            <a:ext cx="5362878" cy="954107"/>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Calling another contract = </a:t>
            </a:r>
          </a:p>
          <a:p>
            <a:pPr algn="l"/>
            <a:r>
              <a:rPr lang="en-US" sz="2800" dirty="0">
                <a:solidFill>
                  <a:srgbClr val="FFFF00"/>
                </a:solidFill>
                <a:latin typeface="Arial" panose="020B0604020202020204" pitchFamily="34" charset="0"/>
                <a:cs typeface="Arial" panose="020B0604020202020204" pitchFamily="34" charset="0"/>
              </a:rPr>
              <a:t>releasing monitor lock</a:t>
            </a:r>
          </a:p>
        </p:txBody>
      </p:sp>
      <p:sp>
        <p:nvSpPr>
          <p:cNvPr id="8" name="TextBox 7"/>
          <p:cNvSpPr txBox="1"/>
          <p:nvPr/>
        </p:nvSpPr>
        <p:spPr bwMode="auto">
          <a:xfrm>
            <a:off x="1563670" y="5277456"/>
            <a:ext cx="5883342" cy="523220"/>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Must restore invariants before a call</a:t>
            </a:r>
          </a:p>
        </p:txBody>
      </p:sp>
    </p:spTree>
    <p:extLst>
      <p:ext uri="{BB962C8B-B14F-4D97-AF65-F5344CB8AC3E}">
        <p14:creationId xmlns:p14="http://schemas.microsoft.com/office/powerpoint/2010/main" val="91700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67055" y="2130425"/>
            <a:ext cx="8721968" cy="1470025"/>
          </a:xfrm>
        </p:spPr>
        <p:txBody>
          <a:bodyPr/>
          <a:lstStyle/>
          <a:p>
            <a:r>
              <a:rPr lang="en-US" dirty="0">
                <a:solidFill>
                  <a:srgbClr val="FFFF00"/>
                </a:solidFill>
              </a:rPr>
              <a:t>“Miner Extractable Value” (MEV)</a:t>
            </a:r>
            <a:br>
              <a:rPr lang="en-US" dirty="0">
                <a:solidFill>
                  <a:srgbClr val="FFFF00"/>
                </a:solidFill>
              </a:rPr>
            </a:br>
            <a:r>
              <a:rPr lang="en-US" dirty="0">
                <a:solidFill>
                  <a:srgbClr val="FFFF00"/>
                </a:solidFill>
              </a:rPr>
              <a:t>or</a:t>
            </a:r>
            <a:br>
              <a:rPr lang="en-US" dirty="0">
                <a:solidFill>
                  <a:srgbClr val="FFFF00"/>
                </a:solidFill>
              </a:rPr>
            </a:br>
            <a:r>
              <a:rPr lang="en-US" dirty="0">
                <a:solidFill>
                  <a:srgbClr val="FFFF00"/>
                </a:solidFill>
              </a:rPr>
              <a:t>Accountability</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45</a:t>
            </a:fld>
            <a:endParaRPr lang="en-US" dirty="0"/>
          </a:p>
        </p:txBody>
      </p:sp>
    </p:spTree>
    <p:extLst>
      <p:ext uri="{BB962C8B-B14F-4D97-AF65-F5344CB8AC3E}">
        <p14:creationId xmlns:p14="http://schemas.microsoft.com/office/powerpoint/2010/main" val="2734953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09064">
            <a:off x="1123939" y="354138"/>
            <a:ext cx="8797102" cy="1116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magic"/>
          <p:cNvPicPr>
            <a:picLocks noChangeAspect="1" noChangeArrowheads="1"/>
          </p:cNvPicPr>
          <p:nvPr/>
        </p:nvPicPr>
        <p:blipFill>
          <a:blip r:embed="rId4" cstate="print"/>
          <a:srcRect/>
          <a:stretch>
            <a:fillRect/>
          </a:stretch>
        </p:blipFill>
        <p:spPr bwMode="auto">
          <a:xfrm>
            <a:off x="2540000" y="2540000"/>
            <a:ext cx="127000" cy="127000"/>
          </a:xfrm>
          <a:prstGeom prst="rect">
            <a:avLst/>
          </a:prstGeom>
          <a:noFill/>
          <a:ln w="9525">
            <a:noFill/>
            <a:miter lim="800000"/>
            <a:headEnd/>
            <a:tailEnd/>
          </a:ln>
        </p:spPr>
      </p:pic>
      <p:pic>
        <p:nvPicPr>
          <p:cNvPr id="2051" name="Picture 3" descr="magic"/>
          <p:cNvPicPr>
            <a:picLocks noChangeAspect="1" noChangeArrowheads="1"/>
          </p:cNvPicPr>
          <p:nvPr/>
        </p:nvPicPr>
        <p:blipFill>
          <a:blip r:embed="rId4" cstate="print"/>
          <a:srcRect/>
          <a:stretch>
            <a:fillRect/>
          </a:stretch>
        </p:blipFill>
        <p:spPr bwMode="auto">
          <a:xfrm>
            <a:off x="2540000" y="2540000"/>
            <a:ext cx="127000" cy="127000"/>
          </a:xfrm>
          <a:prstGeom prst="rect">
            <a:avLst/>
          </a:prstGeom>
          <a:noFill/>
          <a:ln w="9525">
            <a:noFill/>
            <a:miter lim="800000"/>
            <a:headEnd/>
            <a:tailEnd/>
          </a:ln>
        </p:spPr>
      </p:pic>
      <p:sp>
        <p:nvSpPr>
          <p:cNvPr id="2052" name="Rectangle 4"/>
          <p:cNvSpPr>
            <a:spLocks noGrp="1" noChangeArrowheads="1"/>
          </p:cNvSpPr>
          <p:nvPr>
            <p:ph type="ctrTitle"/>
          </p:nvPr>
        </p:nvSpPr>
        <p:spPr>
          <a:xfrm>
            <a:off x="685800" y="1219200"/>
            <a:ext cx="7772400" cy="1143000"/>
          </a:xfrm>
        </p:spPr>
        <p:txBody>
          <a:bodyPr/>
          <a:lstStyle/>
          <a:p>
            <a:r>
              <a:rPr lang="en-US" sz="3200" dirty="0"/>
              <a:t> </a:t>
            </a:r>
          </a:p>
        </p:txBody>
      </p:sp>
      <p:sp>
        <p:nvSpPr>
          <p:cNvPr id="8" name="TextBox 7"/>
          <p:cNvSpPr txBox="1"/>
          <p:nvPr/>
        </p:nvSpPr>
        <p:spPr bwMode="auto">
          <a:xfrm>
            <a:off x="491342" y="518180"/>
            <a:ext cx="2403223" cy="523220"/>
          </a:xfrm>
          <a:prstGeom prst="rect">
            <a:avLst/>
          </a:prstGeom>
          <a:noFill/>
          <a:ln w="76200">
            <a:solidFill>
              <a:schemeClr val="tx1">
                <a:lumMod val="50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Accountability</a:t>
            </a:r>
          </a:p>
        </p:txBody>
      </p:sp>
    </p:spTree>
    <p:extLst>
      <p:ext uri="{BB962C8B-B14F-4D97-AF65-F5344CB8AC3E}">
        <p14:creationId xmlns:p14="http://schemas.microsoft.com/office/powerpoint/2010/main" val="3048860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63" y="470704"/>
            <a:ext cx="3758878" cy="1143000"/>
          </a:xfrm>
        </p:spPr>
        <p:txBody>
          <a:bodyPr/>
          <a:lstStyle/>
          <a:p>
            <a:r>
              <a:rPr lang="en-US" dirty="0">
                <a:solidFill>
                  <a:schemeClr val="tx1"/>
                </a:solidFill>
              </a:rPr>
              <a:t>Principle #1</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solidFill>
                  <a:srgbClr val="FFFF00"/>
                </a:solidFill>
              </a:rPr>
              <a:pPr>
                <a:defRPr/>
              </a:pPr>
              <a:t>47</a:t>
            </a:fld>
            <a:endParaRPr lang="en-US" dirty="0">
              <a:solidFill>
                <a:srgbClr val="FFFF00"/>
              </a:solidFill>
            </a:endParaRPr>
          </a:p>
        </p:txBody>
      </p:sp>
      <p:sp>
        <p:nvSpPr>
          <p:cNvPr id="4" name="TextBox 3"/>
          <p:cNvSpPr txBox="1"/>
          <p:nvPr/>
        </p:nvSpPr>
        <p:spPr bwMode="auto">
          <a:xfrm>
            <a:off x="717669" y="1558509"/>
            <a:ext cx="598793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Each non-deterministic choice …</a:t>
            </a:r>
          </a:p>
        </p:txBody>
      </p:sp>
      <p:sp>
        <p:nvSpPr>
          <p:cNvPr id="9" name="TextBox 8"/>
          <p:cNvSpPr txBox="1"/>
          <p:nvPr/>
        </p:nvSpPr>
        <p:spPr bwMode="auto">
          <a:xfrm>
            <a:off x="762588" y="5056590"/>
            <a:ext cx="442583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Need mechanisms for …</a:t>
            </a:r>
          </a:p>
        </p:txBody>
      </p:sp>
      <p:sp>
        <p:nvSpPr>
          <p:cNvPr id="10" name="TextBox 9"/>
          <p:cNvSpPr txBox="1"/>
          <p:nvPr/>
        </p:nvSpPr>
        <p:spPr bwMode="auto">
          <a:xfrm>
            <a:off x="3239564" y="2005025"/>
            <a:ext cx="5606931"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 presents an opportunity to manipulate outcomes</a:t>
            </a:r>
          </a:p>
        </p:txBody>
      </p:sp>
      <p:sp>
        <p:nvSpPr>
          <p:cNvPr id="11" name="TextBox 10"/>
          <p:cNvSpPr txBox="1"/>
          <p:nvPr/>
        </p:nvSpPr>
        <p:spPr bwMode="auto">
          <a:xfrm>
            <a:off x="742496" y="3309282"/>
            <a:ext cx="4020076" cy="523220"/>
          </a:xfrm>
          <a:prstGeom prst="rect">
            <a:avLst/>
          </a:prstGeom>
          <a:solidFill>
            <a:schemeClr val="bg1"/>
          </a:solidFill>
          <a:ln w="76200">
            <a:solidFill>
              <a:srgbClr val="C0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 As much as possible …</a:t>
            </a:r>
          </a:p>
        </p:txBody>
      </p:sp>
      <p:sp>
        <p:nvSpPr>
          <p:cNvPr id="12" name="TextBox 11"/>
          <p:cNvSpPr txBox="1"/>
          <p:nvPr/>
        </p:nvSpPr>
        <p:spPr bwMode="auto">
          <a:xfrm>
            <a:off x="2892484" y="5479155"/>
            <a:ext cx="5954011" cy="954107"/>
          </a:xfrm>
          <a:prstGeom prst="rect">
            <a:avLst/>
          </a:prstGeom>
          <a:solidFill>
            <a:schemeClr val="bg1"/>
          </a:solidFill>
          <a:ln w="76200">
            <a:solidFill>
              <a:srgbClr val="FFCC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Detecting violations and holding culprits accountable.</a:t>
            </a:r>
          </a:p>
        </p:txBody>
      </p:sp>
      <p:sp>
        <p:nvSpPr>
          <p:cNvPr id="6" name="TextBox 5"/>
          <p:cNvSpPr txBox="1"/>
          <p:nvPr/>
        </p:nvSpPr>
        <p:spPr bwMode="auto">
          <a:xfrm>
            <a:off x="3379144" y="3777366"/>
            <a:ext cx="5467351" cy="954107"/>
          </a:xfrm>
          <a:prstGeom prst="rect">
            <a:avLst/>
          </a:prstGeom>
          <a:solidFill>
            <a:schemeClr val="bg1"/>
          </a:solidFill>
          <a:ln w="76200">
            <a:solidFill>
              <a:srgbClr val="7030A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 non-deterministic choices should be made deterministic</a:t>
            </a:r>
          </a:p>
        </p:txBody>
      </p:sp>
    </p:spTree>
    <p:extLst>
      <p:ext uri="{BB962C8B-B14F-4D97-AF65-F5344CB8AC3E}">
        <p14:creationId xmlns:p14="http://schemas.microsoft.com/office/powerpoint/2010/main" val="790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63" y="470704"/>
            <a:ext cx="3758878" cy="1143000"/>
          </a:xfrm>
        </p:spPr>
        <p:txBody>
          <a:bodyPr/>
          <a:lstStyle/>
          <a:p>
            <a:r>
              <a:rPr lang="en-US" dirty="0">
                <a:solidFill>
                  <a:schemeClr val="tx1"/>
                </a:solidFill>
              </a:rPr>
              <a:t>Principle #2</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solidFill>
                  <a:srgbClr val="FFFF00"/>
                </a:solidFill>
              </a:rPr>
              <a:pPr>
                <a:defRPr/>
              </a:pPr>
              <a:t>48</a:t>
            </a:fld>
            <a:endParaRPr lang="en-US" dirty="0">
              <a:solidFill>
                <a:srgbClr val="FFFF00"/>
              </a:solidFill>
            </a:endParaRPr>
          </a:p>
        </p:txBody>
      </p:sp>
      <p:sp>
        <p:nvSpPr>
          <p:cNvPr id="11" name="TextBox 10"/>
          <p:cNvSpPr txBox="1"/>
          <p:nvPr/>
        </p:nvSpPr>
        <p:spPr bwMode="auto">
          <a:xfrm>
            <a:off x="829788" y="4517463"/>
            <a:ext cx="7083991"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ensuring that they cannot be altered later…</a:t>
            </a:r>
          </a:p>
        </p:txBody>
      </p:sp>
      <p:sp>
        <p:nvSpPr>
          <p:cNvPr id="4" name="TextBox 3"/>
          <p:cNvSpPr txBox="1"/>
          <p:nvPr/>
        </p:nvSpPr>
        <p:spPr bwMode="auto">
          <a:xfrm>
            <a:off x="717669" y="1558509"/>
            <a:ext cx="5987931" cy="954107"/>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Non-deterministic choices that cannot be avoided …</a:t>
            </a:r>
          </a:p>
        </p:txBody>
      </p:sp>
      <p:sp>
        <p:nvSpPr>
          <p:cNvPr id="10" name="TextBox 9"/>
          <p:cNvSpPr txBox="1"/>
          <p:nvPr/>
        </p:nvSpPr>
        <p:spPr bwMode="auto">
          <a:xfrm>
            <a:off x="3010964" y="3037986"/>
            <a:ext cx="5606931"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should be disclosed in an auditable way …</a:t>
            </a:r>
          </a:p>
        </p:txBody>
      </p:sp>
      <p:sp>
        <p:nvSpPr>
          <p:cNvPr id="13" name="TextBox 12"/>
          <p:cNvSpPr txBox="1"/>
          <p:nvPr/>
        </p:nvSpPr>
        <p:spPr bwMode="auto">
          <a:xfrm>
            <a:off x="283279" y="5566052"/>
            <a:ext cx="8481809" cy="523220"/>
          </a:xfrm>
          <a:prstGeom prst="rect">
            <a:avLst/>
          </a:prstGeom>
          <a:solidFill>
            <a:schemeClr val="bg1"/>
          </a:solidFill>
          <a:ln w="76200">
            <a:solidFill>
              <a:srgbClr val="C0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and that unusual statistical patterns can be detected</a:t>
            </a:r>
          </a:p>
        </p:txBody>
      </p:sp>
    </p:spTree>
    <p:extLst>
      <p:ext uri="{BB962C8B-B14F-4D97-AF65-F5344CB8AC3E}">
        <p14:creationId xmlns:p14="http://schemas.microsoft.com/office/powerpoint/2010/main" val="182670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0"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63" y="470704"/>
            <a:ext cx="3758878" cy="1143000"/>
          </a:xfrm>
        </p:spPr>
        <p:txBody>
          <a:bodyPr/>
          <a:lstStyle/>
          <a:p>
            <a:r>
              <a:rPr lang="en-US" dirty="0">
                <a:solidFill>
                  <a:schemeClr val="tx1"/>
                </a:solidFill>
              </a:rPr>
              <a:t>Principle #3</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solidFill>
                  <a:srgbClr val="FFFF00"/>
                </a:solidFill>
              </a:rPr>
              <a:pPr>
                <a:defRPr/>
              </a:pPr>
              <a:t>49</a:t>
            </a:fld>
            <a:endParaRPr lang="en-US" dirty="0">
              <a:solidFill>
                <a:srgbClr val="FFFF00"/>
              </a:solidFill>
            </a:endParaRPr>
          </a:p>
        </p:txBody>
      </p:sp>
      <p:sp>
        <p:nvSpPr>
          <p:cNvPr id="4" name="TextBox 3"/>
          <p:cNvSpPr txBox="1"/>
          <p:nvPr/>
        </p:nvSpPr>
        <p:spPr bwMode="auto">
          <a:xfrm>
            <a:off x="717669" y="2125108"/>
            <a:ext cx="440678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As much as possible …</a:t>
            </a:r>
          </a:p>
        </p:txBody>
      </p:sp>
      <p:sp>
        <p:nvSpPr>
          <p:cNvPr id="10" name="TextBox 9"/>
          <p:cNvSpPr txBox="1"/>
          <p:nvPr/>
        </p:nvSpPr>
        <p:spPr bwMode="auto">
          <a:xfrm>
            <a:off x="3010964" y="3515039"/>
            <a:ext cx="5606931"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 keep accountability mechanisms off critical paths. </a:t>
            </a:r>
          </a:p>
        </p:txBody>
      </p:sp>
    </p:spTree>
    <p:extLst>
      <p:ext uri="{BB962C8B-B14F-4D97-AF65-F5344CB8AC3E}">
        <p14:creationId xmlns:p14="http://schemas.microsoft.com/office/powerpoint/2010/main" val="417719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5E811B-A4C2-44B5-9FF2-853E34172CAC}"/>
              </a:ext>
            </a:extLst>
          </p:cNvPr>
          <p:cNvSpPr>
            <a:spLocks noGrp="1"/>
          </p:cNvSpPr>
          <p:nvPr>
            <p:ph type="sldNum" sz="quarter" idx="11"/>
          </p:nvPr>
        </p:nvSpPr>
        <p:spPr/>
        <p:txBody>
          <a:bodyPr/>
          <a:lstStyle/>
          <a:p>
            <a:pPr>
              <a:defRPr/>
            </a:pPr>
            <a:fld id="{FE25F947-77F5-4CA6-8472-B4B2967773ED}" type="slidenum">
              <a:rPr lang="x-none" smtClean="0"/>
              <a:pPr>
                <a:defRPr/>
              </a:pPr>
              <a:t>5</a:t>
            </a:fld>
            <a:endParaRPr lang="en-US" dirty="0"/>
          </a:p>
        </p:txBody>
      </p:sp>
      <p:sp>
        <p:nvSpPr>
          <p:cNvPr id="3" name="TextBox 2">
            <a:extLst>
              <a:ext uri="{FF2B5EF4-FFF2-40B4-BE49-F238E27FC236}">
                <a16:creationId xmlns:a16="http://schemas.microsoft.com/office/drawing/2014/main" id="{9F4CD9A3-F00D-4C40-859E-EDBF4C346B8E}"/>
              </a:ext>
            </a:extLst>
          </p:cNvPr>
          <p:cNvSpPr txBox="1"/>
          <p:nvPr/>
        </p:nvSpPr>
        <p:spPr bwMode="auto">
          <a:xfrm>
            <a:off x="824837" y="1149281"/>
            <a:ext cx="566533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Interested in blockchain research?</a:t>
            </a:r>
            <a:endParaRPr lang="en-US" sz="2800" i="1" dirty="0">
              <a:solidFill>
                <a:srgbClr val="FFFF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AC4ACE5-FAC4-4307-A6B1-E289300DE57F}"/>
              </a:ext>
            </a:extLst>
          </p:cNvPr>
          <p:cNvSpPr txBox="1"/>
          <p:nvPr/>
        </p:nvSpPr>
        <p:spPr bwMode="auto">
          <a:xfrm>
            <a:off x="824837" y="2831447"/>
            <a:ext cx="562673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We will have various projects TBD</a:t>
            </a:r>
          </a:p>
        </p:txBody>
      </p:sp>
      <p:sp>
        <p:nvSpPr>
          <p:cNvPr id="5" name="TextBox 3">
            <a:extLst>
              <a:ext uri="{FF2B5EF4-FFF2-40B4-BE49-F238E27FC236}">
                <a16:creationId xmlns:a16="http://schemas.microsoft.com/office/drawing/2014/main" id="{994853DB-D386-495C-A4A6-BE8C6D58A839}"/>
              </a:ext>
            </a:extLst>
          </p:cNvPr>
          <p:cNvSpPr txBox="1"/>
          <p:nvPr/>
        </p:nvSpPr>
        <p:spPr bwMode="auto">
          <a:xfrm>
            <a:off x="824837" y="1990364"/>
            <a:ext cx="4020652"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Contact me in the fall …</a:t>
            </a:r>
          </a:p>
        </p:txBody>
      </p:sp>
      <p:sp>
        <p:nvSpPr>
          <p:cNvPr id="6" name="TextBox 5">
            <a:extLst>
              <a:ext uri="{FF2B5EF4-FFF2-40B4-BE49-F238E27FC236}">
                <a16:creationId xmlns:a16="http://schemas.microsoft.com/office/drawing/2014/main" id="{0E8E71DE-89B8-4BA9-B753-8B8A0694C505}"/>
              </a:ext>
            </a:extLst>
          </p:cNvPr>
          <p:cNvSpPr txBox="1"/>
          <p:nvPr/>
        </p:nvSpPr>
        <p:spPr bwMode="auto">
          <a:xfrm>
            <a:off x="824837" y="3672530"/>
            <a:ext cx="315092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You can contribute</a:t>
            </a:r>
          </a:p>
        </p:txBody>
      </p:sp>
      <p:sp>
        <p:nvSpPr>
          <p:cNvPr id="7" name="TextBox 6">
            <a:extLst>
              <a:ext uri="{FF2B5EF4-FFF2-40B4-BE49-F238E27FC236}">
                <a16:creationId xmlns:a16="http://schemas.microsoft.com/office/drawing/2014/main" id="{E3CF2082-3B48-4DBA-879D-D9178275C17E}"/>
              </a:ext>
            </a:extLst>
          </p:cNvPr>
          <p:cNvSpPr txBox="1"/>
          <p:nvPr/>
        </p:nvSpPr>
        <p:spPr bwMode="auto">
          <a:xfrm>
            <a:off x="824837" y="4513613"/>
            <a:ext cx="3281669"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Develop your MVP!</a:t>
            </a:r>
          </a:p>
        </p:txBody>
      </p:sp>
    </p:spTree>
    <p:extLst>
      <p:ext uri="{BB962C8B-B14F-4D97-AF65-F5344CB8AC3E}">
        <p14:creationId xmlns:p14="http://schemas.microsoft.com/office/powerpoint/2010/main" val="158581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50</a:t>
            </a:fld>
            <a:endParaRPr lang="en-US" dirty="0"/>
          </a:p>
        </p:txBody>
      </p:sp>
      <p:sp>
        <p:nvSpPr>
          <p:cNvPr id="5" name="Title 4"/>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10431">
            <a:off x="612692" y="430888"/>
            <a:ext cx="7489825" cy="782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bwMode="auto">
          <a:xfrm>
            <a:off x="984518" y="4922674"/>
            <a:ext cx="683552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Currency = tokens purchased out-of-band</a:t>
            </a:r>
          </a:p>
        </p:txBody>
      </p:sp>
      <p:sp>
        <p:nvSpPr>
          <p:cNvPr id="9" name="TextBox 8"/>
          <p:cNvSpPr txBox="1"/>
          <p:nvPr/>
        </p:nvSpPr>
        <p:spPr bwMode="auto">
          <a:xfrm>
            <a:off x="984518" y="3074824"/>
            <a:ext cx="416492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Permissioned blockchain</a:t>
            </a:r>
          </a:p>
        </p:txBody>
      </p:sp>
    </p:spTree>
    <p:extLst>
      <p:ext uri="{BB962C8B-B14F-4D97-AF65-F5344CB8AC3E}">
        <p14:creationId xmlns:p14="http://schemas.microsoft.com/office/powerpoint/2010/main" val="78415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10431">
            <a:off x="612692" y="430888"/>
            <a:ext cx="7489825" cy="782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pPr>
                <a:defRPr/>
              </a:pPr>
              <a:t>51</a:t>
            </a:fld>
            <a:endParaRPr lang="en-US" dirty="0"/>
          </a:p>
        </p:txBody>
      </p:sp>
      <p:sp>
        <p:nvSpPr>
          <p:cNvPr id="5" name="Title 4"/>
          <p:cNvSpPr>
            <a:spLocks noGrp="1"/>
          </p:cNvSpPr>
          <p:nvPr>
            <p:ph type="title"/>
          </p:nvPr>
        </p:nvSpPr>
        <p:spPr/>
        <p:txBody>
          <a:bodyPr/>
          <a:lstStyle/>
          <a:p>
            <a:r>
              <a:rPr lang="en-US" dirty="0">
                <a:solidFill>
                  <a:srgbClr val="FFFF00"/>
                </a:solidFill>
              </a:rPr>
              <a:t>Validators</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pPr>
                <a:defRPr/>
              </a:pPr>
              <a:t>51</a:t>
            </a:fld>
            <a:endParaRPr lang="en-US" dirty="0"/>
          </a:p>
        </p:txBody>
      </p:sp>
      <p:sp>
        <p:nvSpPr>
          <p:cNvPr id="7" name="TextBox 6"/>
          <p:cNvSpPr txBox="1"/>
          <p:nvPr/>
        </p:nvSpPr>
        <p:spPr bwMode="auto">
          <a:xfrm>
            <a:off x="398017" y="1752600"/>
            <a:ext cx="7997959" cy="954107"/>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Uses Practical Byzantine Fault-Tolerance (PBFT)</a:t>
            </a:r>
          </a:p>
          <a:p>
            <a:pPr algn="ctr"/>
            <a:r>
              <a:rPr lang="en-US" sz="2800" dirty="0">
                <a:solidFill>
                  <a:srgbClr val="FFFF00"/>
                </a:solidFill>
                <a:latin typeface="Arial" panose="020B0604020202020204" pitchFamily="34" charset="0"/>
                <a:cs typeface="Arial" panose="020B0604020202020204" pitchFamily="34" charset="0"/>
              </a:rPr>
              <a:t>to vote on next block</a:t>
            </a:r>
          </a:p>
        </p:txBody>
      </p:sp>
      <p:sp>
        <p:nvSpPr>
          <p:cNvPr id="8" name="TextBox 7"/>
          <p:cNvSpPr txBox="1"/>
          <p:nvPr/>
        </p:nvSpPr>
        <p:spPr bwMode="auto">
          <a:xfrm>
            <a:off x="398017" y="3083155"/>
            <a:ext cx="6837128"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Proof of Stake: post bond, lose it if caught</a:t>
            </a:r>
          </a:p>
        </p:txBody>
      </p:sp>
      <p:sp>
        <p:nvSpPr>
          <p:cNvPr id="11" name="TextBox 10"/>
          <p:cNvSpPr txBox="1"/>
          <p:nvPr/>
        </p:nvSpPr>
        <p:spPr bwMode="auto">
          <a:xfrm>
            <a:off x="398017" y="4180209"/>
            <a:ext cx="590257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Keep uncommitted txns in </a:t>
            </a:r>
            <a:r>
              <a:rPr lang="en-US" sz="2800" i="1" dirty="0">
                <a:solidFill>
                  <a:schemeClr val="tx1"/>
                </a:solidFill>
                <a:latin typeface="Arial" panose="020B0604020202020204" pitchFamily="34" charset="0"/>
                <a:cs typeface="Arial" panose="020B0604020202020204" pitchFamily="34" charset="0"/>
              </a:rPr>
              <a:t>mempool</a:t>
            </a:r>
          </a:p>
        </p:txBody>
      </p:sp>
    </p:spTree>
    <p:extLst>
      <p:ext uri="{BB962C8B-B14F-4D97-AF65-F5344CB8AC3E}">
        <p14:creationId xmlns:p14="http://schemas.microsoft.com/office/powerpoint/2010/main" val="337899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10431">
            <a:off x="612692" y="430888"/>
            <a:ext cx="7489825" cy="782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pPr>
                <a:defRPr/>
              </a:pPr>
              <a:t>52</a:t>
            </a:fld>
            <a:endParaRPr lang="en-US" dirty="0"/>
          </a:p>
        </p:txBody>
      </p:sp>
      <p:sp>
        <p:nvSpPr>
          <p:cNvPr id="5" name="Title 4"/>
          <p:cNvSpPr>
            <a:spLocks noGrp="1"/>
          </p:cNvSpPr>
          <p:nvPr>
            <p:ph type="title"/>
          </p:nvPr>
        </p:nvSpPr>
        <p:spPr/>
        <p:txBody>
          <a:bodyPr/>
          <a:lstStyle/>
          <a:p>
            <a:r>
              <a:rPr lang="en-US" dirty="0">
                <a:solidFill>
                  <a:srgbClr val="FFFF00"/>
                </a:solidFill>
              </a:rPr>
              <a:t>Validators</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pPr>
                <a:defRPr/>
              </a:pPr>
              <a:t>52</a:t>
            </a:fld>
            <a:endParaRPr lang="en-US" dirty="0"/>
          </a:p>
        </p:txBody>
      </p:sp>
      <p:sp>
        <p:nvSpPr>
          <p:cNvPr id="7" name="TextBox 6"/>
          <p:cNvSpPr txBox="1"/>
          <p:nvPr/>
        </p:nvSpPr>
        <p:spPr bwMode="auto">
          <a:xfrm>
            <a:off x="493523" y="2048719"/>
            <a:ext cx="3860352"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On new txn from client:</a:t>
            </a:r>
          </a:p>
        </p:txBody>
      </p:sp>
      <p:sp>
        <p:nvSpPr>
          <p:cNvPr id="8" name="TextBox 7"/>
          <p:cNvSpPr txBox="1"/>
          <p:nvPr/>
        </p:nvSpPr>
        <p:spPr bwMode="auto">
          <a:xfrm>
            <a:off x="493523" y="4393080"/>
            <a:ext cx="2803974"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Add to mempool</a:t>
            </a:r>
          </a:p>
        </p:txBody>
      </p:sp>
      <p:sp>
        <p:nvSpPr>
          <p:cNvPr id="11" name="TextBox 10"/>
          <p:cNvSpPr txBox="1"/>
          <p:nvPr/>
        </p:nvSpPr>
        <p:spPr bwMode="auto">
          <a:xfrm>
            <a:off x="494556" y="3154804"/>
            <a:ext cx="8192244"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Validate txn against committed blocks &amp; mempool </a:t>
            </a:r>
          </a:p>
        </p:txBody>
      </p:sp>
    </p:spTree>
    <p:extLst>
      <p:ext uri="{BB962C8B-B14F-4D97-AF65-F5344CB8AC3E}">
        <p14:creationId xmlns:p14="http://schemas.microsoft.com/office/powerpoint/2010/main" val="255652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10431">
            <a:off x="612692" y="430888"/>
            <a:ext cx="7489825" cy="782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pPr>
                <a:defRPr/>
              </a:pPr>
              <a:t>53</a:t>
            </a:fld>
            <a:endParaRPr lang="en-US" dirty="0"/>
          </a:p>
        </p:txBody>
      </p:sp>
      <p:sp>
        <p:nvSpPr>
          <p:cNvPr id="5" name="Title 4"/>
          <p:cNvSpPr>
            <a:spLocks noGrp="1"/>
          </p:cNvSpPr>
          <p:nvPr>
            <p:ph type="title"/>
          </p:nvPr>
        </p:nvSpPr>
        <p:spPr/>
        <p:txBody>
          <a:bodyPr/>
          <a:lstStyle/>
          <a:p>
            <a:r>
              <a:rPr lang="en-US" dirty="0">
                <a:solidFill>
                  <a:srgbClr val="FFFF00"/>
                </a:solidFill>
              </a:rPr>
              <a:t>Validators</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pPr>
                <a:defRPr/>
              </a:pPr>
              <a:t>53</a:t>
            </a:fld>
            <a:endParaRPr lang="en-US" dirty="0"/>
          </a:p>
        </p:txBody>
      </p:sp>
      <p:sp>
        <p:nvSpPr>
          <p:cNvPr id="7" name="TextBox 6"/>
          <p:cNvSpPr txBox="1"/>
          <p:nvPr/>
        </p:nvSpPr>
        <p:spPr bwMode="auto">
          <a:xfrm>
            <a:off x="552834" y="2048719"/>
            <a:ext cx="3741730"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On new txn from peer:</a:t>
            </a:r>
          </a:p>
        </p:txBody>
      </p:sp>
      <p:sp>
        <p:nvSpPr>
          <p:cNvPr id="8" name="TextBox 7"/>
          <p:cNvSpPr txBox="1"/>
          <p:nvPr/>
        </p:nvSpPr>
        <p:spPr bwMode="auto">
          <a:xfrm>
            <a:off x="493523" y="4393080"/>
            <a:ext cx="2803974"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Add to mempool</a:t>
            </a:r>
          </a:p>
        </p:txBody>
      </p:sp>
      <p:sp>
        <p:nvSpPr>
          <p:cNvPr id="11" name="TextBox 10"/>
          <p:cNvSpPr txBox="1"/>
          <p:nvPr/>
        </p:nvSpPr>
        <p:spPr bwMode="auto">
          <a:xfrm>
            <a:off x="494556" y="3154804"/>
            <a:ext cx="8192244"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Validate txn against committed blocks &amp; mempool </a:t>
            </a:r>
          </a:p>
        </p:txBody>
      </p:sp>
      <p:sp>
        <p:nvSpPr>
          <p:cNvPr id="9" name="TextBox 8"/>
          <p:cNvSpPr txBox="1"/>
          <p:nvPr/>
        </p:nvSpPr>
        <p:spPr bwMode="auto">
          <a:xfrm>
            <a:off x="567138" y="5536080"/>
            <a:ext cx="2565126"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Preserve order</a:t>
            </a:r>
          </a:p>
        </p:txBody>
      </p:sp>
    </p:spTree>
    <p:extLst>
      <p:ext uri="{BB962C8B-B14F-4D97-AF65-F5344CB8AC3E}">
        <p14:creationId xmlns:p14="http://schemas.microsoft.com/office/powerpoint/2010/main" val="324036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10431">
            <a:off x="612692" y="430888"/>
            <a:ext cx="7489825" cy="782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pPr>
                <a:defRPr/>
              </a:pPr>
              <a:t>54</a:t>
            </a:fld>
            <a:endParaRPr lang="en-US" dirty="0"/>
          </a:p>
        </p:txBody>
      </p:sp>
      <p:sp>
        <p:nvSpPr>
          <p:cNvPr id="5" name="Title 4"/>
          <p:cNvSpPr>
            <a:spLocks noGrp="1"/>
          </p:cNvSpPr>
          <p:nvPr>
            <p:ph type="title"/>
          </p:nvPr>
        </p:nvSpPr>
        <p:spPr/>
        <p:txBody>
          <a:bodyPr/>
          <a:lstStyle/>
          <a:p>
            <a:r>
              <a:rPr lang="en-US" dirty="0">
                <a:solidFill>
                  <a:srgbClr val="FFFF00"/>
                </a:solidFill>
              </a:rPr>
              <a:t>Validators</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pPr>
                <a:defRPr/>
              </a:pPr>
              <a:t>54</a:t>
            </a:fld>
            <a:endParaRPr lang="en-US" dirty="0"/>
          </a:p>
        </p:txBody>
      </p:sp>
      <p:sp>
        <p:nvSpPr>
          <p:cNvPr id="7" name="TextBox 6"/>
          <p:cNvSpPr txBox="1"/>
          <p:nvPr/>
        </p:nvSpPr>
        <p:spPr bwMode="auto">
          <a:xfrm>
            <a:off x="447710" y="2058879"/>
            <a:ext cx="4381329"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On newly committed block</a:t>
            </a:r>
          </a:p>
        </p:txBody>
      </p:sp>
      <p:sp>
        <p:nvSpPr>
          <p:cNvPr id="8" name="TextBox 7"/>
          <p:cNvSpPr txBox="1"/>
          <p:nvPr/>
        </p:nvSpPr>
        <p:spPr bwMode="auto">
          <a:xfrm>
            <a:off x="434974" y="4352547"/>
            <a:ext cx="422423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Revalidate mempool txns</a:t>
            </a:r>
          </a:p>
        </p:txBody>
      </p:sp>
      <p:sp>
        <p:nvSpPr>
          <p:cNvPr id="11" name="TextBox 10"/>
          <p:cNvSpPr txBox="1"/>
          <p:nvPr/>
        </p:nvSpPr>
        <p:spPr bwMode="auto">
          <a:xfrm>
            <a:off x="447710" y="3205713"/>
            <a:ext cx="5622052"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Remove block txns from mempool</a:t>
            </a:r>
          </a:p>
        </p:txBody>
      </p:sp>
      <p:sp>
        <p:nvSpPr>
          <p:cNvPr id="9" name="TextBox 8"/>
          <p:cNvSpPr txBox="1"/>
          <p:nvPr/>
        </p:nvSpPr>
        <p:spPr bwMode="auto">
          <a:xfrm>
            <a:off x="447710" y="5499380"/>
            <a:ext cx="3203121"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Broadcast to peers</a:t>
            </a:r>
          </a:p>
        </p:txBody>
      </p:sp>
    </p:spTree>
    <p:extLst>
      <p:ext uri="{BB962C8B-B14F-4D97-AF65-F5344CB8AC3E}">
        <p14:creationId xmlns:p14="http://schemas.microsoft.com/office/powerpoint/2010/main" val="331130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i.tedcdn.com/r/talkstar-assets.s3.amazonaws.com/production/playlists/playlist_611/36cbac85-4e88-44e0-9211-f620d4e5cc51/7_deadly_sins_1200x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47" y="2125662"/>
            <a:ext cx="9057106" cy="4732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pPr>
                <a:defRPr/>
              </a:pPr>
              <a:t>55</a:t>
            </a:fld>
            <a:endParaRPr lang="en-US" dirty="0"/>
          </a:p>
        </p:txBody>
      </p:sp>
      <p:sp>
        <p:nvSpPr>
          <p:cNvPr id="5" name="Title 4"/>
          <p:cNvSpPr>
            <a:spLocks noGrp="1"/>
          </p:cNvSpPr>
          <p:nvPr>
            <p:ph type="title"/>
          </p:nvPr>
        </p:nvSpPr>
        <p:spPr/>
        <p:txBody>
          <a:bodyPr/>
          <a:lstStyle/>
          <a:p>
            <a:r>
              <a:rPr lang="en-US" dirty="0">
                <a:solidFill>
                  <a:srgbClr val="FFFF00"/>
                </a:solidFill>
              </a:rPr>
              <a:t>Deadly Sin #1</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pPr>
                <a:defRPr/>
              </a:pPr>
              <a:t>55</a:t>
            </a:fld>
            <a:endParaRPr lang="en-US" dirty="0"/>
          </a:p>
        </p:txBody>
      </p:sp>
      <p:sp>
        <p:nvSpPr>
          <p:cNvPr id="7" name="TextBox 6"/>
          <p:cNvSpPr txBox="1"/>
          <p:nvPr/>
        </p:nvSpPr>
        <p:spPr bwMode="auto">
          <a:xfrm>
            <a:off x="541412" y="2048719"/>
            <a:ext cx="2005678"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Censorship</a:t>
            </a:r>
          </a:p>
        </p:txBody>
      </p:sp>
      <p:sp>
        <p:nvSpPr>
          <p:cNvPr id="8" name="TextBox 7"/>
          <p:cNvSpPr txBox="1"/>
          <p:nvPr/>
        </p:nvSpPr>
        <p:spPr bwMode="auto">
          <a:xfrm>
            <a:off x="485473" y="4393080"/>
            <a:ext cx="4123245"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Either from client or peer</a:t>
            </a:r>
          </a:p>
        </p:txBody>
      </p:sp>
      <p:sp>
        <p:nvSpPr>
          <p:cNvPr id="11" name="TextBox 10"/>
          <p:cNvSpPr txBox="1"/>
          <p:nvPr/>
        </p:nvSpPr>
        <p:spPr bwMode="auto">
          <a:xfrm>
            <a:off x="485473" y="3154804"/>
            <a:ext cx="633436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Validator pretends she never got txn …</a:t>
            </a:r>
          </a:p>
        </p:txBody>
      </p:sp>
    </p:spTree>
    <p:extLst>
      <p:ext uri="{BB962C8B-B14F-4D97-AF65-F5344CB8AC3E}">
        <p14:creationId xmlns:p14="http://schemas.microsoft.com/office/powerpoint/2010/main" val="65973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pi.tedcdn.com/r/talkstar-assets.s3.amazonaws.com/production/playlists/playlist_611/36cbac85-4e88-44e0-9211-f620d4e5cc51/7_deadly_sins_1200x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47" y="2125662"/>
            <a:ext cx="9057106" cy="4732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solidFill>
                  <a:srgbClr val="FFFF00"/>
                </a:solidFill>
              </a:rPr>
              <a:pPr>
                <a:defRPr/>
              </a:pPr>
              <a:t>56</a:t>
            </a:fld>
            <a:endParaRPr lang="en-US" dirty="0">
              <a:solidFill>
                <a:srgbClr val="FFFF00"/>
              </a:solidFill>
            </a:endParaRPr>
          </a:p>
        </p:txBody>
      </p:sp>
      <p:sp>
        <p:nvSpPr>
          <p:cNvPr id="5" name="Title 4"/>
          <p:cNvSpPr>
            <a:spLocks noGrp="1"/>
          </p:cNvSpPr>
          <p:nvPr>
            <p:ph type="title"/>
          </p:nvPr>
        </p:nvSpPr>
        <p:spPr/>
        <p:txBody>
          <a:bodyPr/>
          <a:lstStyle/>
          <a:p>
            <a:r>
              <a:rPr lang="en-US" dirty="0">
                <a:solidFill>
                  <a:srgbClr val="FFFF00"/>
                </a:solidFill>
              </a:rPr>
              <a:t>Deadly Sin #2</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solidFill>
                  <a:srgbClr val="FFFF00"/>
                </a:solidFill>
              </a:rPr>
              <a:pPr>
                <a:defRPr/>
              </a:pPr>
              <a:t>56</a:t>
            </a:fld>
            <a:endParaRPr lang="en-US" dirty="0">
              <a:solidFill>
                <a:srgbClr val="FFFF00"/>
              </a:solidFill>
            </a:endParaRPr>
          </a:p>
        </p:txBody>
      </p:sp>
      <p:sp>
        <p:nvSpPr>
          <p:cNvPr id="7" name="TextBox 6"/>
          <p:cNvSpPr txBox="1"/>
          <p:nvPr/>
        </p:nvSpPr>
        <p:spPr bwMode="auto">
          <a:xfrm>
            <a:off x="447710" y="2048719"/>
            <a:ext cx="3246403"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Order Manipulation</a:t>
            </a:r>
          </a:p>
        </p:txBody>
      </p:sp>
      <p:sp>
        <p:nvSpPr>
          <p:cNvPr id="8" name="TextBox 7"/>
          <p:cNvSpPr txBox="1"/>
          <p:nvPr/>
        </p:nvSpPr>
        <p:spPr bwMode="auto">
          <a:xfrm>
            <a:off x="447710" y="4393080"/>
            <a:ext cx="652614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Undetectable because mempool private</a:t>
            </a:r>
          </a:p>
        </p:txBody>
      </p:sp>
      <p:sp>
        <p:nvSpPr>
          <p:cNvPr id="11" name="TextBox 10"/>
          <p:cNvSpPr txBox="1"/>
          <p:nvPr/>
        </p:nvSpPr>
        <p:spPr bwMode="auto">
          <a:xfrm>
            <a:off x="454210" y="3194278"/>
            <a:ext cx="4204997"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Reorder txns in mempool</a:t>
            </a:r>
          </a:p>
        </p:txBody>
      </p:sp>
    </p:spTree>
    <p:extLst>
      <p:ext uri="{BB962C8B-B14F-4D97-AF65-F5344CB8AC3E}">
        <p14:creationId xmlns:p14="http://schemas.microsoft.com/office/powerpoint/2010/main" val="371927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pi.tedcdn.com/r/talkstar-assets.s3.amazonaws.com/production/playlists/playlist_611/36cbac85-4e88-44e0-9211-f620d4e5cc51/7_deadly_sins_1200x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47" y="2125662"/>
            <a:ext cx="9057106" cy="4732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solidFill>
                  <a:srgbClr val="FFFF00"/>
                </a:solidFill>
              </a:rPr>
              <a:pPr>
                <a:defRPr/>
              </a:pPr>
              <a:t>57</a:t>
            </a:fld>
            <a:endParaRPr lang="en-US" dirty="0">
              <a:solidFill>
                <a:srgbClr val="FFFF00"/>
              </a:solidFill>
            </a:endParaRPr>
          </a:p>
        </p:txBody>
      </p:sp>
      <p:sp>
        <p:nvSpPr>
          <p:cNvPr id="5" name="Title 4"/>
          <p:cNvSpPr>
            <a:spLocks noGrp="1"/>
          </p:cNvSpPr>
          <p:nvPr>
            <p:ph type="title"/>
          </p:nvPr>
        </p:nvSpPr>
        <p:spPr/>
        <p:txBody>
          <a:bodyPr/>
          <a:lstStyle/>
          <a:p>
            <a:r>
              <a:rPr lang="en-US" dirty="0">
                <a:solidFill>
                  <a:srgbClr val="FFFF00"/>
                </a:solidFill>
              </a:rPr>
              <a:t>Deadly Sin #3</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solidFill>
                  <a:srgbClr val="FFFF00"/>
                </a:solidFill>
              </a:rPr>
              <a:pPr>
                <a:defRPr/>
              </a:pPr>
              <a:t>57</a:t>
            </a:fld>
            <a:endParaRPr lang="en-US" dirty="0">
              <a:solidFill>
                <a:srgbClr val="FFFF00"/>
              </a:solidFill>
            </a:endParaRPr>
          </a:p>
        </p:txBody>
      </p:sp>
      <p:sp>
        <p:nvSpPr>
          <p:cNvPr id="7" name="TextBox 6"/>
          <p:cNvSpPr txBox="1"/>
          <p:nvPr/>
        </p:nvSpPr>
        <p:spPr bwMode="auto">
          <a:xfrm>
            <a:off x="447710" y="2087008"/>
            <a:ext cx="3471912"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Transaction injection</a:t>
            </a:r>
          </a:p>
        </p:txBody>
      </p:sp>
      <p:sp>
        <p:nvSpPr>
          <p:cNvPr id="8" name="TextBox 7"/>
          <p:cNvSpPr txBox="1"/>
          <p:nvPr/>
        </p:nvSpPr>
        <p:spPr bwMode="auto">
          <a:xfrm>
            <a:off x="377185" y="4435380"/>
            <a:ext cx="498566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“front-running” stock purchase</a:t>
            </a:r>
          </a:p>
        </p:txBody>
      </p:sp>
      <p:sp>
        <p:nvSpPr>
          <p:cNvPr id="11" name="TextBox 10"/>
          <p:cNvSpPr txBox="1"/>
          <p:nvPr/>
        </p:nvSpPr>
        <p:spPr bwMode="auto">
          <a:xfrm>
            <a:off x="377185" y="3261194"/>
            <a:ext cx="576311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Create another txn and order it first</a:t>
            </a:r>
          </a:p>
        </p:txBody>
      </p:sp>
    </p:spTree>
    <p:extLst>
      <p:ext uri="{BB962C8B-B14F-4D97-AF65-F5344CB8AC3E}">
        <p14:creationId xmlns:p14="http://schemas.microsoft.com/office/powerpoint/2010/main" val="373512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ccount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2" y="2156617"/>
            <a:ext cx="9321385" cy="471662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solidFill>
                  <a:srgbClr val="FFFF00"/>
                </a:solidFill>
              </a:rPr>
              <a:pPr>
                <a:defRPr/>
              </a:pPr>
              <a:t>58</a:t>
            </a:fld>
            <a:endParaRPr lang="en-US" dirty="0">
              <a:solidFill>
                <a:srgbClr val="FFFF00"/>
              </a:solidFill>
            </a:endParaRPr>
          </a:p>
        </p:txBody>
      </p:sp>
      <p:sp>
        <p:nvSpPr>
          <p:cNvPr id="5" name="Title 4"/>
          <p:cNvSpPr>
            <a:spLocks noGrp="1"/>
          </p:cNvSpPr>
          <p:nvPr>
            <p:ph type="title"/>
          </p:nvPr>
        </p:nvSpPr>
        <p:spPr/>
        <p:txBody>
          <a:bodyPr/>
          <a:lstStyle/>
          <a:p>
            <a:r>
              <a:rPr lang="en-US" dirty="0">
                <a:solidFill>
                  <a:srgbClr val="FFFF00"/>
                </a:solidFill>
              </a:rPr>
              <a:t>Transaction Ingress</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solidFill>
                  <a:srgbClr val="FFFF00"/>
                </a:solidFill>
              </a:rPr>
              <a:pPr>
                <a:defRPr/>
              </a:pPr>
              <a:t>58</a:t>
            </a:fld>
            <a:endParaRPr lang="en-US" dirty="0">
              <a:solidFill>
                <a:srgbClr val="FFFF00"/>
              </a:solidFill>
            </a:endParaRPr>
          </a:p>
        </p:txBody>
      </p:sp>
      <p:sp>
        <p:nvSpPr>
          <p:cNvPr id="7" name="TextBox 6"/>
          <p:cNvSpPr txBox="1"/>
          <p:nvPr/>
        </p:nvSpPr>
        <p:spPr bwMode="auto">
          <a:xfrm>
            <a:off x="633405" y="2087008"/>
            <a:ext cx="3100529"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On txn from client:</a:t>
            </a:r>
          </a:p>
        </p:txBody>
      </p:sp>
      <p:sp>
        <p:nvSpPr>
          <p:cNvPr id="8" name="TextBox 7"/>
          <p:cNvSpPr txBox="1"/>
          <p:nvPr/>
        </p:nvSpPr>
        <p:spPr bwMode="auto">
          <a:xfrm>
            <a:off x="1418342" y="4651550"/>
            <a:ext cx="670568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Helps detect later censorship, reordering.</a:t>
            </a:r>
          </a:p>
        </p:txBody>
      </p:sp>
      <p:sp>
        <p:nvSpPr>
          <p:cNvPr id="11" name="TextBox 10"/>
          <p:cNvSpPr txBox="1"/>
          <p:nvPr/>
        </p:nvSpPr>
        <p:spPr bwMode="auto">
          <a:xfrm>
            <a:off x="1418342" y="3513038"/>
            <a:ext cx="290335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Return receipt …</a:t>
            </a:r>
          </a:p>
        </p:txBody>
      </p:sp>
    </p:spTree>
    <p:extLst>
      <p:ext uri="{BB962C8B-B14F-4D97-AF65-F5344CB8AC3E}">
        <p14:creationId xmlns:p14="http://schemas.microsoft.com/office/powerpoint/2010/main" val="163205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account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2" y="2156617"/>
            <a:ext cx="9321385" cy="471662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solidFill>
                  <a:srgbClr val="FFFF00"/>
                </a:solidFill>
              </a:rPr>
              <a:pPr>
                <a:defRPr/>
              </a:pPr>
              <a:t>59</a:t>
            </a:fld>
            <a:endParaRPr lang="en-US" dirty="0">
              <a:solidFill>
                <a:srgbClr val="FFFF00"/>
              </a:solidFill>
            </a:endParaRPr>
          </a:p>
        </p:txBody>
      </p:sp>
      <p:sp>
        <p:nvSpPr>
          <p:cNvPr id="5" name="Title 4"/>
          <p:cNvSpPr>
            <a:spLocks noGrp="1"/>
          </p:cNvSpPr>
          <p:nvPr>
            <p:ph type="title"/>
          </p:nvPr>
        </p:nvSpPr>
        <p:spPr/>
        <p:txBody>
          <a:bodyPr/>
          <a:lstStyle/>
          <a:p>
            <a:r>
              <a:rPr lang="en-US" dirty="0">
                <a:solidFill>
                  <a:srgbClr val="FFFF00"/>
                </a:solidFill>
              </a:rPr>
              <a:t>Legitimate Censorship</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solidFill>
                  <a:srgbClr val="FFFF00"/>
                </a:solidFill>
              </a:rPr>
              <a:pPr>
                <a:defRPr/>
              </a:pPr>
              <a:t>59</a:t>
            </a:fld>
            <a:endParaRPr lang="en-US" dirty="0">
              <a:solidFill>
                <a:srgbClr val="FFFF00"/>
              </a:solidFill>
            </a:endParaRPr>
          </a:p>
        </p:txBody>
      </p:sp>
      <p:sp>
        <p:nvSpPr>
          <p:cNvPr id="7" name="TextBox 6"/>
          <p:cNvSpPr txBox="1"/>
          <p:nvPr/>
        </p:nvSpPr>
        <p:spPr bwMode="auto">
          <a:xfrm>
            <a:off x="556354" y="2087008"/>
            <a:ext cx="5083443"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On txn from known deplorable:</a:t>
            </a:r>
          </a:p>
        </p:txBody>
      </p:sp>
      <p:sp>
        <p:nvSpPr>
          <p:cNvPr id="8" name="TextBox 7"/>
          <p:cNvSpPr txBox="1"/>
          <p:nvPr/>
        </p:nvSpPr>
        <p:spPr bwMode="auto">
          <a:xfrm>
            <a:off x="1929648" y="4207880"/>
            <a:ext cx="4023858"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Make rejection public …</a:t>
            </a:r>
          </a:p>
        </p:txBody>
      </p:sp>
      <p:sp>
        <p:nvSpPr>
          <p:cNvPr id="11" name="TextBox 10"/>
          <p:cNvSpPr txBox="1"/>
          <p:nvPr/>
        </p:nvSpPr>
        <p:spPr bwMode="auto">
          <a:xfrm>
            <a:off x="1929648" y="3251428"/>
            <a:ext cx="386195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Don’t simply discard …</a:t>
            </a:r>
          </a:p>
        </p:txBody>
      </p:sp>
      <p:sp>
        <p:nvSpPr>
          <p:cNvPr id="9" name="TextBox 8"/>
          <p:cNvSpPr txBox="1"/>
          <p:nvPr/>
        </p:nvSpPr>
        <p:spPr bwMode="auto">
          <a:xfrm>
            <a:off x="1929648" y="5201960"/>
            <a:ext cx="6542177"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By committing invalidation to blockchain</a:t>
            </a:r>
          </a:p>
        </p:txBody>
      </p:sp>
    </p:spTree>
    <p:extLst>
      <p:ext uri="{BB962C8B-B14F-4D97-AF65-F5344CB8AC3E}">
        <p14:creationId xmlns:p14="http://schemas.microsoft.com/office/powerpoint/2010/main" val="34049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7C8555-C869-402B-BF11-7487AA12DA78}"/>
              </a:ext>
            </a:extLst>
          </p:cNvPr>
          <p:cNvSpPr>
            <a:spLocks noGrp="1"/>
          </p:cNvSpPr>
          <p:nvPr>
            <p:ph type="ctrTitle"/>
          </p:nvPr>
        </p:nvSpPr>
        <p:spPr/>
        <p:txBody>
          <a:bodyPr/>
          <a:lstStyle/>
          <a:p>
            <a:r>
              <a:rPr lang="en-US" dirty="0">
                <a:solidFill>
                  <a:srgbClr val="FFFF00"/>
                </a:solidFill>
              </a:rPr>
              <a:t>Regularly Scheduled Lecture</a:t>
            </a:r>
          </a:p>
        </p:txBody>
      </p:sp>
      <p:sp>
        <p:nvSpPr>
          <p:cNvPr id="2" name="Slide Number Placeholder 1">
            <a:extLst>
              <a:ext uri="{FF2B5EF4-FFF2-40B4-BE49-F238E27FC236}">
                <a16:creationId xmlns:a16="http://schemas.microsoft.com/office/drawing/2014/main" id="{0D9A0E91-CE1C-4B7F-BC96-7DBBE604C6E0}"/>
              </a:ext>
            </a:extLst>
          </p:cNvPr>
          <p:cNvSpPr>
            <a:spLocks noGrp="1"/>
          </p:cNvSpPr>
          <p:nvPr>
            <p:ph type="sldNum" sz="quarter" idx="11"/>
          </p:nvPr>
        </p:nvSpPr>
        <p:spPr/>
        <p:txBody>
          <a:bodyPr/>
          <a:lstStyle/>
          <a:p>
            <a:pPr>
              <a:defRPr/>
            </a:pPr>
            <a:fld id="{FE25F947-77F5-4CA6-8472-B4B2967773ED}" type="slidenum">
              <a:rPr lang="x-none" smtClean="0"/>
              <a:pPr>
                <a:defRPr/>
              </a:pPr>
              <a:t>6</a:t>
            </a:fld>
            <a:endParaRPr lang="en-US" dirty="0"/>
          </a:p>
        </p:txBody>
      </p:sp>
    </p:spTree>
    <p:extLst>
      <p:ext uri="{BB962C8B-B14F-4D97-AF65-F5344CB8AC3E}">
        <p14:creationId xmlns:p14="http://schemas.microsoft.com/office/powerpoint/2010/main" val="3796012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account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2" y="2156617"/>
            <a:ext cx="9321385" cy="471662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solidFill>
                  <a:srgbClr val="FFFF00"/>
                </a:solidFill>
              </a:rPr>
              <a:pPr>
                <a:defRPr/>
              </a:pPr>
              <a:t>60</a:t>
            </a:fld>
            <a:endParaRPr lang="en-US" dirty="0">
              <a:solidFill>
                <a:srgbClr val="FFFF00"/>
              </a:solidFill>
            </a:endParaRPr>
          </a:p>
        </p:txBody>
      </p:sp>
      <p:sp>
        <p:nvSpPr>
          <p:cNvPr id="5" name="Title 4"/>
          <p:cNvSpPr>
            <a:spLocks noGrp="1"/>
          </p:cNvSpPr>
          <p:nvPr>
            <p:ph type="title"/>
          </p:nvPr>
        </p:nvSpPr>
        <p:spPr/>
        <p:txBody>
          <a:bodyPr/>
          <a:lstStyle/>
          <a:p>
            <a:r>
              <a:rPr lang="en-US" dirty="0">
                <a:solidFill>
                  <a:srgbClr val="FFFF00"/>
                </a:solidFill>
              </a:rPr>
              <a:t>Transaction Propagation</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solidFill>
                  <a:srgbClr val="FFFF00"/>
                </a:solidFill>
              </a:rPr>
              <a:pPr>
                <a:defRPr/>
              </a:pPr>
              <a:t>60</a:t>
            </a:fld>
            <a:endParaRPr lang="en-US" dirty="0">
              <a:solidFill>
                <a:srgbClr val="FFFF00"/>
              </a:solidFill>
            </a:endParaRPr>
          </a:p>
        </p:txBody>
      </p:sp>
      <p:sp>
        <p:nvSpPr>
          <p:cNvPr id="7" name="TextBox 6"/>
          <p:cNvSpPr txBox="1"/>
          <p:nvPr/>
        </p:nvSpPr>
        <p:spPr bwMode="auto">
          <a:xfrm>
            <a:off x="810751" y="2087008"/>
            <a:ext cx="626165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When txn accepted from client or peer</a:t>
            </a:r>
          </a:p>
        </p:txBody>
      </p:sp>
      <p:sp>
        <p:nvSpPr>
          <p:cNvPr id="8" name="TextBox 7"/>
          <p:cNvSpPr txBox="1"/>
          <p:nvPr/>
        </p:nvSpPr>
        <p:spPr bwMode="auto">
          <a:xfrm>
            <a:off x="2419369" y="3815702"/>
            <a:ext cx="4963218"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In same order to each peer …</a:t>
            </a:r>
          </a:p>
        </p:txBody>
      </p:sp>
      <p:sp>
        <p:nvSpPr>
          <p:cNvPr id="11" name="TextBox 10"/>
          <p:cNvSpPr txBox="1"/>
          <p:nvPr/>
        </p:nvSpPr>
        <p:spPr bwMode="auto">
          <a:xfrm>
            <a:off x="2419369" y="2951355"/>
            <a:ext cx="288252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Send to peers …</a:t>
            </a:r>
          </a:p>
        </p:txBody>
      </p:sp>
      <p:sp>
        <p:nvSpPr>
          <p:cNvPr id="9" name="TextBox 8"/>
          <p:cNvSpPr txBox="1"/>
          <p:nvPr/>
        </p:nvSpPr>
        <p:spPr bwMode="auto">
          <a:xfrm>
            <a:off x="2419369" y="4680050"/>
            <a:ext cx="5963492"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In same order received from peer …</a:t>
            </a:r>
          </a:p>
        </p:txBody>
      </p:sp>
    </p:spTree>
    <p:extLst>
      <p:ext uri="{BB962C8B-B14F-4D97-AF65-F5344CB8AC3E}">
        <p14:creationId xmlns:p14="http://schemas.microsoft.com/office/powerpoint/2010/main" val="13640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account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2" y="2156617"/>
            <a:ext cx="9321385" cy="471662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447710" y="6248400"/>
            <a:ext cx="1905000" cy="457200"/>
          </a:xfrm>
        </p:spPr>
        <p:txBody>
          <a:bodyPr/>
          <a:lstStyle/>
          <a:p>
            <a:pPr>
              <a:defRPr/>
            </a:pPr>
            <a:fld id="{D65C4E5D-DA99-460E-9E68-E8A28959880C}" type="slidenum">
              <a:rPr lang="x-none" smtClean="0">
                <a:solidFill>
                  <a:srgbClr val="FFFF00"/>
                </a:solidFill>
              </a:rPr>
              <a:pPr>
                <a:defRPr/>
              </a:pPr>
              <a:t>61</a:t>
            </a:fld>
            <a:endParaRPr lang="en-US" dirty="0">
              <a:solidFill>
                <a:srgbClr val="FFFF00"/>
              </a:solidFill>
            </a:endParaRPr>
          </a:p>
        </p:txBody>
      </p:sp>
      <p:sp>
        <p:nvSpPr>
          <p:cNvPr id="5" name="Title 4"/>
          <p:cNvSpPr>
            <a:spLocks noGrp="1"/>
          </p:cNvSpPr>
          <p:nvPr>
            <p:ph type="title"/>
          </p:nvPr>
        </p:nvSpPr>
        <p:spPr/>
        <p:txBody>
          <a:bodyPr/>
          <a:lstStyle/>
          <a:p>
            <a:r>
              <a:rPr lang="en-US" dirty="0">
                <a:solidFill>
                  <a:srgbClr val="FFFF00"/>
                </a:solidFill>
              </a:rPr>
              <a:t>Summary</a:t>
            </a:r>
          </a:p>
        </p:txBody>
      </p:sp>
      <p:sp>
        <p:nvSpPr>
          <p:cNvPr id="6" name="Slide Number Placeholder 2"/>
          <p:cNvSpPr txBox="1">
            <a:spLocks/>
          </p:cNvSpPr>
          <p:nvPr/>
        </p:nvSpPr>
        <p:spPr bwMode="auto">
          <a:xfrm>
            <a:off x="44771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a:lstStyle>
          <a:p>
            <a:pPr>
              <a:defRPr/>
            </a:pPr>
            <a:fld id="{D65C4E5D-DA99-460E-9E68-E8A28959880C}" type="slidenum">
              <a:rPr lang="x-none" smtClean="0">
                <a:solidFill>
                  <a:srgbClr val="FFFF00"/>
                </a:solidFill>
              </a:rPr>
              <a:pPr>
                <a:defRPr/>
              </a:pPr>
              <a:t>61</a:t>
            </a:fld>
            <a:endParaRPr lang="en-US" dirty="0">
              <a:solidFill>
                <a:srgbClr val="FFFF00"/>
              </a:solidFill>
            </a:endParaRPr>
          </a:p>
        </p:txBody>
      </p:sp>
      <p:sp>
        <p:nvSpPr>
          <p:cNvPr id="7" name="TextBox 6"/>
          <p:cNvSpPr txBox="1"/>
          <p:nvPr/>
        </p:nvSpPr>
        <p:spPr bwMode="auto">
          <a:xfrm>
            <a:off x="893902" y="2087008"/>
            <a:ext cx="7524817"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Accountability easier for permissioned ledgers</a:t>
            </a:r>
          </a:p>
        </p:txBody>
      </p:sp>
      <p:sp>
        <p:nvSpPr>
          <p:cNvPr id="8" name="TextBox 7"/>
          <p:cNvSpPr txBox="1"/>
          <p:nvPr/>
        </p:nvSpPr>
        <p:spPr bwMode="auto">
          <a:xfrm>
            <a:off x="893902" y="3125762"/>
            <a:ext cx="5219699"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Identities, lawsuits, shaming ….</a:t>
            </a:r>
          </a:p>
        </p:txBody>
      </p:sp>
      <p:sp>
        <p:nvSpPr>
          <p:cNvPr id="11" name="TextBox 10"/>
          <p:cNvSpPr txBox="1"/>
          <p:nvPr/>
        </p:nvSpPr>
        <p:spPr bwMode="auto">
          <a:xfrm>
            <a:off x="893902" y="4164516"/>
            <a:ext cx="3924472"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Non-determinism is evil</a:t>
            </a:r>
          </a:p>
        </p:txBody>
      </p:sp>
      <p:sp>
        <p:nvSpPr>
          <p:cNvPr id="9" name="TextBox 8"/>
          <p:cNvSpPr txBox="1"/>
          <p:nvPr/>
        </p:nvSpPr>
        <p:spPr bwMode="auto">
          <a:xfrm>
            <a:off x="893902" y="5203270"/>
            <a:ext cx="6322565"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Need better foundations to progress …</a:t>
            </a:r>
          </a:p>
        </p:txBody>
      </p:sp>
    </p:spTree>
    <p:extLst>
      <p:ext uri="{BB962C8B-B14F-4D97-AF65-F5344CB8AC3E}">
        <p14:creationId xmlns:p14="http://schemas.microsoft.com/office/powerpoint/2010/main" val="401067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solidFill>
                  <a:srgbClr val="FFFF00"/>
                </a:solidFill>
              </a:rPr>
              <a:t>Governance</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62</a:t>
            </a:fld>
            <a:endParaRPr lang="en-US" dirty="0"/>
          </a:p>
        </p:txBody>
      </p:sp>
    </p:spTree>
    <p:extLst>
      <p:ext uri="{BB962C8B-B14F-4D97-AF65-F5344CB8AC3E}">
        <p14:creationId xmlns:p14="http://schemas.microsoft.com/office/powerpoint/2010/main" val="35976339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ten commandment tablets"/>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818657" y="69543"/>
            <a:ext cx="5506687" cy="66674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63</a:t>
            </a:fld>
            <a:endParaRPr lang="en-US" dirty="0"/>
          </a:p>
        </p:txBody>
      </p:sp>
      <p:sp>
        <p:nvSpPr>
          <p:cNvPr id="3" name="TextBox 2"/>
          <p:cNvSpPr txBox="1"/>
          <p:nvPr/>
        </p:nvSpPr>
        <p:spPr bwMode="auto">
          <a:xfrm>
            <a:off x="448375" y="1296572"/>
            <a:ext cx="672966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What makes a transaction valid?</a:t>
            </a:r>
          </a:p>
        </p:txBody>
      </p:sp>
      <p:sp>
        <p:nvSpPr>
          <p:cNvPr id="4" name="TextBox 3"/>
          <p:cNvSpPr txBox="1"/>
          <p:nvPr/>
        </p:nvSpPr>
        <p:spPr bwMode="auto">
          <a:xfrm>
            <a:off x="3176336" y="2314496"/>
            <a:ext cx="4855143"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When miners say so!</a:t>
            </a:r>
          </a:p>
        </p:txBody>
      </p:sp>
      <p:sp>
        <p:nvSpPr>
          <p:cNvPr id="5" name="TextBox 4"/>
          <p:cNvSpPr txBox="1"/>
          <p:nvPr/>
        </p:nvSpPr>
        <p:spPr bwMode="auto">
          <a:xfrm>
            <a:off x="448376" y="3332420"/>
            <a:ext cx="6196264"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i="1" dirty="0">
                <a:solidFill>
                  <a:schemeClr val="tx1"/>
                </a:solidFill>
                <a:latin typeface="Arial" panose="020B0604020202020204" pitchFamily="34" charset="0"/>
              </a:rPr>
              <a:t>Canonicalism</a:t>
            </a:r>
            <a:r>
              <a:rPr lang="en-US" sz="2800" b="1" dirty="0">
                <a:solidFill>
                  <a:srgbClr val="FFFF00"/>
                </a:solidFill>
                <a:latin typeface="Arial" panose="020B0604020202020204" pitchFamily="34" charset="0"/>
              </a:rPr>
              <a:t>: all and only what Satoshi revealed?</a:t>
            </a:r>
          </a:p>
        </p:txBody>
      </p:sp>
      <p:sp>
        <p:nvSpPr>
          <p:cNvPr id="6" name="TextBox 5"/>
          <p:cNvSpPr txBox="1"/>
          <p:nvPr/>
        </p:nvSpPr>
        <p:spPr bwMode="auto">
          <a:xfrm>
            <a:off x="2895599" y="4781232"/>
            <a:ext cx="5135879"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Nope. What about upgrades?</a:t>
            </a:r>
          </a:p>
        </p:txBody>
      </p:sp>
      <p:sp>
        <p:nvSpPr>
          <p:cNvPr id="7" name="TextBox 6"/>
          <p:cNvSpPr txBox="1"/>
          <p:nvPr/>
        </p:nvSpPr>
        <p:spPr bwMode="auto">
          <a:xfrm>
            <a:off x="4401671" y="5799157"/>
            <a:ext cx="362980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 and bug fixes?</a:t>
            </a:r>
          </a:p>
        </p:txBody>
      </p:sp>
      <p:sp>
        <p:nvSpPr>
          <p:cNvPr id="9" name="TextBox 8"/>
          <p:cNvSpPr txBox="1"/>
          <p:nvPr/>
        </p:nvSpPr>
        <p:spPr bwMode="auto">
          <a:xfrm>
            <a:off x="448376" y="366932"/>
            <a:ext cx="6729665"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Stability of txn validity rules</a:t>
            </a:r>
          </a:p>
        </p:txBody>
      </p:sp>
    </p:spTree>
    <p:extLst>
      <p:ext uri="{BB962C8B-B14F-4D97-AF65-F5344CB8AC3E}">
        <p14:creationId xmlns:p14="http://schemas.microsoft.com/office/powerpoint/2010/main" val="21500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64</a:t>
            </a:fld>
            <a:endParaRPr lang="en-US" dirty="0"/>
          </a:p>
        </p:txBody>
      </p:sp>
      <p:pic>
        <p:nvPicPr>
          <p:cNvPr id="11266" name="Picture 2" descr="Image result for ark of the covenant"/>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53988" y="119754"/>
            <a:ext cx="8836025" cy="6618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448375" y="1296572"/>
            <a:ext cx="672966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De facto governance by …</a:t>
            </a:r>
          </a:p>
        </p:txBody>
      </p:sp>
      <p:sp>
        <p:nvSpPr>
          <p:cNvPr id="5" name="TextBox 4"/>
          <p:cNvSpPr txBox="1"/>
          <p:nvPr/>
        </p:nvSpPr>
        <p:spPr bwMode="auto">
          <a:xfrm>
            <a:off x="3176336" y="2422218"/>
            <a:ext cx="4855143"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“Core Bitcoin Devs”</a:t>
            </a:r>
          </a:p>
        </p:txBody>
      </p:sp>
      <p:sp>
        <p:nvSpPr>
          <p:cNvPr id="6" name="TextBox 5"/>
          <p:cNvSpPr txBox="1"/>
          <p:nvPr/>
        </p:nvSpPr>
        <p:spPr bwMode="auto">
          <a:xfrm>
            <a:off x="448376" y="3547864"/>
            <a:ext cx="6196264"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Commit access to </a:t>
            </a:r>
            <a:r>
              <a:rPr lang="en-US" sz="2800" b="1" dirty="0">
                <a:solidFill>
                  <a:schemeClr val="tx1"/>
                </a:solidFill>
              </a:rPr>
              <a:t>bitcoind</a:t>
            </a:r>
          </a:p>
        </p:txBody>
      </p:sp>
      <p:sp>
        <p:nvSpPr>
          <p:cNvPr id="7" name="TextBox 6"/>
          <p:cNvSpPr txBox="1"/>
          <p:nvPr/>
        </p:nvSpPr>
        <p:spPr bwMode="auto">
          <a:xfrm>
            <a:off x="1432560" y="4673510"/>
            <a:ext cx="6598918"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Supported by the Bitcoin Foundation</a:t>
            </a:r>
          </a:p>
        </p:txBody>
      </p:sp>
      <p:sp>
        <p:nvSpPr>
          <p:cNvPr id="9" name="TextBox 8"/>
          <p:cNvSpPr txBox="1"/>
          <p:nvPr/>
        </p:nvSpPr>
        <p:spPr bwMode="auto">
          <a:xfrm>
            <a:off x="1143000" y="5799157"/>
            <a:ext cx="6888479"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Controversy wrt block sizes, etc.</a:t>
            </a:r>
          </a:p>
        </p:txBody>
      </p:sp>
    </p:spTree>
    <p:extLst>
      <p:ext uri="{BB962C8B-B14F-4D97-AF65-F5344CB8AC3E}">
        <p14:creationId xmlns:p14="http://schemas.microsoft.com/office/powerpoint/2010/main" val="69968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elted f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8" y="431395"/>
            <a:ext cx="8988425" cy="59952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rgbClr val="FFFF00"/>
                </a:solidFill>
              </a:rPr>
              <a:t>Soft Fork</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65</a:t>
            </a:fld>
            <a:endParaRPr lang="en-US" dirty="0"/>
          </a:p>
        </p:txBody>
      </p:sp>
      <p:sp>
        <p:nvSpPr>
          <p:cNvPr id="7" name="TextBox 6"/>
          <p:cNvSpPr txBox="1"/>
          <p:nvPr/>
        </p:nvSpPr>
        <p:spPr bwMode="auto">
          <a:xfrm>
            <a:off x="530118" y="2044004"/>
            <a:ext cx="3848761" cy="1384995"/>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Some old transactions become invalid</a:t>
            </a:r>
          </a:p>
        </p:txBody>
      </p:sp>
      <p:sp>
        <p:nvSpPr>
          <p:cNvPr id="8" name="TextBox 7"/>
          <p:cNvSpPr txBox="1"/>
          <p:nvPr/>
        </p:nvSpPr>
        <p:spPr bwMode="auto">
          <a:xfrm>
            <a:off x="4938593" y="2044004"/>
            <a:ext cx="3644687" cy="1384995"/>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No invalid transactions become valid</a:t>
            </a:r>
          </a:p>
        </p:txBody>
      </p:sp>
      <p:sp>
        <p:nvSpPr>
          <p:cNvPr id="9" name="TextBox 8"/>
          <p:cNvSpPr txBox="1"/>
          <p:nvPr/>
        </p:nvSpPr>
        <p:spPr bwMode="auto">
          <a:xfrm>
            <a:off x="530118" y="4259999"/>
            <a:ext cx="3597039" cy="1815882"/>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Miner-activated Fork:</a:t>
            </a:r>
          </a:p>
          <a:p>
            <a:pPr algn="ctr"/>
            <a:r>
              <a:rPr lang="en-US" sz="2800" b="1" dirty="0">
                <a:solidFill>
                  <a:srgbClr val="FFFF00"/>
                </a:solidFill>
                <a:latin typeface="Arial" panose="020B0604020202020204" pitchFamily="34" charset="0"/>
              </a:rPr>
              <a:t>Majority miners upgrade</a:t>
            </a:r>
          </a:p>
        </p:txBody>
      </p:sp>
      <p:sp>
        <p:nvSpPr>
          <p:cNvPr id="10" name="TextBox 9"/>
          <p:cNvSpPr txBox="1"/>
          <p:nvPr/>
        </p:nvSpPr>
        <p:spPr bwMode="auto">
          <a:xfrm>
            <a:off x="4938593" y="4259999"/>
            <a:ext cx="3597039" cy="1815882"/>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User-activated Fork:</a:t>
            </a:r>
          </a:p>
          <a:p>
            <a:pPr algn="ctr"/>
            <a:r>
              <a:rPr lang="en-US" sz="2800" b="1" dirty="0">
                <a:solidFill>
                  <a:srgbClr val="FFFF00"/>
                </a:solidFill>
                <a:latin typeface="Arial" panose="020B0604020202020204" pitchFamily="34" charset="0"/>
              </a:rPr>
              <a:t>Majority full nodes upgrade</a:t>
            </a:r>
          </a:p>
        </p:txBody>
      </p:sp>
    </p:spTree>
    <p:extLst>
      <p:ext uri="{BB962C8B-B14F-4D97-AF65-F5344CB8AC3E}">
        <p14:creationId xmlns:p14="http://schemas.microsoft.com/office/powerpoint/2010/main" val="233187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elted f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48" y="442912"/>
            <a:ext cx="8988425" cy="599521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66</a:t>
            </a:fld>
            <a:endParaRPr lang="en-US" dirty="0"/>
          </a:p>
        </p:txBody>
      </p:sp>
      <p:sp>
        <p:nvSpPr>
          <p:cNvPr id="6" name="TextBox 5"/>
          <p:cNvSpPr txBox="1"/>
          <p:nvPr/>
        </p:nvSpPr>
        <p:spPr bwMode="auto">
          <a:xfrm>
            <a:off x="397788" y="682597"/>
            <a:ext cx="5175184"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Example: Pay-to-Script-Hash</a:t>
            </a:r>
          </a:p>
        </p:txBody>
      </p:sp>
      <p:sp>
        <p:nvSpPr>
          <p:cNvPr id="7" name="TextBox 6"/>
          <p:cNvSpPr txBox="1"/>
          <p:nvPr/>
        </p:nvSpPr>
        <p:spPr bwMode="auto">
          <a:xfrm>
            <a:off x="397789" y="2440244"/>
            <a:ext cx="5175184"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Before: op code pays if …</a:t>
            </a:r>
          </a:p>
        </p:txBody>
      </p:sp>
      <p:sp>
        <p:nvSpPr>
          <p:cNvPr id="11" name="TextBox 10"/>
          <p:cNvSpPr txBox="1"/>
          <p:nvPr/>
        </p:nvSpPr>
        <p:spPr bwMode="auto">
          <a:xfrm>
            <a:off x="397788" y="3178907"/>
            <a:ext cx="8620256"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“correct hash value preimage pushed on stack”</a:t>
            </a:r>
          </a:p>
        </p:txBody>
      </p:sp>
      <p:sp>
        <p:nvSpPr>
          <p:cNvPr id="12" name="TextBox 11"/>
          <p:cNvSpPr txBox="1"/>
          <p:nvPr/>
        </p:nvSpPr>
        <p:spPr bwMode="auto">
          <a:xfrm>
            <a:off x="397788" y="4534074"/>
            <a:ext cx="5175185"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After: op code pays if …</a:t>
            </a:r>
          </a:p>
        </p:txBody>
      </p:sp>
      <p:sp>
        <p:nvSpPr>
          <p:cNvPr id="13" name="TextBox 12"/>
          <p:cNvSpPr txBox="1"/>
          <p:nvPr/>
        </p:nvSpPr>
        <p:spPr bwMode="auto">
          <a:xfrm>
            <a:off x="397788" y="5272737"/>
            <a:ext cx="825366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“script pushed on stack evaluates to </a:t>
            </a:r>
            <a:r>
              <a:rPr lang="en-US" sz="2800" b="1" i="1" dirty="0">
                <a:solidFill>
                  <a:srgbClr val="FFFF00"/>
                </a:solidFill>
                <a:latin typeface="Arial" panose="020B0604020202020204" pitchFamily="34" charset="0"/>
              </a:rPr>
              <a:t>true</a:t>
            </a:r>
            <a:r>
              <a:rPr lang="en-US" sz="2800" b="1" dirty="0">
                <a:solidFill>
                  <a:srgbClr val="FFFF00"/>
                </a:solidFill>
                <a:latin typeface="Arial" panose="020B0604020202020204" pitchFamily="34" charset="0"/>
              </a:rPr>
              <a:t>”</a:t>
            </a:r>
          </a:p>
        </p:txBody>
      </p:sp>
    </p:spTree>
    <p:extLst>
      <p:ext uri="{BB962C8B-B14F-4D97-AF65-F5344CB8AC3E}">
        <p14:creationId xmlns:p14="http://schemas.microsoft.com/office/powerpoint/2010/main" val="215402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i.telegraph.co.uk/multimedia/archive/02527/pitchfork_252768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2549"/>
            <a:ext cx="8993451" cy="596178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p:cNvSpPr>
            <a:spLocks noGrp="1"/>
          </p:cNvSpPr>
          <p:nvPr>
            <p:ph type="title"/>
          </p:nvPr>
        </p:nvSpPr>
        <p:spPr/>
        <p:txBody>
          <a:bodyPr/>
          <a:lstStyle/>
          <a:p>
            <a:r>
              <a:rPr lang="en-US" dirty="0">
                <a:solidFill>
                  <a:srgbClr val="FFFF00"/>
                </a:solidFill>
              </a:rPr>
              <a:t>Hard Fork</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67</a:t>
            </a:fld>
            <a:endParaRPr lang="en-US" dirty="0"/>
          </a:p>
        </p:txBody>
      </p:sp>
      <p:sp>
        <p:nvSpPr>
          <p:cNvPr id="13" name="TextBox 12"/>
          <p:cNvSpPr txBox="1"/>
          <p:nvPr/>
        </p:nvSpPr>
        <p:spPr bwMode="auto">
          <a:xfrm>
            <a:off x="530118" y="2044004"/>
            <a:ext cx="3848761" cy="1384995"/>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Previously invalid transactions become valid</a:t>
            </a:r>
          </a:p>
        </p:txBody>
      </p:sp>
      <p:sp>
        <p:nvSpPr>
          <p:cNvPr id="14" name="TextBox 13"/>
          <p:cNvSpPr txBox="1"/>
          <p:nvPr/>
        </p:nvSpPr>
        <p:spPr bwMode="auto">
          <a:xfrm>
            <a:off x="4938593" y="2044004"/>
            <a:ext cx="3644687" cy="954107"/>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Changing reward, block size, etc.</a:t>
            </a:r>
          </a:p>
        </p:txBody>
      </p:sp>
      <p:sp>
        <p:nvSpPr>
          <p:cNvPr id="15" name="TextBox 14"/>
          <p:cNvSpPr txBox="1"/>
          <p:nvPr/>
        </p:nvSpPr>
        <p:spPr bwMode="auto">
          <a:xfrm>
            <a:off x="2094467" y="3567501"/>
            <a:ext cx="4568824" cy="1384995"/>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Example:</a:t>
            </a:r>
          </a:p>
          <a:p>
            <a:pPr algn="ctr"/>
            <a:r>
              <a:rPr lang="en-US" sz="2800" b="1" dirty="0">
                <a:solidFill>
                  <a:srgbClr val="FFFF00"/>
                </a:solidFill>
                <a:latin typeface="Arial" panose="020B0604020202020204" pitchFamily="34" charset="0"/>
              </a:rPr>
              <a:t>Bitcoin vs Bitcoin Cash block size change</a:t>
            </a:r>
          </a:p>
        </p:txBody>
      </p:sp>
      <p:sp>
        <p:nvSpPr>
          <p:cNvPr id="16" name="TextBox 15"/>
          <p:cNvSpPr txBox="1"/>
          <p:nvPr/>
        </p:nvSpPr>
        <p:spPr bwMode="auto">
          <a:xfrm>
            <a:off x="5098942" y="5355998"/>
            <a:ext cx="3597039"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Hard to do</a:t>
            </a:r>
          </a:p>
        </p:txBody>
      </p:sp>
    </p:spTree>
    <p:extLst>
      <p:ext uri="{BB962C8B-B14F-4D97-AF65-F5344CB8AC3E}">
        <p14:creationId xmlns:p14="http://schemas.microsoft.com/office/powerpoint/2010/main" val="151138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68</a:t>
            </a:fld>
            <a:endParaRPr lang="en-US" dirty="0"/>
          </a:p>
        </p:txBody>
      </p:sp>
      <p:pic>
        <p:nvPicPr>
          <p:cNvPr id="3" name="Picture 2"/>
          <p:cNvPicPr>
            <a:picLocks noChangeAspect="1"/>
          </p:cNvPicPr>
          <p:nvPr/>
        </p:nvPicPr>
        <p:blipFill>
          <a:blip r:embed="rId2"/>
          <a:stretch>
            <a:fillRect/>
          </a:stretch>
        </p:blipFill>
        <p:spPr>
          <a:xfrm>
            <a:off x="0" y="951966"/>
            <a:ext cx="9144000" cy="4954068"/>
          </a:xfrm>
          <a:prstGeom prst="rect">
            <a:avLst/>
          </a:prstGeom>
        </p:spPr>
      </p:pic>
      <p:sp>
        <p:nvSpPr>
          <p:cNvPr id="4" name="TextBox 3"/>
          <p:cNvSpPr txBox="1"/>
          <p:nvPr/>
        </p:nvSpPr>
        <p:spPr bwMode="auto">
          <a:xfrm>
            <a:off x="2002226" y="264390"/>
            <a:ext cx="5139548"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solidFill>
                <a:latin typeface="Arial" panose="020B0604020202020204" pitchFamily="34" charset="0"/>
              </a:rPr>
              <a:t>Bitcoin is bad at Governance</a:t>
            </a:r>
          </a:p>
        </p:txBody>
      </p:sp>
    </p:spTree>
    <p:extLst>
      <p:ext uri="{BB962C8B-B14F-4D97-AF65-F5344CB8AC3E}">
        <p14:creationId xmlns:p14="http://schemas.microsoft.com/office/powerpoint/2010/main" val="93282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solidFill>
                  <a:srgbClr val="FFFF00"/>
                </a:solidFill>
              </a:rPr>
              <a:t>Bitcoin Long Term?</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69</a:t>
            </a:fld>
            <a:endParaRPr lang="en-US" dirty="0"/>
          </a:p>
        </p:txBody>
      </p:sp>
    </p:spTree>
    <p:extLst>
      <p:ext uri="{BB962C8B-B14F-4D97-AF65-F5344CB8AC3E}">
        <p14:creationId xmlns:p14="http://schemas.microsoft.com/office/powerpoint/2010/main" val="371993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7</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455" y="172647"/>
            <a:ext cx="5673090" cy="651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29970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Image result for full house po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85" y="-182415"/>
            <a:ext cx="7999030" cy="76069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70</a:t>
            </a:fld>
            <a:endParaRPr lang="en-US" dirty="0"/>
          </a:p>
        </p:txBody>
      </p:sp>
      <p:sp>
        <p:nvSpPr>
          <p:cNvPr id="3" name="TextBox 2"/>
          <p:cNvSpPr txBox="1"/>
          <p:nvPr/>
        </p:nvSpPr>
        <p:spPr bwMode="auto">
          <a:xfrm>
            <a:off x="448377" y="366932"/>
            <a:ext cx="3773103"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Game Theory</a:t>
            </a:r>
          </a:p>
        </p:txBody>
      </p:sp>
      <p:sp>
        <p:nvSpPr>
          <p:cNvPr id="5" name="TextBox 4"/>
          <p:cNvSpPr txBox="1"/>
          <p:nvPr/>
        </p:nvSpPr>
        <p:spPr bwMode="auto">
          <a:xfrm>
            <a:off x="731521" y="1635254"/>
            <a:ext cx="7360918" cy="954107"/>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Nakamoto claims: Bitcoin is stable as long as  miners follow own self-interest.</a:t>
            </a:r>
          </a:p>
        </p:txBody>
      </p:sp>
      <p:sp>
        <p:nvSpPr>
          <p:cNvPr id="7" name="TextBox 6"/>
          <p:cNvSpPr txBox="1"/>
          <p:nvPr/>
        </p:nvSpPr>
        <p:spPr bwMode="auto">
          <a:xfrm>
            <a:off x="1492315" y="2961406"/>
            <a:ext cx="6600124"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Is compliance a Nash equilibrium?</a:t>
            </a:r>
          </a:p>
        </p:txBody>
      </p:sp>
      <p:sp>
        <p:nvSpPr>
          <p:cNvPr id="8" name="TextBox 7"/>
          <p:cNvSpPr txBox="1"/>
          <p:nvPr/>
        </p:nvSpPr>
        <p:spPr bwMode="auto">
          <a:xfrm>
            <a:off x="2741994" y="3856671"/>
            <a:ext cx="5350445"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If so, do other equilibria exist?</a:t>
            </a:r>
          </a:p>
        </p:txBody>
      </p:sp>
      <p:sp>
        <p:nvSpPr>
          <p:cNvPr id="9" name="TextBox 8"/>
          <p:cNvSpPr txBox="1"/>
          <p:nvPr/>
        </p:nvSpPr>
        <p:spPr bwMode="auto">
          <a:xfrm>
            <a:off x="1532223" y="4751936"/>
            <a:ext cx="6560216"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Can non-compliant strategies dominate compliance?</a:t>
            </a:r>
          </a:p>
        </p:txBody>
      </p:sp>
      <p:sp>
        <p:nvSpPr>
          <p:cNvPr id="10" name="TextBox 9"/>
          <p:cNvSpPr txBox="1"/>
          <p:nvPr/>
        </p:nvSpPr>
        <p:spPr bwMode="auto">
          <a:xfrm>
            <a:off x="4319336" y="6078090"/>
            <a:ext cx="3773103"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Selfish Mining?</a:t>
            </a:r>
          </a:p>
        </p:txBody>
      </p:sp>
      <p:sp>
        <p:nvSpPr>
          <p:cNvPr id="11" name="AutoShape 2" descr="Image result for full house pok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full house pok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927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Image result for reward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443" y="0"/>
            <a:ext cx="53511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71</a:t>
            </a:fld>
            <a:endParaRPr lang="en-US" dirty="0"/>
          </a:p>
        </p:txBody>
      </p:sp>
      <p:sp>
        <p:nvSpPr>
          <p:cNvPr id="3" name="TextBox 2"/>
          <p:cNvSpPr txBox="1"/>
          <p:nvPr/>
        </p:nvSpPr>
        <p:spPr bwMode="auto">
          <a:xfrm>
            <a:off x="803122" y="842162"/>
            <a:ext cx="7228358"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Stability when rewards decline?</a:t>
            </a:r>
          </a:p>
        </p:txBody>
      </p:sp>
      <p:sp>
        <p:nvSpPr>
          <p:cNvPr id="5" name="TextBox 4"/>
          <p:cNvSpPr txBox="1"/>
          <p:nvPr/>
        </p:nvSpPr>
        <p:spPr bwMode="auto">
          <a:xfrm>
            <a:off x="803122" y="1799371"/>
            <a:ext cx="744594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Models assume constant coinbase reward</a:t>
            </a:r>
          </a:p>
        </p:txBody>
      </p:sp>
      <p:sp>
        <p:nvSpPr>
          <p:cNvPr id="6" name="TextBox 5"/>
          <p:cNvSpPr txBox="1"/>
          <p:nvPr/>
        </p:nvSpPr>
        <p:spPr bwMode="auto">
          <a:xfrm>
            <a:off x="803122" y="2756580"/>
            <a:ext cx="7680960"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Effects of declining rewards? No rewards?</a:t>
            </a:r>
          </a:p>
        </p:txBody>
      </p:sp>
      <p:sp>
        <p:nvSpPr>
          <p:cNvPr id="7" name="TextBox 6"/>
          <p:cNvSpPr txBox="1"/>
          <p:nvPr/>
        </p:nvSpPr>
        <p:spPr bwMode="auto">
          <a:xfrm>
            <a:off x="2200759" y="3713789"/>
            <a:ext cx="628332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Model real-world vs BTC profits?</a:t>
            </a:r>
            <a:endParaRPr lang="en-US" sz="2800" b="1" dirty="0">
              <a:solidFill>
                <a:srgbClr val="FFFF00"/>
              </a:solidFill>
            </a:endParaRPr>
          </a:p>
        </p:txBody>
      </p:sp>
      <p:sp>
        <p:nvSpPr>
          <p:cNvPr id="8" name="TextBox 7"/>
          <p:cNvSpPr txBox="1"/>
          <p:nvPr/>
        </p:nvSpPr>
        <p:spPr bwMode="auto">
          <a:xfrm>
            <a:off x="3028162" y="4670998"/>
            <a:ext cx="5455920"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Liquidity &amp; exchange rates?</a:t>
            </a:r>
          </a:p>
        </p:txBody>
      </p:sp>
      <p:sp>
        <p:nvSpPr>
          <p:cNvPr id="9" name="TextBox 8"/>
          <p:cNvSpPr txBox="1"/>
          <p:nvPr/>
        </p:nvSpPr>
        <p:spPr bwMode="auto">
          <a:xfrm>
            <a:off x="4730443" y="5628207"/>
            <a:ext cx="3753639"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Sunk costs (ASICS)?</a:t>
            </a:r>
          </a:p>
        </p:txBody>
      </p:sp>
      <p:sp>
        <p:nvSpPr>
          <p:cNvPr id="11" name="AutoShape 2" descr="Image result for reward pos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reward pos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621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72</a:t>
            </a:fld>
            <a:endParaRPr lang="en-US" dirty="0"/>
          </a:p>
        </p:txBody>
      </p:sp>
      <p:pic>
        <p:nvPicPr>
          <p:cNvPr id="3" name="Picture 2"/>
          <p:cNvPicPr>
            <a:picLocks noChangeAspect="1"/>
          </p:cNvPicPr>
          <p:nvPr/>
        </p:nvPicPr>
        <p:blipFill>
          <a:blip r:embed="rId2"/>
          <a:stretch>
            <a:fillRect/>
          </a:stretch>
        </p:blipFill>
        <p:spPr>
          <a:xfrm rot="20724413">
            <a:off x="0" y="211740"/>
            <a:ext cx="9144000" cy="6434520"/>
          </a:xfrm>
          <a:prstGeom prst="rect">
            <a:avLst/>
          </a:prstGeom>
        </p:spPr>
      </p:pic>
      <p:sp>
        <p:nvSpPr>
          <p:cNvPr id="4" name="TextBox 3"/>
          <p:cNvSpPr txBox="1"/>
          <p:nvPr/>
        </p:nvSpPr>
        <p:spPr bwMode="auto">
          <a:xfrm>
            <a:off x="859843" y="264390"/>
            <a:ext cx="1802096"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solidFill>
                <a:latin typeface="Arial" panose="020B0604020202020204" pitchFamily="34" charset="0"/>
              </a:rPr>
              <a:t>Stability?</a:t>
            </a:r>
          </a:p>
        </p:txBody>
      </p:sp>
      <p:sp>
        <p:nvSpPr>
          <p:cNvPr id="5" name="TextBox 4"/>
          <p:cNvSpPr txBox="1"/>
          <p:nvPr/>
        </p:nvSpPr>
        <p:spPr bwMode="auto">
          <a:xfrm>
            <a:off x="1033834" y="1325697"/>
            <a:ext cx="635302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In a  future with no block rewards …</a:t>
            </a:r>
          </a:p>
        </p:txBody>
      </p:sp>
      <p:sp>
        <p:nvSpPr>
          <p:cNvPr id="6" name="TextBox 5"/>
          <p:cNvSpPr txBox="1"/>
          <p:nvPr/>
        </p:nvSpPr>
        <p:spPr bwMode="auto">
          <a:xfrm>
            <a:off x="1033834" y="2336340"/>
            <a:ext cx="4201792" cy="523220"/>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Only transaction fees…</a:t>
            </a:r>
          </a:p>
        </p:txBody>
      </p:sp>
      <p:sp>
        <p:nvSpPr>
          <p:cNvPr id="7" name="TextBox 6"/>
          <p:cNvSpPr txBox="1"/>
          <p:nvPr/>
        </p:nvSpPr>
        <p:spPr bwMode="auto">
          <a:xfrm>
            <a:off x="1033834" y="3346983"/>
            <a:ext cx="6906075"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May be more effective to steal “whale” transactions …</a:t>
            </a:r>
          </a:p>
        </p:txBody>
      </p:sp>
      <p:sp>
        <p:nvSpPr>
          <p:cNvPr id="8" name="TextBox 7"/>
          <p:cNvSpPr txBox="1"/>
          <p:nvPr/>
        </p:nvSpPr>
        <p:spPr bwMode="auto">
          <a:xfrm>
            <a:off x="1033834" y="4788513"/>
            <a:ext cx="5216493"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Than to build on other blocks</a:t>
            </a:r>
          </a:p>
        </p:txBody>
      </p:sp>
      <p:sp>
        <p:nvSpPr>
          <p:cNvPr id="9" name="TextBox 8"/>
          <p:cNvSpPr txBox="1"/>
          <p:nvPr/>
        </p:nvSpPr>
        <p:spPr bwMode="auto">
          <a:xfrm>
            <a:off x="1033834" y="5799157"/>
            <a:ext cx="330250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Existential threat?</a:t>
            </a:r>
          </a:p>
        </p:txBody>
      </p:sp>
    </p:spTree>
    <p:extLst>
      <p:ext uri="{BB962C8B-B14F-4D97-AF65-F5344CB8AC3E}">
        <p14:creationId xmlns:p14="http://schemas.microsoft.com/office/powerpoint/2010/main" val="220823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www.healyourlife.com/sites/default/files/u969482/numerology_memes_sp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32" y="0"/>
            <a:ext cx="7486195" cy="748619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73</a:t>
            </a:fld>
            <a:endParaRPr lang="en-US" dirty="0"/>
          </a:p>
        </p:txBody>
      </p:sp>
      <p:sp>
        <p:nvSpPr>
          <p:cNvPr id="3" name="TextBox 2"/>
          <p:cNvSpPr txBox="1"/>
          <p:nvPr/>
        </p:nvSpPr>
        <p:spPr bwMode="auto">
          <a:xfrm>
            <a:off x="4972166" y="297775"/>
            <a:ext cx="3910577"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Magic Numbers</a:t>
            </a:r>
          </a:p>
        </p:txBody>
      </p:sp>
      <p:sp>
        <p:nvSpPr>
          <p:cNvPr id="5" name="TextBox 4"/>
          <p:cNvSpPr txBox="1"/>
          <p:nvPr/>
        </p:nvSpPr>
        <p:spPr bwMode="auto">
          <a:xfrm>
            <a:off x="531132" y="1603133"/>
            <a:ext cx="3848761" cy="1384995"/>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Inter-block time &amp; difficulty adjustment window</a:t>
            </a:r>
          </a:p>
        </p:txBody>
      </p:sp>
      <p:sp>
        <p:nvSpPr>
          <p:cNvPr id="6" name="TextBox 5"/>
          <p:cNvSpPr txBox="1"/>
          <p:nvPr/>
        </p:nvSpPr>
        <p:spPr bwMode="auto">
          <a:xfrm>
            <a:off x="5044728" y="1603132"/>
            <a:ext cx="3644687" cy="1384995"/>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Limits on block &amp; transaction size</a:t>
            </a:r>
          </a:p>
          <a:p>
            <a:pPr algn="ctr"/>
            <a:r>
              <a:rPr lang="en-US" sz="2800" b="1" dirty="0">
                <a:solidFill>
                  <a:srgbClr val="FFFF00"/>
                </a:solidFill>
                <a:latin typeface="Arial" panose="020B0604020202020204" pitchFamily="34" charset="0"/>
              </a:rPr>
              <a:t>(fighting words)</a:t>
            </a:r>
          </a:p>
        </p:txBody>
      </p:sp>
      <p:sp>
        <p:nvSpPr>
          <p:cNvPr id="7" name="TextBox 6"/>
          <p:cNvSpPr txBox="1"/>
          <p:nvPr/>
        </p:nvSpPr>
        <p:spPr bwMode="auto">
          <a:xfrm>
            <a:off x="656992" y="3782945"/>
            <a:ext cx="3597039" cy="1815882"/>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Monetary Policy: deflationary,</a:t>
            </a:r>
          </a:p>
          <a:p>
            <a:pPr algn="ctr"/>
            <a:r>
              <a:rPr lang="en-US" sz="2800" b="1" dirty="0">
                <a:solidFill>
                  <a:srgbClr val="FFFF00"/>
                </a:solidFill>
                <a:latin typeface="Arial" panose="020B0604020202020204" pitchFamily="34" charset="0"/>
              </a:rPr>
              <a:t>hoarding not spending</a:t>
            </a:r>
          </a:p>
        </p:txBody>
      </p:sp>
      <p:sp>
        <p:nvSpPr>
          <p:cNvPr id="8" name="TextBox 7"/>
          <p:cNvSpPr txBox="1"/>
          <p:nvPr/>
        </p:nvSpPr>
        <p:spPr bwMode="auto">
          <a:xfrm>
            <a:off x="4832457" y="3362452"/>
            <a:ext cx="3856958" cy="1384995"/>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Dogecoin: harmonically-diminishing inflation</a:t>
            </a:r>
          </a:p>
        </p:txBody>
      </p:sp>
      <p:sp>
        <p:nvSpPr>
          <p:cNvPr id="9" name="TextBox 8"/>
          <p:cNvSpPr txBox="1"/>
          <p:nvPr/>
        </p:nvSpPr>
        <p:spPr bwMode="auto">
          <a:xfrm>
            <a:off x="5092376" y="5121773"/>
            <a:ext cx="3597039" cy="954107"/>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Freicoin: constant inflation</a:t>
            </a:r>
          </a:p>
        </p:txBody>
      </p:sp>
      <p:sp>
        <p:nvSpPr>
          <p:cNvPr id="10" name="TextBox 9"/>
          <p:cNvSpPr txBox="1"/>
          <p:nvPr/>
        </p:nvSpPr>
        <p:spPr bwMode="auto">
          <a:xfrm>
            <a:off x="656992" y="6075880"/>
            <a:ext cx="4860240"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Choices poorly understood</a:t>
            </a:r>
          </a:p>
        </p:txBody>
      </p:sp>
    </p:spTree>
    <p:extLst>
      <p:ext uri="{BB962C8B-B14F-4D97-AF65-F5344CB8AC3E}">
        <p14:creationId xmlns:p14="http://schemas.microsoft.com/office/powerpoint/2010/main" val="69540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74</a:t>
            </a:fld>
            <a:endParaRPr lang="en-US" dirty="0"/>
          </a:p>
        </p:txBody>
      </p:sp>
      <p:pic>
        <p:nvPicPr>
          <p:cNvPr id="35842" name="Picture 2" descr="https://upload.wikimedia.org/wikipedia/commons/thumb/f/ff/15-puzzle_magical.svg/1200px-15-puzzle_magica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239" y="81239"/>
            <a:ext cx="6695523" cy="6695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5049786" y="100045"/>
            <a:ext cx="3910577" cy="1384995"/>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chemeClr val="tx1"/>
                </a:solidFill>
                <a:latin typeface="Arial" panose="020B0604020202020204" pitchFamily="34" charset="0"/>
              </a:rPr>
              <a:t>Alternative Computational Puzzles</a:t>
            </a:r>
          </a:p>
        </p:txBody>
      </p:sp>
      <p:sp>
        <p:nvSpPr>
          <p:cNvPr id="5" name="TextBox 4"/>
          <p:cNvSpPr txBox="1"/>
          <p:nvPr/>
        </p:nvSpPr>
        <p:spPr bwMode="auto">
          <a:xfrm>
            <a:off x="531132" y="1603133"/>
            <a:ext cx="3848761" cy="954107"/>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Once, BTC mining was done on laptops</a:t>
            </a:r>
          </a:p>
        </p:txBody>
      </p:sp>
      <p:sp>
        <p:nvSpPr>
          <p:cNvPr id="6" name="TextBox 5"/>
          <p:cNvSpPr txBox="1"/>
          <p:nvPr/>
        </p:nvSpPr>
        <p:spPr bwMode="auto">
          <a:xfrm>
            <a:off x="5044728" y="1603132"/>
            <a:ext cx="3644687"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Now, mostly done with ASICs</a:t>
            </a:r>
          </a:p>
        </p:txBody>
      </p:sp>
      <p:sp>
        <p:nvSpPr>
          <p:cNvPr id="7" name="TextBox 6"/>
          <p:cNvSpPr txBox="1"/>
          <p:nvPr/>
        </p:nvSpPr>
        <p:spPr bwMode="auto">
          <a:xfrm>
            <a:off x="656992" y="3782945"/>
            <a:ext cx="3915008" cy="1384995"/>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Mining now requires capitalization,</a:t>
            </a:r>
          </a:p>
          <a:p>
            <a:pPr algn="ctr"/>
            <a:r>
              <a:rPr lang="en-US" sz="2800" b="1" dirty="0">
                <a:solidFill>
                  <a:srgbClr val="FFFF00"/>
                </a:solidFill>
                <a:latin typeface="Arial" panose="020B0604020202020204" pitchFamily="34" charset="0"/>
              </a:rPr>
              <a:t>Deep pockets</a:t>
            </a:r>
          </a:p>
        </p:txBody>
      </p:sp>
      <p:sp>
        <p:nvSpPr>
          <p:cNvPr id="8" name="TextBox 7"/>
          <p:cNvSpPr txBox="1"/>
          <p:nvPr/>
        </p:nvSpPr>
        <p:spPr bwMode="auto">
          <a:xfrm>
            <a:off x="4832457" y="3362452"/>
            <a:ext cx="3856958" cy="954107"/>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Alternative: “memory hard” puzzles</a:t>
            </a:r>
          </a:p>
        </p:txBody>
      </p:sp>
    </p:spTree>
    <p:extLst>
      <p:ext uri="{BB962C8B-B14F-4D97-AF65-F5344CB8AC3E}">
        <p14:creationId xmlns:p14="http://schemas.microsoft.com/office/powerpoint/2010/main" val="38151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rgbClr val="FFFF00"/>
                </a:solidFill>
              </a:rPr>
              <a:t>Smart Contracts</a:t>
            </a:r>
          </a:p>
        </p:txBody>
      </p:sp>
      <p:sp>
        <p:nvSpPr>
          <p:cNvPr id="4" name="Subtitle 3"/>
          <p:cNvSpPr>
            <a:spLocks noGrp="1"/>
          </p:cNvSpPr>
          <p:nvPr>
            <p:ph type="subTitle" idx="1"/>
          </p:nvPr>
        </p:nvSpPr>
        <p:spPr/>
        <p:txBody>
          <a:bodyPr/>
          <a:lstStyle/>
          <a:p>
            <a:endParaRPr lang="en-US" dirty="0"/>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75</a:t>
            </a:fld>
            <a:endParaRPr lang="en-US" dirty="0"/>
          </a:p>
        </p:txBody>
      </p:sp>
    </p:spTree>
    <p:extLst>
      <p:ext uri="{BB962C8B-B14F-4D97-AF65-F5344CB8AC3E}">
        <p14:creationId xmlns:p14="http://schemas.microsoft.com/office/powerpoint/2010/main" val="2818694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76</a:t>
            </a:fld>
            <a:endParaRPr lang="en-US" dirty="0"/>
          </a:p>
        </p:txBody>
      </p:sp>
      <p:pic>
        <p:nvPicPr>
          <p:cNvPr id="3074" name="Picture 2" descr="https://cdn-images-1.medium.com/max/1000/0*3ZFzH_sf5kXtbsx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58" y="216569"/>
            <a:ext cx="8566484" cy="642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9349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doubleshot liquors and gu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24" y="111919"/>
            <a:ext cx="9443649" cy="663416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77</a:t>
            </a:fld>
            <a:endParaRPr lang="en-US" dirty="0"/>
          </a:p>
        </p:txBody>
      </p:sp>
      <p:sp>
        <p:nvSpPr>
          <p:cNvPr id="3" name="AutoShape 2" descr="Image result for doubleshot liquors and gu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Image result for doubleshot liquors and gu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Image result for doubleshot liquors and gu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TextBox 12"/>
          <p:cNvSpPr txBox="1"/>
          <p:nvPr/>
        </p:nvSpPr>
        <p:spPr bwMode="auto">
          <a:xfrm>
            <a:off x="1271400" y="313096"/>
            <a:ext cx="6425157"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chemeClr val="tx1"/>
                </a:solidFill>
                <a:latin typeface="Arial" panose="020B0604020202020204" pitchFamily="34" charset="0"/>
                <a:cs typeface="Arial" panose="020B0604020202020204" pitchFamily="34" charset="0"/>
              </a:rPr>
              <a:t>My own personal opinion about Solidity</a:t>
            </a:r>
          </a:p>
        </p:txBody>
      </p:sp>
    </p:spTree>
    <p:extLst>
      <p:ext uri="{BB962C8B-B14F-4D97-AF65-F5344CB8AC3E}">
        <p14:creationId xmlns:p14="http://schemas.microsoft.com/office/powerpoint/2010/main" val="361055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s://healourchurch.files.wordpress.com/2011/01/7-god-as-an-architect-blak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891" y="238421"/>
            <a:ext cx="4184218" cy="638115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22"/>
          <p:cNvSpPr txBox="1">
            <a:spLocks noChangeArrowheads="1"/>
          </p:cNvSpPr>
          <p:nvPr/>
        </p:nvSpPr>
        <p:spPr bwMode="auto">
          <a:xfrm>
            <a:off x="2479891" y="5889200"/>
            <a:ext cx="4105611" cy="523220"/>
          </a:xfrm>
          <a:prstGeom prst="rect">
            <a:avLst/>
          </a:prstGeom>
          <a:solidFill>
            <a:schemeClr val="bg1">
              <a:alpha val="89999"/>
            </a:schemeClr>
          </a:solidFill>
          <a:ln w="38100" algn="ctr">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a:spAutoFit/>
          </a:bodyPr>
          <a:lstStyle/>
          <a:p>
            <a:r>
              <a:rPr lang="en-US" sz="2800" dirty="0">
                <a:solidFill>
                  <a:srgbClr val="FFFF00"/>
                </a:solidFill>
                <a:latin typeface="Arial" panose="020B0604020202020204" pitchFamily="34" charset="0"/>
                <a:cs typeface="Arial" pitchFamily="34" charset="0"/>
              </a:rPr>
              <a:t>Functional Programming</a:t>
            </a:r>
          </a:p>
        </p:txBody>
      </p:sp>
    </p:spTree>
    <p:extLst>
      <p:ext uri="{BB962C8B-B14F-4D97-AF65-F5344CB8AC3E}">
        <p14:creationId xmlns:p14="http://schemas.microsoft.com/office/powerpoint/2010/main" val="33969030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79</a:t>
            </a:fld>
            <a:endParaRPr lang="en-US" dirty="0"/>
          </a:p>
        </p:txBody>
      </p:sp>
      <p:pic>
        <p:nvPicPr>
          <p:cNvPr id="3" name="Picture 2"/>
          <p:cNvPicPr>
            <a:picLocks noChangeAspect="1"/>
          </p:cNvPicPr>
          <p:nvPr/>
        </p:nvPicPr>
        <p:blipFill>
          <a:blip r:embed="rId2"/>
          <a:stretch>
            <a:fillRect/>
          </a:stretch>
        </p:blipFill>
        <p:spPr>
          <a:xfrm rot="21120835">
            <a:off x="1212860" y="314959"/>
            <a:ext cx="6840199" cy="6858000"/>
          </a:xfrm>
          <a:prstGeom prst="rect">
            <a:avLst/>
          </a:prstGeom>
        </p:spPr>
      </p:pic>
      <p:sp>
        <p:nvSpPr>
          <p:cNvPr id="4" name="TextBox 3"/>
          <p:cNvSpPr txBox="1"/>
          <p:nvPr/>
        </p:nvSpPr>
        <p:spPr bwMode="auto">
          <a:xfrm>
            <a:off x="687399" y="1837322"/>
            <a:ext cx="342754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Functional language</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bwMode="auto">
          <a:xfrm>
            <a:off x="687399" y="3519488"/>
            <a:ext cx="3300391"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“Turing Incomplete”</a:t>
            </a:r>
          </a:p>
        </p:txBody>
      </p:sp>
      <p:sp>
        <p:nvSpPr>
          <p:cNvPr id="6" name="TextBox 3"/>
          <p:cNvSpPr txBox="1"/>
          <p:nvPr/>
        </p:nvSpPr>
        <p:spPr bwMode="auto">
          <a:xfrm>
            <a:off x="687399" y="2678405"/>
            <a:ext cx="7136890"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Compiles to Bitcoin Script or EVM bytecode</a:t>
            </a:r>
          </a:p>
        </p:txBody>
      </p:sp>
      <p:sp>
        <p:nvSpPr>
          <p:cNvPr id="7" name="TextBox 6"/>
          <p:cNvSpPr txBox="1"/>
          <p:nvPr/>
        </p:nvSpPr>
        <p:spPr bwMode="auto">
          <a:xfrm>
            <a:off x="687399" y="4360571"/>
            <a:ext cx="611577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Static analysis, gas costs known, etc.</a:t>
            </a:r>
          </a:p>
        </p:txBody>
      </p:sp>
      <p:sp>
        <p:nvSpPr>
          <p:cNvPr id="8" name="TextBox 7"/>
          <p:cNvSpPr txBox="1"/>
          <p:nvPr/>
        </p:nvSpPr>
        <p:spPr bwMode="auto">
          <a:xfrm>
            <a:off x="687399" y="5201654"/>
            <a:ext cx="5402441"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Mechanical Proof of Correctness</a:t>
            </a:r>
          </a:p>
        </p:txBody>
      </p:sp>
    </p:spTree>
    <p:extLst>
      <p:ext uri="{BB962C8B-B14F-4D97-AF65-F5344CB8AC3E}">
        <p14:creationId xmlns:p14="http://schemas.microsoft.com/office/powerpoint/2010/main" val="341987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a:t>
            </a:fld>
            <a:endParaRPr lang="en-US" dirty="0"/>
          </a:p>
        </p:txBody>
      </p:sp>
      <p:pic>
        <p:nvPicPr>
          <p:cNvPr id="1026" name="Picture 2" descr="https://upload.wikimedia.org/wikipedia/commons/thumb/9/94/Gartner_Hype_Cycle.svg/320px-Gartner_Hype_Cyc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 y="764285"/>
            <a:ext cx="8199120" cy="5329430"/>
          </a:xfrm>
          <a:prstGeom prst="rect">
            <a:avLst/>
          </a:prstGeom>
          <a:solidFill>
            <a:schemeClr val="tx1"/>
          </a:solidFill>
        </p:spPr>
      </p:pic>
      <p:sp>
        <p:nvSpPr>
          <p:cNvPr id="4" name="Rounded Rectangular Callout 3"/>
          <p:cNvSpPr/>
          <p:nvPr/>
        </p:nvSpPr>
        <p:spPr bwMode="auto">
          <a:xfrm>
            <a:off x="2545657" y="751949"/>
            <a:ext cx="2931777" cy="510778"/>
          </a:xfrm>
          <a:prstGeom prst="wedgeRoundRectCallout">
            <a:avLst>
              <a:gd name="adj1" fmla="val -71058"/>
              <a:gd name="adj2" fmla="val 69316"/>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BTC at $</a:t>
            </a:r>
            <a:r>
              <a:rPr lang="en-US" dirty="0">
                <a:solidFill>
                  <a:srgbClr val="FFFF00"/>
                </a:solidFill>
                <a:latin typeface="Arial" panose="020B0604020202020204" pitchFamily="34" charset="0"/>
                <a:cs typeface="Arial" panose="020B0604020202020204" pitchFamily="34" charset="0"/>
              </a:rPr>
              <a:t>68,990.90</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5" name="Rounded Rectangular Callout 4"/>
          <p:cNvSpPr/>
          <p:nvPr/>
        </p:nvSpPr>
        <p:spPr bwMode="auto">
          <a:xfrm>
            <a:off x="1219777" y="3444349"/>
            <a:ext cx="2348175" cy="510778"/>
          </a:xfrm>
          <a:prstGeom prst="wedgeRoundRectCallout">
            <a:avLst>
              <a:gd name="adj1" fmla="val 34385"/>
              <a:gd name="adj2" fmla="val 208419"/>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Crypto Winter?</a:t>
            </a:r>
          </a:p>
        </p:txBody>
      </p:sp>
      <p:sp>
        <p:nvSpPr>
          <p:cNvPr id="6" name="Rounded Rectangular Callout 5"/>
          <p:cNvSpPr/>
          <p:nvPr/>
        </p:nvSpPr>
        <p:spPr bwMode="auto">
          <a:xfrm>
            <a:off x="4542098" y="5019198"/>
            <a:ext cx="3062662" cy="510778"/>
          </a:xfrm>
          <a:prstGeom prst="wedgeRoundRectCallout">
            <a:avLst>
              <a:gd name="adj1" fmla="val -60887"/>
              <a:gd name="adj2" fmla="val -223552"/>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Our mission here</a:t>
            </a:r>
          </a:p>
        </p:txBody>
      </p:sp>
    </p:spTree>
    <p:extLst>
      <p:ext uri="{BB962C8B-B14F-4D97-AF65-F5344CB8AC3E}">
        <p14:creationId xmlns:p14="http://schemas.microsoft.com/office/powerpoint/2010/main" val="222895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80</a:t>
            </a:fld>
            <a:endParaRPr lang="en-US" dirty="0"/>
          </a:p>
        </p:txBody>
      </p:sp>
      <p:pic>
        <p:nvPicPr>
          <p:cNvPr id="3" name="Picture 2"/>
          <p:cNvPicPr>
            <a:picLocks noChangeAspect="1"/>
          </p:cNvPicPr>
          <p:nvPr/>
        </p:nvPicPr>
        <p:blipFill>
          <a:blip r:embed="rId2"/>
          <a:stretch>
            <a:fillRect/>
          </a:stretch>
        </p:blipFill>
        <p:spPr>
          <a:xfrm rot="683766">
            <a:off x="1682793" y="1066262"/>
            <a:ext cx="6295030" cy="6858000"/>
          </a:xfrm>
          <a:prstGeom prst="rect">
            <a:avLst/>
          </a:prstGeom>
        </p:spPr>
      </p:pic>
      <p:sp>
        <p:nvSpPr>
          <p:cNvPr id="4" name="TextBox 3"/>
          <p:cNvSpPr txBox="1"/>
          <p:nvPr/>
        </p:nvSpPr>
        <p:spPr bwMode="auto">
          <a:xfrm>
            <a:off x="559284" y="5582233"/>
            <a:ext cx="762420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Stored in Human-Readable form, not bytecode</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bwMode="auto">
          <a:xfrm>
            <a:off x="500133" y="3696219"/>
            <a:ext cx="676178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Declarative, immutable, “Business Rules”</a:t>
            </a:r>
          </a:p>
        </p:txBody>
      </p:sp>
      <p:sp>
        <p:nvSpPr>
          <p:cNvPr id="6" name="TextBox 3"/>
          <p:cNvSpPr txBox="1"/>
          <p:nvPr/>
        </p:nvSpPr>
        <p:spPr bwMode="auto">
          <a:xfrm>
            <a:off x="559284" y="2753213"/>
            <a:ext cx="7151894"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More powerful than Simplicity, Bitcoin Script</a:t>
            </a:r>
          </a:p>
        </p:txBody>
      </p:sp>
      <p:sp>
        <p:nvSpPr>
          <p:cNvPr id="7" name="TextBox 6"/>
          <p:cNvSpPr txBox="1"/>
          <p:nvPr/>
        </p:nvSpPr>
        <p:spPr bwMode="auto">
          <a:xfrm>
            <a:off x="559284" y="948432"/>
            <a:ext cx="7393125" cy="1384995"/>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“Simply put, Turing-complete computation within a money-handling transactional environment is inappropriate and dangerous.” </a:t>
            </a:r>
          </a:p>
        </p:txBody>
      </p:sp>
      <p:sp>
        <p:nvSpPr>
          <p:cNvPr id="8" name="TextBox 7"/>
          <p:cNvSpPr txBox="1"/>
          <p:nvPr/>
        </p:nvSpPr>
        <p:spPr bwMode="auto">
          <a:xfrm>
            <a:off x="559284" y="4639225"/>
            <a:ext cx="3321743"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Atomic transactions</a:t>
            </a:r>
          </a:p>
        </p:txBody>
      </p:sp>
    </p:spTree>
    <p:extLst>
      <p:ext uri="{BB962C8B-B14F-4D97-AF65-F5344CB8AC3E}">
        <p14:creationId xmlns:p14="http://schemas.microsoft.com/office/powerpoint/2010/main" val="295571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81</a:t>
            </a:fld>
            <a:endParaRPr lang="en-US" dirty="0"/>
          </a:p>
        </p:txBody>
      </p:sp>
      <p:pic>
        <p:nvPicPr>
          <p:cNvPr id="3" name="Picture 2"/>
          <p:cNvPicPr>
            <a:picLocks noChangeAspect="1"/>
          </p:cNvPicPr>
          <p:nvPr/>
        </p:nvPicPr>
        <p:blipFill>
          <a:blip r:embed="rId2"/>
          <a:stretch>
            <a:fillRect/>
          </a:stretch>
        </p:blipFill>
        <p:spPr>
          <a:xfrm rot="21106063">
            <a:off x="449448" y="448116"/>
            <a:ext cx="8062521" cy="6858000"/>
          </a:xfrm>
          <a:prstGeom prst="rect">
            <a:avLst/>
          </a:prstGeom>
        </p:spPr>
      </p:pic>
      <p:sp>
        <p:nvSpPr>
          <p:cNvPr id="4" name="TextBox 3"/>
          <p:cNvSpPr txBox="1"/>
          <p:nvPr/>
        </p:nvSpPr>
        <p:spPr bwMode="auto">
          <a:xfrm>
            <a:off x="692790" y="1706758"/>
            <a:ext cx="7628021" cy="1384995"/>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“distinction between parts of the smart</a:t>
            </a:r>
          </a:p>
          <a:p>
            <a:pPr algn="ctr"/>
            <a:r>
              <a:rPr lang="en-US" sz="2800" dirty="0">
                <a:solidFill>
                  <a:srgbClr val="FFFF00"/>
                </a:solidFill>
                <a:latin typeface="Arial" panose="020B0604020202020204" pitchFamily="34" charset="0"/>
                <a:cs typeface="Arial" panose="020B0604020202020204" pitchFamily="34" charset="0"/>
              </a:rPr>
              <a:t>contract that execute a computation, and those that check the computation”</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bwMode="auto">
          <a:xfrm>
            <a:off x="692790" y="4039305"/>
            <a:ext cx="6509433"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Contract has pure functional checker (returns Boolean)</a:t>
            </a:r>
          </a:p>
        </p:txBody>
      </p:sp>
      <p:sp>
        <p:nvSpPr>
          <p:cNvPr id="6" name="TextBox 3"/>
          <p:cNvSpPr txBox="1"/>
          <p:nvPr/>
        </p:nvSpPr>
        <p:spPr bwMode="auto">
          <a:xfrm>
            <a:off x="692790" y="3228050"/>
            <a:ext cx="5495993"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For privacy, some data encrypted</a:t>
            </a:r>
          </a:p>
        </p:txBody>
      </p:sp>
    </p:spTree>
    <p:extLst>
      <p:ext uri="{BB962C8B-B14F-4D97-AF65-F5344CB8AC3E}">
        <p14:creationId xmlns:p14="http://schemas.microsoft.com/office/powerpoint/2010/main" val="214790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82</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6382">
            <a:off x="-12139" y="280989"/>
            <a:ext cx="88773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1214085" y="1293791"/>
            <a:ext cx="6125178"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Greg Maxwell: blockchains should do verification, not computation</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bwMode="auto">
          <a:xfrm>
            <a:off x="1214085" y="4138961"/>
            <a:ext cx="6079934"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Computation in NP? Verification in P!</a:t>
            </a:r>
          </a:p>
        </p:txBody>
      </p:sp>
      <p:sp>
        <p:nvSpPr>
          <p:cNvPr id="6" name="TextBox 3"/>
          <p:cNvSpPr txBox="1"/>
          <p:nvPr/>
        </p:nvSpPr>
        <p:spPr bwMode="auto">
          <a:xfrm>
            <a:off x="1214085" y="2716376"/>
            <a:ext cx="6679748" cy="954107"/>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You don’t need Turing-complete programs to verify computations</a:t>
            </a:r>
          </a:p>
        </p:txBody>
      </p:sp>
    </p:spTree>
    <p:extLst>
      <p:ext uri="{BB962C8B-B14F-4D97-AF65-F5344CB8AC3E}">
        <p14:creationId xmlns:p14="http://schemas.microsoft.com/office/powerpoint/2010/main" val="165893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83</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6382">
            <a:off x="-12139" y="280989"/>
            <a:ext cx="88773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bwMode="auto">
          <a:xfrm>
            <a:off x="452706" y="1152496"/>
            <a:ext cx="7745335"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"The program is big and I don't want to have to put it in the blockchain in advance."</a:t>
            </a:r>
            <a:endParaRPr lang="en-US" sz="2800" i="1" dirty="0">
              <a:solidFill>
                <a:srgbClr val="FFFF00"/>
              </a:solidFill>
              <a:latin typeface="Arial" panose="020B0604020202020204" pitchFamily="34" charset="0"/>
              <a:cs typeface="Arial" panose="020B0604020202020204" pitchFamily="34" charset="0"/>
            </a:endParaRPr>
          </a:p>
        </p:txBody>
      </p:sp>
      <p:sp>
        <p:nvSpPr>
          <p:cNvPr id="10" name="TextBox 3"/>
          <p:cNvSpPr txBox="1"/>
          <p:nvPr/>
        </p:nvSpPr>
        <p:spPr bwMode="auto">
          <a:xfrm>
            <a:off x="452706" y="2967171"/>
            <a:ext cx="7462300"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Put only the hash of the program on the chain</a:t>
            </a:r>
          </a:p>
        </p:txBody>
      </p:sp>
      <p:sp>
        <p:nvSpPr>
          <p:cNvPr id="11" name="TextBox 10"/>
          <p:cNvSpPr txBox="1"/>
          <p:nvPr/>
        </p:nvSpPr>
        <p:spPr bwMode="auto">
          <a:xfrm>
            <a:off x="452706" y="4350959"/>
            <a:ext cx="4286751"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Load it only when needed</a:t>
            </a:r>
          </a:p>
        </p:txBody>
      </p:sp>
      <p:sp>
        <p:nvSpPr>
          <p:cNvPr id="12" name="TextBox 11"/>
          <p:cNvSpPr txBox="1"/>
          <p:nvPr/>
        </p:nvSpPr>
        <p:spPr bwMode="auto">
          <a:xfrm>
            <a:off x="452706" y="5734748"/>
            <a:ext cx="6904455"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Make the people who care pay for storage</a:t>
            </a:r>
          </a:p>
        </p:txBody>
      </p:sp>
    </p:spTree>
    <p:extLst>
      <p:ext uri="{BB962C8B-B14F-4D97-AF65-F5344CB8AC3E}">
        <p14:creationId xmlns:p14="http://schemas.microsoft.com/office/powerpoint/2010/main" val="394124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84</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6382">
            <a:off x="-12139" y="280989"/>
            <a:ext cx="88773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bwMode="auto">
          <a:xfrm>
            <a:off x="832616" y="1152496"/>
            <a:ext cx="7745335" cy="1384995"/>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"The program is big but we're only going to normally use one Nth of it-- the branches related to everything going right"</a:t>
            </a:r>
            <a:endParaRPr lang="en-US" sz="2800" i="1"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bwMode="auto">
          <a:xfrm>
            <a:off x="832616" y="4073153"/>
            <a:ext cx="484299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Publish only active branches </a:t>
            </a:r>
          </a:p>
        </p:txBody>
      </p:sp>
      <p:sp>
        <p:nvSpPr>
          <p:cNvPr id="10" name="TextBox 3"/>
          <p:cNvSpPr txBox="1"/>
          <p:nvPr/>
        </p:nvSpPr>
        <p:spPr bwMode="auto">
          <a:xfrm>
            <a:off x="832616" y="3043712"/>
            <a:ext cx="6561413"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Decompose into Merkelized tree of ORs</a:t>
            </a:r>
          </a:p>
        </p:txBody>
      </p:sp>
      <p:sp>
        <p:nvSpPr>
          <p:cNvPr id="11" name="TextBox 10"/>
          <p:cNvSpPr txBox="1"/>
          <p:nvPr/>
        </p:nvSpPr>
        <p:spPr bwMode="auto">
          <a:xfrm>
            <a:off x="832616" y="5102594"/>
            <a:ext cx="4262705"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Less space, more privacy</a:t>
            </a:r>
          </a:p>
        </p:txBody>
      </p:sp>
    </p:spTree>
    <p:extLst>
      <p:ext uri="{BB962C8B-B14F-4D97-AF65-F5344CB8AC3E}">
        <p14:creationId xmlns:p14="http://schemas.microsoft.com/office/powerpoint/2010/main" val="40988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85</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6382">
            <a:off x="-12139" y="280989"/>
            <a:ext cx="88773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bwMode="auto">
          <a:xfrm>
            <a:off x="643270" y="1296875"/>
            <a:ext cx="7745335" cy="1384995"/>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“The program is big, and there are fixed number of parties to the contract who will most likely cooperate”</a:t>
            </a:r>
            <a:endParaRPr lang="en-US" sz="2800" i="1"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bwMode="auto">
          <a:xfrm>
            <a:off x="643270" y="4217532"/>
            <a:ext cx="6737678"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Publish on chain only if there’s a problem</a:t>
            </a:r>
          </a:p>
        </p:txBody>
      </p:sp>
      <p:sp>
        <p:nvSpPr>
          <p:cNvPr id="10" name="TextBox 3"/>
          <p:cNvSpPr txBox="1"/>
          <p:nvPr/>
        </p:nvSpPr>
        <p:spPr bwMode="auto">
          <a:xfrm>
            <a:off x="643270" y="3188091"/>
            <a:ext cx="5322291"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Let the parties keep the contract</a:t>
            </a:r>
          </a:p>
        </p:txBody>
      </p:sp>
    </p:spTree>
    <p:extLst>
      <p:ext uri="{BB962C8B-B14F-4D97-AF65-F5344CB8AC3E}">
        <p14:creationId xmlns:p14="http://schemas.microsoft.com/office/powerpoint/2010/main" val="242591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86</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6382">
            <a:off x="-12139" y="280989"/>
            <a:ext cx="88773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bwMode="auto">
          <a:xfrm>
            <a:off x="1029595" y="1048373"/>
            <a:ext cx="7745335"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“The program is big, and we don’t mind using economic incentives”</a:t>
            </a:r>
            <a:endParaRPr lang="en-US" sz="2800" i="1" dirty="0">
              <a:solidFill>
                <a:srgbClr val="FFFF00"/>
              </a:solidFill>
              <a:latin typeface="Arial" panose="020B0604020202020204" pitchFamily="34" charset="0"/>
              <a:cs typeface="Arial" panose="020B0604020202020204" pitchFamily="34" charset="0"/>
            </a:endParaRPr>
          </a:p>
        </p:txBody>
      </p:sp>
      <p:sp>
        <p:nvSpPr>
          <p:cNvPr id="12" name="TextBox 11"/>
          <p:cNvSpPr txBox="1"/>
          <p:nvPr/>
        </p:nvSpPr>
        <p:spPr bwMode="auto">
          <a:xfrm>
            <a:off x="1029595" y="3431649"/>
            <a:ext cx="6142451"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Bob: “I challenge Alice”, puts up bond</a:t>
            </a:r>
          </a:p>
        </p:txBody>
      </p:sp>
      <p:sp>
        <p:nvSpPr>
          <p:cNvPr id="13" name="TextBox 3"/>
          <p:cNvSpPr txBox="1"/>
          <p:nvPr/>
        </p:nvSpPr>
        <p:spPr bwMode="auto">
          <a:xfrm>
            <a:off x="1029595" y="2240011"/>
            <a:ext cx="5766842" cy="954107"/>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Alice: “I assert this contract accepts”, puts up bond</a:t>
            </a:r>
          </a:p>
        </p:txBody>
      </p:sp>
      <p:sp>
        <p:nvSpPr>
          <p:cNvPr id="14" name="TextBox 13"/>
          <p:cNvSpPr txBox="1"/>
          <p:nvPr/>
        </p:nvSpPr>
        <p:spPr bwMode="auto">
          <a:xfrm>
            <a:off x="1029595" y="4192400"/>
            <a:ext cx="440216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Alice must prove her claim</a:t>
            </a:r>
          </a:p>
        </p:txBody>
      </p:sp>
      <p:sp>
        <p:nvSpPr>
          <p:cNvPr id="15" name="TextBox 14"/>
          <p:cNvSpPr txBox="1"/>
          <p:nvPr/>
        </p:nvSpPr>
        <p:spPr bwMode="auto">
          <a:xfrm>
            <a:off x="1029595" y="4953152"/>
            <a:ext cx="4431471"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Winner keeps loser’s bond</a:t>
            </a:r>
          </a:p>
        </p:txBody>
      </p:sp>
    </p:spTree>
    <p:extLst>
      <p:ext uri="{BB962C8B-B14F-4D97-AF65-F5344CB8AC3E}">
        <p14:creationId xmlns:p14="http://schemas.microsoft.com/office/powerpoint/2010/main" val="265992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Rebuttal</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87</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96" y="1968667"/>
            <a:ext cx="794385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864392" y="1821781"/>
            <a:ext cx="2600392"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V Buterin says:</a:t>
            </a:r>
            <a:endParaRPr lang="en-US" sz="2800" i="1"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bwMode="auto">
          <a:xfrm>
            <a:off x="864392" y="3663752"/>
            <a:ext cx="6145603"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You know you want Turing-complete target VM for your compilers</a:t>
            </a:r>
          </a:p>
        </p:txBody>
      </p:sp>
      <p:sp>
        <p:nvSpPr>
          <p:cNvPr id="7" name="TextBox 3"/>
          <p:cNvSpPr txBox="1"/>
          <p:nvPr/>
        </p:nvSpPr>
        <p:spPr bwMode="auto">
          <a:xfrm>
            <a:off x="864392" y="2527323"/>
            <a:ext cx="5760370" cy="954107"/>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In reality, computation dominated by signature validation</a:t>
            </a:r>
          </a:p>
        </p:txBody>
      </p:sp>
      <p:sp>
        <p:nvSpPr>
          <p:cNvPr id="8" name="TextBox 7"/>
          <p:cNvSpPr txBox="1"/>
          <p:nvPr/>
        </p:nvSpPr>
        <p:spPr bwMode="auto">
          <a:xfrm>
            <a:off x="864392" y="4800181"/>
            <a:ext cx="633692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Maxwell’s only use case: big programs</a:t>
            </a:r>
          </a:p>
        </p:txBody>
      </p:sp>
      <p:sp>
        <p:nvSpPr>
          <p:cNvPr id="9" name="TextBox 8"/>
          <p:cNvSpPr txBox="1"/>
          <p:nvPr/>
        </p:nvSpPr>
        <p:spPr bwMode="auto">
          <a:xfrm>
            <a:off x="864392" y="5505723"/>
            <a:ext cx="1683474"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So what?</a:t>
            </a:r>
          </a:p>
        </p:txBody>
      </p:sp>
    </p:spTree>
    <p:extLst>
      <p:ext uri="{BB962C8B-B14F-4D97-AF65-F5344CB8AC3E}">
        <p14:creationId xmlns:p14="http://schemas.microsoft.com/office/powerpoint/2010/main" val="98202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solidFill>
                  <a:srgbClr val="FFFF00"/>
                </a:solidFill>
              </a:rPr>
              <a:t>Conclusions</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88</a:t>
            </a:fld>
            <a:endParaRPr lang="en-US" dirty="0"/>
          </a:p>
        </p:txBody>
      </p:sp>
    </p:spTree>
    <p:extLst>
      <p:ext uri="{BB962C8B-B14F-4D97-AF65-F5344CB8AC3E}">
        <p14:creationId xmlns:p14="http://schemas.microsoft.com/office/powerpoint/2010/main" val="39427377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Follow the Money</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89</a:t>
            </a:fld>
            <a:endParaRPr lang="en-US" dirty="0"/>
          </a:p>
        </p:txBody>
      </p:sp>
      <p:pic>
        <p:nvPicPr>
          <p:cNvPr id="1026" name="Picture 2" descr="Image result for monopoly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615" y="1753235"/>
            <a:ext cx="6000750" cy="6000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978789" y="1850966"/>
            <a:ext cx="382508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Millions, billions in play</a:t>
            </a:r>
            <a:endParaRPr lang="en-US" sz="2800" i="1"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bwMode="auto">
          <a:xfrm>
            <a:off x="978789" y="3526310"/>
            <a:ext cx="288252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Who pays them?</a:t>
            </a:r>
          </a:p>
        </p:txBody>
      </p:sp>
      <p:sp>
        <p:nvSpPr>
          <p:cNvPr id="9" name="TextBox 3"/>
          <p:cNvSpPr txBox="1"/>
          <p:nvPr/>
        </p:nvSpPr>
        <p:spPr bwMode="auto">
          <a:xfrm>
            <a:off x="978789" y="2688638"/>
            <a:ext cx="5002716"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Every author, every opinion …</a:t>
            </a:r>
          </a:p>
        </p:txBody>
      </p:sp>
      <p:sp>
        <p:nvSpPr>
          <p:cNvPr id="10" name="TextBox 9"/>
          <p:cNvSpPr txBox="1"/>
          <p:nvPr/>
        </p:nvSpPr>
        <p:spPr bwMode="auto">
          <a:xfrm>
            <a:off x="978789" y="4363982"/>
            <a:ext cx="3661580"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What is their interest?</a:t>
            </a:r>
          </a:p>
        </p:txBody>
      </p:sp>
      <p:sp>
        <p:nvSpPr>
          <p:cNvPr id="11" name="TextBox 10"/>
          <p:cNvSpPr txBox="1"/>
          <p:nvPr/>
        </p:nvSpPr>
        <p:spPr bwMode="auto">
          <a:xfrm>
            <a:off x="978789" y="5201654"/>
            <a:ext cx="5921814"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Not dishonest, but not disinterested.</a:t>
            </a:r>
          </a:p>
        </p:txBody>
      </p:sp>
    </p:spTree>
    <p:extLst>
      <p:ext uri="{BB962C8B-B14F-4D97-AF65-F5344CB8AC3E}">
        <p14:creationId xmlns:p14="http://schemas.microsoft.com/office/powerpoint/2010/main" val="21854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DAD270-DBB2-482E-BEA7-C8E9D9F212D1}"/>
              </a:ext>
            </a:extLst>
          </p:cNvPr>
          <p:cNvSpPr>
            <a:spLocks noGrp="1"/>
          </p:cNvSpPr>
          <p:nvPr>
            <p:ph type="sldNum" sz="quarter" idx="11"/>
          </p:nvPr>
        </p:nvSpPr>
        <p:spPr/>
        <p:txBody>
          <a:bodyPr/>
          <a:lstStyle/>
          <a:p>
            <a:pPr>
              <a:defRPr/>
            </a:pPr>
            <a:fld id="{FE25F947-77F5-4CA6-8472-B4B2967773ED}" type="slidenum">
              <a:rPr lang="x-none" smtClean="0"/>
              <a:pPr>
                <a:defRPr/>
              </a:pPr>
              <a:t>9</a:t>
            </a:fld>
            <a:endParaRPr lang="en-US" dirty="0"/>
          </a:p>
        </p:txBody>
      </p:sp>
      <p:pic>
        <p:nvPicPr>
          <p:cNvPr id="4" name="Picture 3">
            <a:extLst>
              <a:ext uri="{FF2B5EF4-FFF2-40B4-BE49-F238E27FC236}">
                <a16:creationId xmlns:a16="http://schemas.microsoft.com/office/drawing/2014/main" id="{88C6BA35-92C7-421D-9FA4-AB25BEA88E50}"/>
              </a:ext>
            </a:extLst>
          </p:cNvPr>
          <p:cNvPicPr>
            <a:picLocks noChangeAspect="1"/>
          </p:cNvPicPr>
          <p:nvPr/>
        </p:nvPicPr>
        <p:blipFill>
          <a:blip r:embed="rId2"/>
          <a:stretch>
            <a:fillRect/>
          </a:stretch>
        </p:blipFill>
        <p:spPr>
          <a:xfrm>
            <a:off x="351865" y="800380"/>
            <a:ext cx="6019800" cy="4181475"/>
          </a:xfrm>
          <a:prstGeom prst="rect">
            <a:avLst/>
          </a:prstGeom>
        </p:spPr>
      </p:pic>
      <p:pic>
        <p:nvPicPr>
          <p:cNvPr id="1026" name="Picture 2" descr="Dogecoin Song - To the Moon [Official] - YouTube">
            <a:extLst>
              <a:ext uri="{FF2B5EF4-FFF2-40B4-BE49-F238E27FC236}">
                <a16:creationId xmlns:a16="http://schemas.microsoft.com/office/drawing/2014/main" id="{1A5D1AF6-C8D7-4C47-BF1A-A3D25625D7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429000"/>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5F4591D5-9A8B-4313-B22D-61AC3F6D7CCF}"/>
              </a:ext>
            </a:extLst>
          </p:cNvPr>
          <p:cNvSpPr txBox="1">
            <a:spLocks/>
          </p:cNvSpPr>
          <p:nvPr/>
        </p:nvSpPr>
        <p:spPr>
          <a:xfrm>
            <a:off x="685800" y="6096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a:lstStyle>
          <a:p>
            <a:r>
              <a:rPr lang="en-US" kern="0" dirty="0">
                <a:solidFill>
                  <a:srgbClr val="FFFF00"/>
                </a:solidFill>
              </a:rPr>
              <a:t>Some Say … </a:t>
            </a:r>
          </a:p>
        </p:txBody>
      </p:sp>
    </p:spTree>
    <p:extLst>
      <p:ext uri="{BB962C8B-B14F-4D97-AF65-F5344CB8AC3E}">
        <p14:creationId xmlns:p14="http://schemas.microsoft.com/office/powerpoint/2010/main" val="21861598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img09.deviantart.net/ff6c/i/2005/079/b/1/golden_rail_express_by_ek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0515600"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9663" y="470704"/>
            <a:ext cx="3758878" cy="1143000"/>
          </a:xfrm>
        </p:spPr>
        <p:txBody>
          <a:bodyPr/>
          <a:lstStyle/>
          <a:p>
            <a:r>
              <a:rPr lang="en-US" dirty="0">
                <a:solidFill>
                  <a:schemeClr val="bg1"/>
                </a:solidFill>
              </a:rPr>
              <a:t>Conclusions</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90</a:t>
            </a:fld>
            <a:endParaRPr lang="en-US" dirty="0"/>
          </a:p>
        </p:txBody>
      </p:sp>
      <p:sp>
        <p:nvSpPr>
          <p:cNvPr id="4" name="TextBox 3"/>
          <p:cNvSpPr txBox="1"/>
          <p:nvPr/>
        </p:nvSpPr>
        <p:spPr bwMode="auto">
          <a:xfrm>
            <a:off x="837196" y="1787109"/>
            <a:ext cx="778290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Something called “Blockchain” will eat the world</a:t>
            </a:r>
          </a:p>
        </p:txBody>
      </p:sp>
      <p:sp>
        <p:nvSpPr>
          <p:cNvPr id="6" name="TextBox 5"/>
          <p:cNvSpPr txBox="1"/>
          <p:nvPr/>
        </p:nvSpPr>
        <p:spPr bwMode="auto">
          <a:xfrm>
            <a:off x="837196" y="2747614"/>
            <a:ext cx="4862228"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Not just about cryptocurrency</a:t>
            </a:r>
          </a:p>
        </p:txBody>
      </p:sp>
      <p:sp>
        <p:nvSpPr>
          <p:cNvPr id="7" name="TextBox 6"/>
          <p:cNvSpPr txBox="1"/>
          <p:nvPr/>
        </p:nvSpPr>
        <p:spPr bwMode="auto">
          <a:xfrm>
            <a:off x="837196" y="4668624"/>
            <a:ext cx="7720383"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Lacking abstractions, formal methods, logics …</a:t>
            </a:r>
          </a:p>
        </p:txBody>
      </p:sp>
      <p:sp>
        <p:nvSpPr>
          <p:cNvPr id="8" name="TextBox 7"/>
          <p:cNvSpPr txBox="1"/>
          <p:nvPr/>
        </p:nvSpPr>
        <p:spPr bwMode="auto">
          <a:xfrm>
            <a:off x="837196" y="5614592"/>
            <a:ext cx="2649572"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Time for action!</a:t>
            </a:r>
          </a:p>
        </p:txBody>
      </p:sp>
      <p:sp>
        <p:nvSpPr>
          <p:cNvPr id="9" name="TextBox 8"/>
          <p:cNvSpPr txBox="1"/>
          <p:nvPr/>
        </p:nvSpPr>
        <p:spPr bwMode="auto">
          <a:xfrm>
            <a:off x="837196" y="3703659"/>
            <a:ext cx="367754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We are doing it wrong</a:t>
            </a:r>
          </a:p>
        </p:txBody>
      </p:sp>
    </p:spTree>
    <p:extLst>
      <p:ext uri="{BB962C8B-B14F-4D97-AF65-F5344CB8AC3E}">
        <p14:creationId xmlns:p14="http://schemas.microsoft.com/office/powerpoint/2010/main" val="36802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91</a:t>
            </a:fld>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725" y="225425"/>
            <a:ext cx="3892550" cy="640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12557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CC"/>
        </a:solidFill>
        <a:ln w="38100" cap="flat" cmpd="sng" algn="ctr">
          <a:solidFill>
            <a:srgbClr val="FF0000"/>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rgbClr val="FF0066"/>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FF"/>
            </a:solidFill>
            <a:effectLst/>
            <a:latin typeface="Lucida Console" pitchFamily="49" charset="0"/>
          </a:defRPr>
        </a:defPPr>
      </a:lstStyle>
    </a:lnDef>
    <a:txDef>
      <a:spPr bwMode="auto">
        <a:solidFill>
          <a:schemeClr val="bg1"/>
        </a:solidFill>
        <a:ln w="76200">
          <a:solidFill>
            <a:schemeClr val="tx2"/>
          </a:solidFill>
          <a:miter lim="800000"/>
          <a:headEnd/>
          <a:tailEnd/>
        </a:ln>
        <a:effectLst>
          <a:outerShdw blurRad="50800" dist="38100" dir="2700000" algn="tl" rotWithShape="0">
            <a:prstClr val="black">
              <a:alpha val="40000"/>
            </a:prstClr>
          </a:outerShdw>
        </a:effectLst>
      </a:spPr>
      <a:bodyPr wrap="none" rtlCol="0">
        <a:spAutoFit/>
      </a:bodyPr>
      <a:lstStyle>
        <a:defPPr algn="ctr">
          <a:defRPr sz="2800" dirty="0">
            <a:solidFill>
              <a:srgbClr val="FFFF00"/>
            </a:solidFill>
            <a:latin typeface="Arial" panose="020B0604020202020204" pitchFamily="34" charset="0"/>
            <a:cs typeface="Arial" panose="020B0604020202020204"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61691</TotalTime>
  <Words>2556</Words>
  <Application>Microsoft Office PowerPoint</Application>
  <PresentationFormat>Overhead</PresentationFormat>
  <Paragraphs>569</Paragraphs>
  <Slides>91</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91</vt:i4>
      </vt:variant>
    </vt:vector>
  </HeadingPairs>
  <TitlesOfParts>
    <vt:vector size="97" baseType="lpstr">
      <vt:lpstr>Courier New</vt:lpstr>
      <vt:lpstr>Marlett</vt:lpstr>
      <vt:lpstr>Lucida Console</vt:lpstr>
      <vt:lpstr>Comic Sans MS</vt:lpstr>
      <vt:lpstr>Arial</vt:lpstr>
      <vt:lpstr>Blank Presentation</vt:lpstr>
      <vt:lpstr>PowerPoint Presentation</vt:lpstr>
      <vt:lpstr>Sponsored Content</vt:lpstr>
      <vt:lpstr>PowerPoint Presentation</vt:lpstr>
      <vt:lpstr>PowerPoint Presentation</vt:lpstr>
      <vt:lpstr>PowerPoint Presentation</vt:lpstr>
      <vt:lpstr>Regularly Scheduled Lecture</vt:lpstr>
      <vt:lpstr>PowerPoint Presentation</vt:lpstr>
      <vt:lpstr>PowerPoint Presentation</vt:lpstr>
      <vt:lpstr>PowerPoint Presentation</vt:lpstr>
      <vt:lpstr>Others Say … </vt:lpstr>
      <vt:lpstr>PowerPoint Presentation</vt:lpstr>
      <vt:lpstr>Do You Need a Blockchain?</vt:lpstr>
      <vt:lpstr>Do You Need a Blockchain?</vt:lpstr>
      <vt:lpstr>Do You Need a Blockchain?</vt:lpstr>
      <vt:lpstr>Do You Need a Blockchain?</vt:lpstr>
      <vt:lpstr>Do You Need a Blockchain?</vt:lpstr>
      <vt:lpstr>Do You Need a Blockchain?</vt:lpstr>
      <vt:lpstr>PowerPoint Presentation</vt:lpstr>
      <vt:lpstr>PowerPoint Presentation</vt:lpstr>
      <vt:lpstr>PowerPoint Presentation</vt:lpstr>
      <vt:lpstr>PowerPoint Presentation</vt:lpstr>
      <vt:lpstr>PowerPoint Presentation</vt:lpstr>
      <vt:lpstr>PowerPoint Presentation</vt:lpstr>
      <vt:lpstr>We shouldn’t care (much) what happens to Bitcoin, Solana, Dogecoin, etc.</vt:lpstr>
      <vt:lpstr>We should care about the underlying Blockchain Technology</vt:lpstr>
      <vt:lpstr>PowerPoint Presentation</vt:lpstr>
      <vt:lpstr>PowerPoint Presentation</vt:lpstr>
      <vt:lpstr>PowerPoint Presentation</vt:lpstr>
      <vt:lpstr>Abstraction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Reentrancy Attacks: An exotic hazard introduced by a radically new style of programming?</vt:lpstr>
      <vt:lpstr>PowerPoint Presentation</vt:lpstr>
      <vt:lpstr>Monitors (in Java)</vt:lpstr>
      <vt:lpstr>Monitors</vt:lpstr>
      <vt:lpstr>Monitors</vt:lpstr>
      <vt:lpstr>Monitors</vt:lpstr>
      <vt:lpstr>Monitor Invariants</vt:lpstr>
      <vt:lpstr>PowerPoint Presentation</vt:lpstr>
      <vt:lpstr>“Miner Extractable Value” (MEV) or Accountability</vt:lpstr>
      <vt:lpstr> </vt:lpstr>
      <vt:lpstr>Principle #1</vt:lpstr>
      <vt:lpstr>Principle #2</vt:lpstr>
      <vt:lpstr>Principle #3</vt:lpstr>
      <vt:lpstr>PowerPoint Presentation</vt:lpstr>
      <vt:lpstr>Validators</vt:lpstr>
      <vt:lpstr>Validators</vt:lpstr>
      <vt:lpstr>Validators</vt:lpstr>
      <vt:lpstr>Validators</vt:lpstr>
      <vt:lpstr>Deadly Sin #1</vt:lpstr>
      <vt:lpstr>Deadly Sin #2</vt:lpstr>
      <vt:lpstr>Deadly Sin #3</vt:lpstr>
      <vt:lpstr>Transaction Ingress</vt:lpstr>
      <vt:lpstr>Legitimate Censorship</vt:lpstr>
      <vt:lpstr>Transaction Propagation</vt:lpstr>
      <vt:lpstr>Summary</vt:lpstr>
      <vt:lpstr>Governance</vt:lpstr>
      <vt:lpstr>PowerPoint Presentation</vt:lpstr>
      <vt:lpstr>PowerPoint Presentation</vt:lpstr>
      <vt:lpstr>Soft Fork</vt:lpstr>
      <vt:lpstr>PowerPoint Presentation</vt:lpstr>
      <vt:lpstr>Hard Fork</vt:lpstr>
      <vt:lpstr>PowerPoint Presentation</vt:lpstr>
      <vt:lpstr>Bitcoin Long Term?</vt:lpstr>
      <vt:lpstr>PowerPoint Presentation</vt:lpstr>
      <vt:lpstr>PowerPoint Presentation</vt:lpstr>
      <vt:lpstr>PowerPoint Presentation</vt:lpstr>
      <vt:lpstr>PowerPoint Presentation</vt:lpstr>
      <vt:lpstr>PowerPoint Presentation</vt:lpstr>
      <vt:lpstr>Smart Contracts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Rebuttal</vt:lpstr>
      <vt:lpstr>Conclusions</vt:lpstr>
      <vt:lpstr>Follow the Money</vt:lpstr>
      <vt:lpstr>Conclusions</vt:lpstr>
      <vt:lpstr>PowerPoint Presentation</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Multiprocessor Programming</dc:title>
  <dc:creator>Maurice Herlihy</dc:creator>
  <cp:lastModifiedBy>Herlihy, Maurice</cp:lastModifiedBy>
  <cp:revision>1141</cp:revision>
  <cp:lastPrinted>2003-10-06T20:31:57Z</cp:lastPrinted>
  <dcterms:created xsi:type="dcterms:W3CDTF">1999-05-12T13:47:53Z</dcterms:created>
  <dcterms:modified xsi:type="dcterms:W3CDTF">2024-04-25T14:53:09Z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iveCommons_Licensed">
    <vt:bool>true</vt:bool>
  </property>
  <property fmtid="{D5CDD505-2E9C-101B-9397-08002B2CF9AE}" pid="3" name="CreativeCommons_LicenseURL">
    <vt:lpwstr>http://creativecommons.org/licenses/by-sa/2.5/</vt:lpwstr>
  </property>
  <property fmtid="{D5CDD505-2E9C-101B-9397-08002B2CF9AE}" pid="4" name="CreativeCommons_Derivatives">
    <vt:lpwstr>Share Alike</vt:lpwstr>
  </property>
  <property fmtid="{D5CDD505-2E9C-101B-9397-08002B2CF9AE}" pid="5" name="CreativeCommons_CommercialUse">
    <vt:lpwstr>Yes</vt:lpwstr>
  </property>
  <property fmtid="{D5CDD505-2E9C-101B-9397-08002B2CF9AE}" pid="6" name="CreativeCommons_Jurisdiction">
    <vt:lpwstr/>
  </property>
</Properties>
</file>