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8" r:id="rId1"/>
  </p:sldMasterIdLst>
  <p:notesMasterIdLst>
    <p:notesMasterId r:id="rId77"/>
  </p:notesMasterIdLst>
  <p:handoutMasterIdLst>
    <p:handoutMasterId r:id="rId78"/>
  </p:handoutMasterIdLst>
  <p:sldIdLst>
    <p:sldId id="1878" r:id="rId2"/>
    <p:sldId id="1303" r:id="rId3"/>
    <p:sldId id="1307" r:id="rId4"/>
    <p:sldId id="1308" r:id="rId5"/>
    <p:sldId id="1311" r:id="rId6"/>
    <p:sldId id="1312" r:id="rId7"/>
    <p:sldId id="1340" r:id="rId8"/>
    <p:sldId id="1341" r:id="rId9"/>
    <p:sldId id="1342" r:id="rId10"/>
    <p:sldId id="1343" r:id="rId11"/>
    <p:sldId id="1344" r:id="rId12"/>
    <p:sldId id="1338" r:id="rId13"/>
    <p:sldId id="1315" r:id="rId14"/>
    <p:sldId id="1233" r:id="rId15"/>
    <p:sldId id="1237" r:id="rId16"/>
    <p:sldId id="1271" r:id="rId17"/>
    <p:sldId id="1381" r:id="rId18"/>
    <p:sldId id="1383" r:id="rId19"/>
    <p:sldId id="1382" r:id="rId20"/>
    <p:sldId id="1384" r:id="rId21"/>
    <p:sldId id="1386" r:id="rId22"/>
    <p:sldId id="1385" r:id="rId23"/>
    <p:sldId id="1387" r:id="rId24"/>
    <p:sldId id="1244" r:id="rId25"/>
    <p:sldId id="1247" r:id="rId26"/>
    <p:sldId id="1454" r:id="rId27"/>
    <p:sldId id="1248" r:id="rId28"/>
    <p:sldId id="1249" r:id="rId29"/>
    <p:sldId id="1250" r:id="rId30"/>
    <p:sldId id="1251" r:id="rId31"/>
    <p:sldId id="1252" r:id="rId32"/>
    <p:sldId id="1253" r:id="rId33"/>
    <p:sldId id="1256" r:id="rId34"/>
    <p:sldId id="1259" r:id="rId35"/>
    <p:sldId id="1260" r:id="rId36"/>
    <p:sldId id="1257" r:id="rId37"/>
    <p:sldId id="1258" r:id="rId38"/>
    <p:sldId id="1261" r:id="rId39"/>
    <p:sldId id="1262" r:id="rId40"/>
    <p:sldId id="1313" r:id="rId41"/>
    <p:sldId id="1272" r:id="rId42"/>
    <p:sldId id="1275" r:id="rId43"/>
    <p:sldId id="1274" r:id="rId44"/>
    <p:sldId id="1273" r:id="rId45"/>
    <p:sldId id="1276" r:id="rId46"/>
    <p:sldId id="1277" r:id="rId47"/>
    <p:sldId id="1278" r:id="rId48"/>
    <p:sldId id="1279" r:id="rId49"/>
    <p:sldId id="1879" r:id="rId50"/>
    <p:sldId id="1391" r:id="rId51"/>
    <p:sldId id="1392" r:id="rId52"/>
    <p:sldId id="1393" r:id="rId53"/>
    <p:sldId id="1458" r:id="rId54"/>
    <p:sldId id="1293" r:id="rId55"/>
    <p:sldId id="1297" r:id="rId56"/>
    <p:sldId id="1346" r:id="rId57"/>
    <p:sldId id="1347" r:id="rId58"/>
    <p:sldId id="1348" r:id="rId59"/>
    <p:sldId id="1349" r:id="rId60"/>
    <p:sldId id="1350" r:id="rId61"/>
    <p:sldId id="1351" r:id="rId62"/>
    <p:sldId id="1352" r:id="rId63"/>
    <p:sldId id="1353" r:id="rId64"/>
    <p:sldId id="1446" r:id="rId65"/>
    <p:sldId id="1449" r:id="rId66"/>
    <p:sldId id="1450" r:id="rId67"/>
    <p:sldId id="1357" r:id="rId68"/>
    <p:sldId id="1359" r:id="rId69"/>
    <p:sldId id="1354" r:id="rId70"/>
    <p:sldId id="1456" r:id="rId71"/>
    <p:sldId id="1457" r:id="rId72"/>
    <p:sldId id="1363" r:id="rId73"/>
    <p:sldId id="1364" r:id="rId74"/>
    <p:sldId id="1314" r:id="rId75"/>
    <p:sldId id="1394" r:id="rId76"/>
  </p:sldIdLst>
  <p:sldSz cx="9144000" cy="6858000" type="overhead"/>
  <p:notesSz cx="6858000" cy="9144000"/>
  <p:embeddedFontLst>
    <p:embeddedFont>
      <p:font typeface="Comic Sans MS" panose="030F0702030302020204" pitchFamily="66" charset="0"/>
      <p:regular r:id="rId79"/>
      <p:bold r:id="rId80"/>
      <p:italic r:id="rId81"/>
      <p:boldItalic r:id="rId82"/>
    </p:embeddedFont>
    <p:embeddedFont>
      <p:font typeface="Lucida Console" panose="020B0609040504020204" pitchFamily="49" charset="0"/>
      <p:regular r:id="rId83"/>
    </p:embeddedFont>
    <p:embeddedFont>
      <p:font typeface="Marlett" pitchFamily="2" charset="2"/>
      <p:regular r:id="rId84"/>
    </p:embeddedFont>
  </p:embeddedFontLst>
  <p:defaultTextStyle>
    <a:defPPr>
      <a:defRPr lang="en-US"/>
    </a:defPPr>
    <a:lvl1pPr algn="r" rtl="0" eaLnBrk="0" fontAlgn="base" hangingPunct="0">
      <a:spcBef>
        <a:spcPct val="0"/>
      </a:spcBef>
      <a:spcAft>
        <a:spcPct val="0"/>
      </a:spcAft>
      <a:defRPr sz="2400" kern="1200">
        <a:solidFill>
          <a:srgbClr val="0000FF"/>
        </a:solidFill>
        <a:latin typeface="Lucida Console" pitchFamily="49" charset="0"/>
        <a:ea typeface="+mn-ea"/>
        <a:cs typeface="+mn-cs"/>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p:defaultTextStyle>
  <p:extLst>
    <p:ext uri="{EFAFB233-063F-42B5-8137-9DF3F51BA10A}">
      <p15:sldGuideLst xmlns:p15="http://schemas.microsoft.com/office/powerpoint/2012/main">
        <p15:guide id="1" orient="horz" pos="3890">
          <p15:clr>
            <a:srgbClr val="A4A3A4"/>
          </p15:clr>
        </p15:guide>
        <p15:guide id="2" pos="40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FF"/>
    <a:srgbClr val="00CC99"/>
    <a:srgbClr val="FF0066"/>
    <a:srgbClr val="CCECFF"/>
    <a:srgbClr val="0066FF"/>
    <a:srgbClr val="0099FF"/>
    <a:srgbClr val="FF66FF"/>
    <a:srgbClr val="3333CC"/>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1" autoAdjust="0"/>
    <p:restoredTop sz="91828" autoAdjust="0"/>
  </p:normalViewPr>
  <p:slideViewPr>
    <p:cSldViewPr snapToGrid="0">
      <p:cViewPr varScale="1">
        <p:scale>
          <a:sx n="89" d="100"/>
          <a:sy n="89" d="100"/>
        </p:scale>
        <p:origin x="1728" y="44"/>
      </p:cViewPr>
      <p:guideLst>
        <p:guide orient="horz" pos="3890"/>
        <p:guide pos="4044"/>
      </p:guideLst>
    </p:cSldViewPr>
  </p:slideViewPr>
  <p:outlineViewPr>
    <p:cViewPr>
      <p:scale>
        <a:sx n="33" d="100"/>
        <a:sy n="33" d="100"/>
      </p:scale>
      <p:origin x="0" y="0"/>
    </p:cViewPr>
  </p:outlineViewPr>
  <p:notesTextViewPr>
    <p:cViewPr>
      <p:scale>
        <a:sx n="3" d="2"/>
        <a:sy n="3" d="2"/>
      </p:scale>
      <p:origin x="0" y="-8"/>
    </p:cViewPr>
  </p:notesTextViewPr>
  <p:sorterViewPr>
    <p:cViewPr>
      <p:scale>
        <a:sx n="69" d="100"/>
        <a:sy n="69"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6.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1.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2.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5.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font" Target="fonts/font3.fntdata"/><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1200">
                <a:latin typeface="Comic Sans MS" pitchFamily="66" charset="0"/>
              </a:defRPr>
            </a:lvl1pPr>
          </a:lstStyle>
          <a:p>
            <a:pPr>
              <a:defRPr/>
            </a:pPr>
            <a:endParaRPr lang="en-US" dirty="0">
              <a:latin typeface="Arial" pitchFamily="34" charset="0"/>
            </a:endParaRPr>
          </a:p>
        </p:txBody>
      </p:sp>
      <p:sp>
        <p:nvSpPr>
          <p:cNvPr id="409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defRPr sz="1200">
                <a:latin typeface="Comic Sans MS" pitchFamily="66" charset="0"/>
              </a:defRPr>
            </a:lvl1pPr>
          </a:lstStyle>
          <a:p>
            <a:pPr>
              <a:defRPr/>
            </a:pPr>
            <a:endParaRPr lang="en-US" dirty="0">
              <a:latin typeface="Arial" pitchFamily="34" charset="0"/>
            </a:endParaRPr>
          </a:p>
        </p:txBody>
      </p:sp>
      <p:sp>
        <p:nvSpPr>
          <p:cNvPr id="409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sz="1200">
                <a:latin typeface="Comic Sans MS" pitchFamily="66" charset="0"/>
              </a:defRPr>
            </a:lvl1pPr>
          </a:lstStyle>
          <a:p>
            <a:pPr>
              <a:defRPr/>
            </a:pPr>
            <a:endParaRPr lang="en-US" dirty="0">
              <a:latin typeface="Arial" pitchFamily="34" charset="0"/>
            </a:endParaRPr>
          </a:p>
        </p:txBody>
      </p:sp>
      <p:sp>
        <p:nvSpPr>
          <p:cNvPr id="409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latin typeface="Comic Sans MS" pitchFamily="66" charset="0"/>
              </a:defRPr>
            </a:lvl1pPr>
          </a:lstStyle>
          <a:p>
            <a:pPr>
              <a:defRPr/>
            </a:pPr>
            <a:fld id="{01C869E4-76B9-4B18-B2AA-2EEFB04FB015}" type="slidenum">
              <a:rPr lang="x-none">
                <a:latin typeface="Arial" pitchFamily="34" charset="0"/>
              </a:rPr>
              <a:pPr>
                <a:defRPr/>
              </a:pPr>
              <a:t>‹#›</a:t>
            </a:fld>
            <a:endParaRPr lang="en-US" dirty="0">
              <a:latin typeface="Arial" pitchFamily="34" charset="0"/>
            </a:endParaRPr>
          </a:p>
        </p:txBody>
      </p:sp>
    </p:spTree>
    <p:extLst>
      <p:ext uri="{BB962C8B-B14F-4D97-AF65-F5344CB8AC3E}">
        <p14:creationId xmlns:p14="http://schemas.microsoft.com/office/powerpoint/2010/main" val="3286324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Marlett" pitchFamily="2" charset="2"/>
              </a:defRPr>
            </a:lvl1pPr>
          </a:lstStyle>
          <a:p>
            <a:pPr>
              <a:defRPr/>
            </a:pPr>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arlett" pitchFamily="2" charset="2"/>
              </a:defRPr>
            </a:lvl1pPr>
          </a:lstStyle>
          <a:p>
            <a:pPr>
              <a:defRPr/>
            </a:pPr>
            <a:endParaRPr lang="en-US" dirty="0"/>
          </a:p>
        </p:txBody>
      </p:sp>
      <p:sp>
        <p:nvSpPr>
          <p:cNvPr id="285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Marlett" pitchFamily="2" charset="2"/>
              </a:defRPr>
            </a:lvl1pPr>
          </a:lstStyle>
          <a:p>
            <a:pPr>
              <a:defRPr/>
            </a:pPr>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arlett" pitchFamily="2" charset="2"/>
              </a:defRPr>
            </a:lvl1pPr>
          </a:lstStyle>
          <a:p>
            <a:pPr>
              <a:defRPr/>
            </a:pPr>
            <a:fld id="{75E391CA-9E48-4B39-8E28-288B1B68A629}" type="slidenum">
              <a:rPr lang="x-none"/>
              <a:pPr>
                <a:defRPr/>
              </a:pPr>
              <a:t>‹#›</a:t>
            </a:fld>
            <a:endParaRPr lang="en-US" dirty="0"/>
          </a:p>
        </p:txBody>
      </p:sp>
    </p:spTree>
    <p:extLst>
      <p:ext uri="{BB962C8B-B14F-4D97-AF65-F5344CB8AC3E}">
        <p14:creationId xmlns:p14="http://schemas.microsoft.com/office/powerpoint/2010/main" val="1964339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quick review. Do not lose sight of the fact we are ultimately implementing a ledger, CLICK an append-only list of events, CLICK which need not be restricted to financial transactions CLICK, and whose contents are unambiguous CLICK and of course, tamper-proof</a:t>
            </a:r>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2</a:t>
            </a:fld>
            <a:endParaRPr lang="en-US" dirty="0"/>
          </a:p>
        </p:txBody>
      </p:sp>
    </p:spTree>
    <p:extLst>
      <p:ext uri="{BB962C8B-B14F-4D97-AF65-F5344CB8AC3E}">
        <p14:creationId xmlns:p14="http://schemas.microsoft.com/office/powerpoint/2010/main" val="2194176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Quoting from the Nakamoto paper, transactions are publicly announced, their order is unambiguous in the sense that all participants eventually agree on what happened when</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11</a:t>
            </a:fld>
            <a:endParaRPr lang="en-US" dirty="0"/>
          </a:p>
        </p:txBody>
      </p:sp>
    </p:spTree>
    <p:extLst>
      <p:ext uri="{BB962C8B-B14F-4D97-AF65-F5344CB8AC3E}">
        <p14:creationId xmlns:p14="http://schemas.microsoft.com/office/powerpoint/2010/main" val="3269928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describe what a distributed system is supposed to do, it is helpful to split properties into safety properties, nothing bad happens, and liveness properties, some thing good happens. It is always safe to do nothing, but we will need to pay attention to the kinds of liveness guarantees the chain makes.</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12</a:t>
            </a:fld>
            <a:endParaRPr lang="en-US" dirty="0"/>
          </a:p>
        </p:txBody>
      </p:sp>
    </p:spTree>
    <p:extLst>
      <p:ext uri="{BB962C8B-B14F-4D97-AF65-F5344CB8AC3E}">
        <p14:creationId xmlns:p14="http://schemas.microsoft.com/office/powerpoint/2010/main" val="3394615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Bitcoin, Ethereum, ICOs, blockchains, etc. are the result of a single paper (and running code) that appeared mysteriously in 2008. I am going to claim it’s all about distributed computing, but it did not come from the distributed computing research</a:t>
            </a:r>
            <a:r>
              <a:rPr lang="en-US" baseline="0" dirty="0"/>
              <a:t> community. I feel confident speculating that if this paper had been submitted to PODC in 2008, it would have been rejected for defining consensus weirdly, or not proving any lemmas, or not providing experiments. Yet here we are, looking at a new, vibrant, and active area of CS. What are we to make of it?</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13</a:t>
            </a:fld>
            <a:endParaRPr lang="en-US" dirty="0"/>
          </a:p>
        </p:txBody>
      </p:sp>
    </p:spTree>
    <p:extLst>
      <p:ext uri="{BB962C8B-B14F-4D97-AF65-F5344CB8AC3E}">
        <p14:creationId xmlns:p14="http://schemas.microsoft.com/office/powerpoint/2010/main" val="3221785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diagram showing Nakamoto’s original schematic. These are individual transactions (payments), not blocks.</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14</a:t>
            </a:fld>
            <a:endParaRPr lang="en-US" dirty="0"/>
          </a:p>
        </p:txBody>
      </p:sp>
    </p:spTree>
    <p:extLst>
      <p:ext uri="{BB962C8B-B14F-4D97-AF65-F5344CB8AC3E}">
        <p14:creationId xmlns:p14="http://schemas.microsoft.com/office/powerpoint/2010/main" val="2892834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transactions tamper-proof, CLICK the source of a payment provides the public key of the new owner: “this is who gets my coin”. CLICK The old owner then signs the transaction, proving that it’s authorized. CLICK finally the transaction and predecessor transactions are hashed together to make the whole thing tamperproof.</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15</a:t>
            </a:fld>
            <a:endParaRPr lang="en-US" dirty="0"/>
          </a:p>
        </p:txBody>
      </p:sp>
    </p:spTree>
    <p:extLst>
      <p:ext uri="{BB962C8B-B14F-4D97-AF65-F5344CB8AC3E}">
        <p14:creationId xmlns:p14="http://schemas.microsoft.com/office/powerpoint/2010/main" val="433725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transactions accessible to clients, every node keeps a copy of every transaction. Light-weight nodes CLICK like one that runs ae your phone are an exception. At the time this was viewed as crazy wasteful, maybe because it is, and </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16</a:t>
            </a:fld>
            <a:endParaRPr lang="en-US" dirty="0"/>
          </a:p>
        </p:txBody>
      </p:sp>
    </p:spTree>
    <p:extLst>
      <p:ext uri="{BB962C8B-B14F-4D97-AF65-F5344CB8AC3E}">
        <p14:creationId xmlns:p14="http://schemas.microsoft.com/office/powerpoint/2010/main" val="938719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one-line </a:t>
            </a:r>
            <a:r>
              <a:rPr lang="en-US" dirty="0" err="1"/>
              <a:t>forumulation</a:t>
            </a:r>
            <a:r>
              <a:rPr lang="en-US" dirty="0"/>
              <a:t> of how Nakamoto consensus works. It's all here. start with a standard cryptographic hash function. CLICK. To link the new block to the rest of the chain, we take the hash of the block we want to build on. CLICK Then we concatenate the transactions we want to put on the block (actually the hash of those transactions, but never mind.) CLICK We add the public key of the party who should get the </a:t>
            </a:r>
            <a:r>
              <a:rPr lang="en-US" dirty="0" err="1"/>
              <a:t>coinbase</a:t>
            </a:r>
            <a:r>
              <a:rPr lang="en-US" dirty="0"/>
              <a:t>, that is new block, reward CLICK and we want the entire hash to be smaller than a difficulty threshold (that is, it should have lots and lots of leading zeros). CLICK Finally, the goal is find a string, called a nonce, that makes this all happen.</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17</a:t>
            </a:fld>
            <a:endParaRPr lang="en-US" dirty="0"/>
          </a:p>
        </p:txBody>
      </p:sp>
    </p:spTree>
    <p:extLst>
      <p:ext uri="{BB962C8B-B14F-4D97-AF65-F5344CB8AC3E}">
        <p14:creationId xmlns:p14="http://schemas.microsoft.com/office/powerpoint/2010/main" val="1915631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over this again. Bitcoin uses the standard SHA256 hash function. So far, there is no proof that this function is collision-</a:t>
            </a:r>
            <a:r>
              <a:rPr lang="en-US" dirty="0" err="1"/>
              <a:t>resistent</a:t>
            </a:r>
            <a:r>
              <a:rPr lang="en-US" dirty="0"/>
              <a:t>, but everyone believes it is. Of course, if you discover it isn't, you could become very rich, and you probably wouldn't tell. Also, it seems plausible that if quantum computing ever becomes a thing, this hash function could be vulnerable. Other PoW chains use similar hashes, but not always this one.</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18</a:t>
            </a:fld>
            <a:endParaRPr lang="en-US" dirty="0"/>
          </a:p>
        </p:txBody>
      </p:sp>
    </p:spTree>
    <p:extLst>
      <p:ext uri="{BB962C8B-B14F-4D97-AF65-F5344CB8AC3E}">
        <p14:creationId xmlns:p14="http://schemas.microsoft.com/office/powerpoint/2010/main" val="3375832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will discuss later on, each Bitcoin node uses a DB to track blocks and their hashes.</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19</a:t>
            </a:fld>
            <a:endParaRPr lang="en-US" dirty="0"/>
          </a:p>
        </p:txBody>
      </p:sp>
    </p:spTree>
    <p:extLst>
      <p:ext uri="{BB962C8B-B14F-4D97-AF65-F5344CB8AC3E}">
        <p14:creationId xmlns:p14="http://schemas.microsoft.com/office/powerpoint/2010/main" val="2759189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actually hash the transactions themselves, instead we store transactions in a tamper-</a:t>
            </a:r>
            <a:r>
              <a:rPr lang="en-US" dirty="0" err="1"/>
              <a:t>resistent</a:t>
            </a:r>
            <a:r>
              <a:rPr lang="en-US" dirty="0"/>
              <a:t> data structure called a Merkle tree, and we hash the constant-sized tree root.</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20</a:t>
            </a:fld>
            <a:endParaRPr lang="en-US" dirty="0"/>
          </a:p>
        </p:txBody>
      </p:sp>
    </p:spTree>
    <p:extLst>
      <p:ext uri="{BB962C8B-B14F-4D97-AF65-F5344CB8AC3E}">
        <p14:creationId xmlns:p14="http://schemas.microsoft.com/office/powerpoint/2010/main" val="444934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Blockchains such as bitcoin have several kinds of Roles. Clients are the chain’s customers, they want to get things done. Miners decide which client transactions make it into the ledger, and in what order.</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3</a:t>
            </a:fld>
            <a:endParaRPr lang="en-US" dirty="0"/>
          </a:p>
        </p:txBody>
      </p:sp>
    </p:spTree>
    <p:extLst>
      <p:ext uri="{BB962C8B-B14F-4D97-AF65-F5344CB8AC3E}">
        <p14:creationId xmlns:p14="http://schemas.microsoft.com/office/powerpoint/2010/main" val="664165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Simplifying somewhat, the miner that solves the puzzle collects a "</a:t>
            </a:r>
            <a:r>
              <a:rPr lang="en-US" dirty="0" err="1"/>
              <a:t>coinbase</a:t>
            </a:r>
            <a:r>
              <a:rPr lang="en-US" dirty="0"/>
              <a:t>" reward. This key is also a bitcoin address saying which miner should get that reward. Notice that you could put any address in there.</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21</a:t>
            </a:fld>
            <a:endParaRPr lang="en-US" dirty="0"/>
          </a:p>
        </p:txBody>
      </p:sp>
    </p:spTree>
    <p:extLst>
      <p:ext uri="{BB962C8B-B14F-4D97-AF65-F5344CB8AC3E}">
        <p14:creationId xmlns:p14="http://schemas.microsoft.com/office/powerpoint/2010/main" val="1087508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difficulty level is tricky. If solving the puzzle is too easy, then there will be too many simultaneous solutions, resulting in forks, which means it will take too long to figure out if a block is final. CLICK If it is too hard, then it will take too long to add new blocks. CLICK Bitcoin uses a "Goldilocks" approach: it dynamically adjusts the difficulty so that miners add new blocks at a constant rate, about once every 10 minutes. The important point here is that bitcoin is slow as a design choice.</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22</a:t>
            </a:fld>
            <a:endParaRPr lang="en-US" dirty="0"/>
          </a:p>
        </p:txBody>
      </p:sp>
    </p:spTree>
    <p:extLst>
      <p:ext uri="{BB962C8B-B14F-4D97-AF65-F5344CB8AC3E}">
        <p14:creationId xmlns:p14="http://schemas.microsoft.com/office/powerpoint/2010/main" val="3073556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miners find the magic value that solves the puzzle? Brute force. Because the hash function is collision </a:t>
            </a:r>
            <a:r>
              <a:rPr lang="en-US" dirty="0" err="1"/>
              <a:t>resistent</a:t>
            </a:r>
            <a:r>
              <a:rPr lang="en-US" dirty="0"/>
              <a:t> (AFA we know), there is no alternative. While most distributed systems work hard to eliminate delays and inefficiencies, blockchains rely on them.</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23</a:t>
            </a:fld>
            <a:endParaRPr lang="en-US" dirty="0"/>
          </a:p>
        </p:txBody>
      </p:sp>
    </p:spTree>
    <p:extLst>
      <p:ext uri="{BB962C8B-B14F-4D97-AF65-F5344CB8AC3E}">
        <p14:creationId xmlns:p14="http://schemas.microsoft.com/office/powerpoint/2010/main" val="3454906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subtle points here. CLICK Find a solution occurs at random, which matters because if the miner with the most hashing power always wins, then the chain would be centralized. CLICK Instead, your chance of winning is proportional to your hashing power. CLICK Still, you can see the danger: the more mining power you have the higher the probability you can control the ledger.</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25</a:t>
            </a:fld>
            <a:endParaRPr lang="en-US" dirty="0"/>
          </a:p>
        </p:txBody>
      </p:sp>
    </p:spTree>
    <p:extLst>
      <p:ext uri="{BB962C8B-B14F-4D97-AF65-F5344CB8AC3E}">
        <p14:creationId xmlns:p14="http://schemas.microsoft.com/office/powerpoint/2010/main" val="2349009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noted, simultaneous puzzle </a:t>
            </a:r>
            <a:r>
              <a:rPr lang="en-US" dirty="0" err="1"/>
              <a:t>solutins</a:t>
            </a:r>
            <a:r>
              <a:rPr lang="en-US" dirty="0"/>
              <a:t> cause forks --- the chain is actually a tree. Miners are supposed to build on the longest chain. CLICK Conversely, the longest chain should reflect the decisions of </a:t>
            </a:r>
            <a:r>
              <a:rPr lang="en-US" dirty="0" err="1"/>
              <a:t>thehonest</a:t>
            </a:r>
            <a:r>
              <a:rPr lang="en-US" dirty="0"/>
              <a:t> miners. CLICK To overturn the honest miners' decision, the dishonest miners would have to out-compute the honest ones.</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27</a:t>
            </a:fld>
            <a:endParaRPr lang="en-US" dirty="0"/>
          </a:p>
        </p:txBody>
      </p:sp>
    </p:spTree>
    <p:extLst>
      <p:ext uri="{BB962C8B-B14F-4D97-AF65-F5344CB8AC3E}">
        <p14:creationId xmlns:p14="http://schemas.microsoft.com/office/powerpoint/2010/main" val="630659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Nakamoto’s list of steps.</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29</a:t>
            </a:fld>
            <a:endParaRPr lang="en-US" dirty="0"/>
          </a:p>
        </p:txBody>
      </p:sp>
    </p:spTree>
    <p:extLst>
      <p:ext uri="{BB962C8B-B14F-4D97-AF65-F5344CB8AC3E}">
        <p14:creationId xmlns:p14="http://schemas.microsoft.com/office/powerpoint/2010/main" val="4199743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clients send transactions to miners. Please put my transaction in the ledger. CLICK Bitcoin encompasses a low-level peer-to-peer layer that propagates </a:t>
            </a:r>
            <a:r>
              <a:rPr lang="en-US" dirty="0" err="1"/>
              <a:t>tranactions</a:t>
            </a:r>
            <a:r>
              <a:rPr lang="en-US" dirty="0"/>
              <a:t> through the network of miners. CLICK Some people believe that mining cartels, organized groups of miners, use private faster out-of-band </a:t>
            </a:r>
            <a:r>
              <a:rPr lang="en-US" dirty="0" err="1"/>
              <a:t>neworks</a:t>
            </a:r>
            <a:r>
              <a:rPr lang="en-US" dirty="0"/>
              <a:t> to distribute transactions with high fees among </a:t>
            </a:r>
            <a:r>
              <a:rPr lang="en-US" dirty="0" err="1"/>
              <a:t>themeselves</a:t>
            </a:r>
            <a:r>
              <a:rPr lang="en-US" dirty="0"/>
              <a:t>.</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30</a:t>
            </a:fld>
            <a:endParaRPr lang="en-US" dirty="0"/>
          </a:p>
        </p:txBody>
      </p:sp>
    </p:spTree>
    <p:extLst>
      <p:ext uri="{BB962C8B-B14F-4D97-AF65-F5344CB8AC3E}">
        <p14:creationId xmlns:p14="http://schemas.microsoft.com/office/powerpoint/2010/main" val="13969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Miners assemble blocks from these transactions.  CLICK This isn't logically necessary: miners could add single transactions, but that would be inefficient.  CLICK The "block-size" question of how many transactions fit in a block will become the source if inter-bitcoin civil wars later on. </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31</a:t>
            </a:fld>
            <a:endParaRPr lang="en-US" dirty="0"/>
          </a:p>
        </p:txBody>
      </p:sp>
    </p:spTree>
    <p:extLst>
      <p:ext uri="{BB962C8B-B14F-4D97-AF65-F5344CB8AC3E}">
        <p14:creationId xmlns:p14="http://schemas.microsoft.com/office/powerpoint/2010/main" val="1885846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Bitcoin, Ethereum, ICOs, blockchains, etc. are the result of a single paper (and running code) that appeared mysteriously in 2008. I am going to claim it’s all about distributed computing, but it did not come from the distributed computing research</a:t>
            </a:r>
            <a:r>
              <a:rPr lang="en-US" baseline="0" dirty="0"/>
              <a:t> community. I feel confident speculating that if this paper had been submitted to PODC in 2008, it would have been rejected for defining consensus weirdly, or not proving any lemmas, or not providing experiments. Yet here we are, looking at a new, vibrant, and active area of CS. What are we to make of it?</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55</a:t>
            </a:fld>
            <a:endParaRPr lang="en-US" dirty="0"/>
          </a:p>
        </p:txBody>
      </p:sp>
    </p:spTree>
    <p:extLst>
      <p:ext uri="{BB962C8B-B14F-4D97-AF65-F5344CB8AC3E}">
        <p14:creationId xmlns:p14="http://schemas.microsoft.com/office/powerpoint/2010/main" val="3221785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Client send transactions CLICK , shown here as stars, to miners CLICK</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4</a:t>
            </a:fld>
            <a:endParaRPr lang="en-US" dirty="0"/>
          </a:p>
        </p:txBody>
      </p:sp>
    </p:spTree>
    <p:extLst>
      <p:ext uri="{BB962C8B-B14F-4D97-AF65-F5344CB8AC3E}">
        <p14:creationId xmlns:p14="http://schemas.microsoft.com/office/powerpoint/2010/main" val="563723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efficiency, the miners batch transactions into blocks (this is where the block in blockchain comes from)</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5</a:t>
            </a:fld>
            <a:endParaRPr lang="en-US" dirty="0"/>
          </a:p>
        </p:txBody>
      </p:sp>
    </p:spTree>
    <p:extLst>
      <p:ext uri="{BB962C8B-B14F-4D97-AF65-F5344CB8AC3E}">
        <p14:creationId xmlns:p14="http://schemas.microsoft.com/office/powerpoint/2010/main" val="47368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miners assemble competing blocks, and now they must agree on which block is the next one to go on the blockchain. CLICK. They do this by running a consensus protocol</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6</a:t>
            </a:fld>
            <a:endParaRPr lang="en-US" dirty="0"/>
          </a:p>
        </p:txBody>
      </p:sp>
    </p:spTree>
    <p:extLst>
      <p:ext uri="{BB962C8B-B14F-4D97-AF65-F5344CB8AC3E}">
        <p14:creationId xmlns:p14="http://schemas.microsoft.com/office/powerpoint/2010/main" val="941078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http://safeact.com.au/wp-content/uploads/2014/01/safety.png</a:t>
            </a:r>
          </a:p>
          <a:p>
            <a:r>
              <a:rPr lang="en-US" dirty="0"/>
              <a:t>There’s a security issue here: in principle, if one party controls x% of the miners, they should control x% of the blocks, roughly speaking. This speaks to the issue of decentralization: if mining is decentralized (the ideal) then so is control over the blockchain’s content. Beware however that the converse is also true: if most of the mining is under the control of a small number of parties, decentralizes suffers.</a:t>
            </a:r>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7</a:t>
            </a:fld>
            <a:endParaRPr lang="en-US" dirty="0"/>
          </a:p>
        </p:txBody>
      </p:sp>
    </p:spTree>
    <p:extLst>
      <p:ext uri="{BB962C8B-B14F-4D97-AF65-F5344CB8AC3E}">
        <p14:creationId xmlns:p14="http://schemas.microsoft.com/office/powerpoint/2010/main" val="400759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Researchers were working on electronic money long before bitcoin. The problem that always eluded earlier efforts was the problem of double spending. Here we see one client, the orange chip, using the same bitcoin to order a double tall caramel </a:t>
            </a:r>
            <a:r>
              <a:rPr lang="en-US" dirty="0" err="1"/>
              <a:t>latta</a:t>
            </a:r>
            <a:r>
              <a:rPr lang="en-US" dirty="0"/>
              <a:t> and a pepperoni pizza. The merchants individually think they are being paid, but it will all end in tears.</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8</a:t>
            </a:fld>
            <a:endParaRPr lang="en-US" dirty="0"/>
          </a:p>
        </p:txBody>
      </p:sp>
    </p:spTree>
    <p:extLst>
      <p:ext uri="{BB962C8B-B14F-4D97-AF65-F5344CB8AC3E}">
        <p14:creationId xmlns:p14="http://schemas.microsoft.com/office/powerpoint/2010/main" val="3216318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attempts at digital money solved the double spending problem in a centralized way: by introducing a kind of central database, called the mint, that tracks coin ownership. This prevents double spending, but it is highly centralized, and subject to censorship, not fault-tolerant etc.</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9</a:t>
            </a:fld>
            <a:endParaRPr lang="en-US" dirty="0"/>
          </a:p>
        </p:txBody>
      </p:sp>
    </p:spTree>
    <p:extLst>
      <p:ext uri="{BB962C8B-B14F-4D97-AF65-F5344CB8AC3E}">
        <p14:creationId xmlns:p14="http://schemas.microsoft.com/office/powerpoint/2010/main" val="3555428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Nakomot’s</a:t>
            </a:r>
            <a:r>
              <a:rPr lang="en-US" dirty="0"/>
              <a:t> key insight was to replace the centralized mint with a public distributed ledger. If someone offers you a bitcoin for a pizza, you can go through the ledger to make sure you are the only party with a claim to that coin.</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10</a:t>
            </a:fld>
            <a:endParaRPr lang="en-US" dirty="0"/>
          </a:p>
        </p:txBody>
      </p:sp>
    </p:spTree>
    <p:extLst>
      <p:ext uri="{BB962C8B-B14F-4D97-AF65-F5344CB8AC3E}">
        <p14:creationId xmlns:p14="http://schemas.microsoft.com/office/powerpoint/2010/main" val="3266116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itchFamily="34" charset="0"/>
                <a:cs typeface="Arial" pitchFamily="34" charset="0"/>
              </a:defRPr>
            </a:lvl1pPr>
          </a:lstStyle>
          <a:p>
            <a:pPr algn="ctr">
              <a:defRPr/>
            </a:pPr>
            <a:endParaRPr lang="en-US" dirty="0"/>
          </a:p>
        </p:txBody>
      </p:sp>
      <p:sp>
        <p:nvSpPr>
          <p:cNvPr id="5" name="Rectangle 6"/>
          <p:cNvSpPr>
            <a:spLocks noGrp="1" noChangeArrowheads="1"/>
          </p:cNvSpPr>
          <p:nvPr>
            <p:ph type="sldNum" sz="quarter" idx="11"/>
          </p:nvPr>
        </p:nvSpPr>
        <p:spPr>
          <a:ln/>
        </p:spPr>
        <p:txBody>
          <a:bodyPr/>
          <a:lstStyle>
            <a:lvl1pPr>
              <a:defRPr>
                <a:latin typeface="Arial" pitchFamily="34" charset="0"/>
                <a:cs typeface="Arial" pitchFamily="34" charset="0"/>
              </a:defRPr>
            </a:lvl1pPr>
          </a:lstStyle>
          <a:p>
            <a:pPr>
              <a:defRPr/>
            </a:pPr>
            <a:fld id="{C7B52C5F-E2F2-4C8A-AFD1-9591801048AB}" type="slidenum">
              <a:rPr lang="x-none"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BF80FD05-A2A2-49C2-965F-F8B1EF26C2B8}" type="slidenum">
              <a:rPr lang="x-none"/>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157EACED-43FC-460F-AA91-0F85D2BFC560}" type="slidenum">
              <a:rPr lang="x-none"/>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lgn="ct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FA8C595A-3CE5-48A7-A55E-633D7D1DD01A}" type="slidenum">
              <a:rPr lang="x-none"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9F7A7703-53B5-460B-9677-4399C5E1B4B0}" type="slidenum">
              <a:rPr lang="x-none"/>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28230822-17CC-4E98-B781-A8BB5709CDF3}" type="slidenum">
              <a:rPr lang="x-none"/>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BEDCFF82-CB55-4025-9EA7-48B41C50499F}" type="slidenum">
              <a:rPr lang="x-none"/>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6"/>
          <p:cNvSpPr>
            <a:spLocks noGrp="1" noChangeArrowheads="1"/>
          </p:cNvSpPr>
          <p:nvPr>
            <p:ph type="sldNum" sz="quarter" idx="11"/>
          </p:nvPr>
        </p:nvSpPr>
        <p:spPr>
          <a:ln/>
        </p:spPr>
        <p:txBody>
          <a:bodyPr/>
          <a:lstStyle>
            <a:lvl1pPr>
              <a:defRPr/>
            </a:lvl1pPr>
          </a:lstStyle>
          <a:p>
            <a:pPr>
              <a:defRPr/>
            </a:pPr>
            <a:fld id="{D65C4E5D-DA99-460E-9E68-E8A28959880C}" type="slidenum">
              <a:rPr lang="x-none"/>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FE25F947-77F5-4CA6-8472-B4B2967773ED}" type="slidenum">
              <a:rPr lang="x-none"/>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B14E24EC-BF2A-41C3-A04C-BEBCAB3F3B52}" type="slidenum">
              <a:rPr lang="x-none"/>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47CF6DD7-D8BB-4A04-A265-F259B52B817E}" type="slidenum">
              <a:rPr lang="x-none"/>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cs typeface="Arial" pitchFamily="34" charset="0"/>
              </a:defRPr>
            </a:lvl1pPr>
          </a:lstStyle>
          <a:p>
            <a:pPr>
              <a:defRPr/>
            </a:pPr>
            <a:fld id="{4DB96C79-D440-44D4-82C0-3C5F2204A7EA}" type="slidenum">
              <a:rPr lang="x-none"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0000FF"/>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rgbClr val="0000FF"/>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rgbClr val="0000FF"/>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rgbClr val="0000FF"/>
          </a:solidFill>
          <a:latin typeface="+mn-lt"/>
        </a:defRPr>
      </a:lvl6pPr>
      <a:lvl7pPr marL="2971800" indent="-228600" algn="l" rtl="0" eaLnBrk="0" fontAlgn="base" hangingPunct="0">
        <a:spcBef>
          <a:spcPct val="20000"/>
        </a:spcBef>
        <a:spcAft>
          <a:spcPct val="0"/>
        </a:spcAft>
        <a:buChar char="»"/>
        <a:defRPr sz="2000">
          <a:solidFill>
            <a:srgbClr val="0000FF"/>
          </a:solidFill>
          <a:latin typeface="+mn-lt"/>
        </a:defRPr>
      </a:lvl7pPr>
      <a:lvl8pPr marL="3429000" indent="-228600" algn="l" rtl="0" eaLnBrk="0" fontAlgn="base" hangingPunct="0">
        <a:spcBef>
          <a:spcPct val="20000"/>
        </a:spcBef>
        <a:spcAft>
          <a:spcPct val="0"/>
        </a:spcAft>
        <a:buChar char="»"/>
        <a:defRPr sz="2000">
          <a:solidFill>
            <a:srgbClr val="0000FF"/>
          </a:solidFill>
          <a:latin typeface="+mn-lt"/>
        </a:defRPr>
      </a:lvl8pPr>
      <a:lvl9pPr marL="3886200" indent="-228600" algn="l" rtl="0" eaLnBrk="0" fontAlgn="base" hangingPunct="0">
        <a:spcBef>
          <a:spcPct val="20000"/>
        </a:spcBef>
        <a:spcAft>
          <a:spcPct val="0"/>
        </a:spcAft>
        <a:buChar char="»"/>
        <a:defRPr sz="20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urning money">
            <a:extLst>
              <a:ext uri="{FF2B5EF4-FFF2-40B4-BE49-F238E27FC236}">
                <a16:creationId xmlns:a16="http://schemas.microsoft.com/office/drawing/2014/main" id="{E45B32AC-A55C-348B-2183-E9CAB96A9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699" y="-625072"/>
            <a:ext cx="12254523" cy="82922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9926A21-2551-2572-066D-19855B6A5116}"/>
              </a:ext>
            </a:extLst>
          </p:cNvPr>
          <p:cNvSpPr txBox="1"/>
          <p:nvPr/>
        </p:nvSpPr>
        <p:spPr bwMode="auto">
          <a:xfrm>
            <a:off x="2530673" y="3167391"/>
            <a:ext cx="1784463"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Lecture 2</a:t>
            </a:r>
          </a:p>
          <a:p>
            <a:pPr algn="ctr"/>
            <a:r>
              <a:rPr lang="en-US" sz="2800" b="1" dirty="0">
                <a:solidFill>
                  <a:srgbClr val="FFFF00"/>
                </a:solidFill>
                <a:latin typeface="Arial" panose="020B0604020202020204" pitchFamily="34" charset="0"/>
              </a:rPr>
              <a:t>Bitcoin</a:t>
            </a:r>
          </a:p>
        </p:txBody>
      </p:sp>
      <p:sp>
        <p:nvSpPr>
          <p:cNvPr id="5" name="TextBox 4">
            <a:extLst>
              <a:ext uri="{FF2B5EF4-FFF2-40B4-BE49-F238E27FC236}">
                <a16:creationId xmlns:a16="http://schemas.microsoft.com/office/drawing/2014/main" id="{F3612789-B0DE-1CAF-E521-45765AE45BA4}"/>
              </a:ext>
            </a:extLst>
          </p:cNvPr>
          <p:cNvSpPr txBox="1"/>
          <p:nvPr/>
        </p:nvSpPr>
        <p:spPr bwMode="auto">
          <a:xfrm>
            <a:off x="552564" y="585632"/>
            <a:ext cx="5740674" cy="1384995"/>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CS1951 L</a:t>
            </a:r>
          </a:p>
          <a:p>
            <a:pPr algn="ctr"/>
            <a:r>
              <a:rPr lang="en-US" sz="2800" b="1" dirty="0">
                <a:solidFill>
                  <a:srgbClr val="FFFF00"/>
                </a:solidFill>
                <a:latin typeface="Arial" panose="020B0604020202020204" pitchFamily="34" charset="0"/>
              </a:rPr>
              <a:t>Blockchains &amp; Cryptocurrencies</a:t>
            </a:r>
          </a:p>
          <a:p>
            <a:pPr algn="ctr"/>
            <a:r>
              <a:rPr lang="en-US" sz="2800" b="1" dirty="0">
                <a:solidFill>
                  <a:srgbClr val="FFFF00"/>
                </a:solidFill>
                <a:latin typeface="Arial" panose="020B0604020202020204" pitchFamily="34" charset="0"/>
              </a:rPr>
              <a:t>Spring 2025</a:t>
            </a:r>
          </a:p>
        </p:txBody>
      </p:sp>
      <p:sp>
        <p:nvSpPr>
          <p:cNvPr id="6" name="TextBox 5">
            <a:extLst>
              <a:ext uri="{FF2B5EF4-FFF2-40B4-BE49-F238E27FC236}">
                <a16:creationId xmlns:a16="http://schemas.microsoft.com/office/drawing/2014/main" id="{A584A7B7-D47C-7207-B575-5D55B0372351}"/>
              </a:ext>
            </a:extLst>
          </p:cNvPr>
          <p:cNvSpPr txBox="1"/>
          <p:nvPr/>
        </p:nvSpPr>
        <p:spPr bwMode="auto">
          <a:xfrm>
            <a:off x="1852600" y="5318261"/>
            <a:ext cx="3140603" cy="954107"/>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Maurice Herlihy</a:t>
            </a:r>
          </a:p>
          <a:p>
            <a:pPr algn="ctr"/>
            <a:r>
              <a:rPr lang="en-US" sz="2800" b="1" dirty="0">
                <a:solidFill>
                  <a:srgbClr val="FFFF00"/>
                </a:solidFill>
                <a:latin typeface="Arial" panose="020B0604020202020204" pitchFamily="34" charset="0"/>
              </a:rPr>
              <a:t>Brown University</a:t>
            </a:r>
          </a:p>
        </p:txBody>
      </p:sp>
    </p:spTree>
    <p:extLst>
      <p:ext uri="{BB962C8B-B14F-4D97-AF65-F5344CB8AC3E}">
        <p14:creationId xmlns:p14="http://schemas.microsoft.com/office/powerpoint/2010/main" val="43124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www.principlesofaccounting.com/chapter2/cashgenled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631" y="3151769"/>
            <a:ext cx="3888738" cy="168512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10</a:t>
            </a:fld>
            <a:endParaRPr lang="en-US" dirty="0"/>
          </a:p>
        </p:txBody>
      </p:sp>
      <p:pic>
        <p:nvPicPr>
          <p:cNvPr id="7174" name="Picture 6" descr="Image result for bitcoin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4358" y="4483100"/>
            <a:ext cx="973773" cy="97703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1101250" y="5940944"/>
            <a:ext cx="2459991" cy="461665"/>
          </a:xfrm>
          <a:prstGeom prst="rect">
            <a:avLst/>
          </a:prstGeom>
        </p:spPr>
        <p:txBody>
          <a:bodyPr wrap="square">
            <a:spAutoFit/>
          </a:bodyPr>
          <a:lstStyle/>
          <a:p>
            <a:r>
              <a:rPr lang="en-US" dirty="0">
                <a:solidFill>
                  <a:srgbClr val="FFC000"/>
                </a:solidFill>
                <a:latin typeface="Arial" panose="020B0604020202020204" pitchFamily="34" charset="0"/>
              </a:rPr>
              <a:t>dbea25daf536</a:t>
            </a:r>
          </a:p>
        </p:txBody>
      </p:sp>
      <p:sp>
        <p:nvSpPr>
          <p:cNvPr id="43" name="Curved Up Arrow 42"/>
          <p:cNvSpPr/>
          <p:nvPr/>
        </p:nvSpPr>
        <p:spPr bwMode="auto">
          <a:xfrm>
            <a:off x="1162369" y="5110030"/>
            <a:ext cx="2337754" cy="461665"/>
          </a:xfrm>
          <a:prstGeom prst="curvedUpArrow">
            <a:avLst/>
          </a:prstGeom>
          <a:solidFill>
            <a:srgbClr val="FFC000"/>
          </a:solidFill>
          <a:ln w="38100"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49" name="Curved Up Arrow 48"/>
          <p:cNvSpPr/>
          <p:nvPr/>
        </p:nvSpPr>
        <p:spPr bwMode="auto">
          <a:xfrm flipH="1" flipV="1">
            <a:off x="1644650" y="2503854"/>
            <a:ext cx="5517994" cy="461665"/>
          </a:xfrm>
          <a:prstGeom prst="curvedUpArrow">
            <a:avLst/>
          </a:prstGeom>
          <a:solidFill>
            <a:srgbClr val="0099FF"/>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pic>
        <p:nvPicPr>
          <p:cNvPr id="7176" name="Picture 8" descr="Image result for pizz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0757" y="2506352"/>
            <a:ext cx="1405780" cy="709288"/>
          </a:xfrm>
          <a:prstGeom prst="rect">
            <a:avLst/>
          </a:prstGeom>
          <a:noFill/>
          <a:extLst>
            <a:ext uri="{909E8E84-426E-40DD-AFC4-6F175D3DCCD1}">
              <a14:hiddenFill xmlns:a14="http://schemas.microsoft.com/office/drawing/2010/main">
                <a:solidFill>
                  <a:srgbClr val="FFFFFF"/>
                </a:solidFill>
              </a14:hiddenFill>
            </a:ext>
          </a:extLst>
        </p:spPr>
      </p:pic>
      <p:sp>
        <p:nvSpPr>
          <p:cNvPr id="47" name="Curved Up Arrow 46"/>
          <p:cNvSpPr/>
          <p:nvPr/>
        </p:nvSpPr>
        <p:spPr bwMode="auto">
          <a:xfrm>
            <a:off x="5363633" y="5110030"/>
            <a:ext cx="2337754" cy="461665"/>
          </a:xfrm>
          <a:prstGeom prst="curvedUpArrow">
            <a:avLst/>
          </a:prstGeom>
          <a:solidFill>
            <a:srgbClr val="FFC000"/>
          </a:solidFill>
          <a:ln w="38100"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51" name="Rectangle 50"/>
          <p:cNvSpPr/>
          <p:nvPr/>
        </p:nvSpPr>
        <p:spPr>
          <a:xfrm>
            <a:off x="5324111" y="5862087"/>
            <a:ext cx="2459991" cy="461665"/>
          </a:xfrm>
          <a:prstGeom prst="rect">
            <a:avLst/>
          </a:prstGeom>
        </p:spPr>
        <p:txBody>
          <a:bodyPr wrap="square">
            <a:spAutoFit/>
          </a:bodyPr>
          <a:lstStyle/>
          <a:p>
            <a:r>
              <a:rPr lang="en-US" dirty="0">
                <a:solidFill>
                  <a:srgbClr val="FFC000"/>
                </a:solidFill>
                <a:latin typeface="Arial" panose="020B0604020202020204" pitchFamily="34" charset="0"/>
              </a:rPr>
              <a:t>dbea25daf536</a:t>
            </a:r>
          </a:p>
        </p:txBody>
      </p:sp>
      <p:sp>
        <p:nvSpPr>
          <p:cNvPr id="7168" name="TextBox 7167"/>
          <p:cNvSpPr txBox="1"/>
          <p:nvPr/>
        </p:nvSpPr>
        <p:spPr bwMode="auto">
          <a:xfrm>
            <a:off x="3978729" y="4971615"/>
            <a:ext cx="1186543"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Public</a:t>
            </a:r>
          </a:p>
          <a:p>
            <a:pPr algn="l"/>
            <a:r>
              <a:rPr lang="en-US" sz="2800" dirty="0">
                <a:solidFill>
                  <a:srgbClr val="FFFF00"/>
                </a:solidFill>
                <a:latin typeface="Arial" panose="020B0604020202020204" pitchFamily="34" charset="0"/>
                <a:cs typeface="Arial" panose="020B0604020202020204" pitchFamily="34" charset="0"/>
              </a:rPr>
              <a:t>ledger</a:t>
            </a:r>
          </a:p>
        </p:txBody>
      </p:sp>
      <p:pic>
        <p:nvPicPr>
          <p:cNvPr id="52" name="Picture 6" descr="Image result for bitcoin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4721" y="4483100"/>
            <a:ext cx="973773" cy="977030"/>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bwMode="auto">
          <a:xfrm>
            <a:off x="1859391" y="723221"/>
            <a:ext cx="5425218"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chemeClr val="tx1"/>
                </a:solidFill>
                <a:latin typeface="Arial" panose="020B0604020202020204" pitchFamily="34" charset="0"/>
              </a:rPr>
              <a:t>Nakamoto Solution</a:t>
            </a:r>
          </a:p>
        </p:txBody>
      </p:sp>
      <p:grpSp>
        <p:nvGrpSpPr>
          <p:cNvPr id="3" name="Group 2">
            <a:extLst>
              <a:ext uri="{FF2B5EF4-FFF2-40B4-BE49-F238E27FC236}">
                <a16:creationId xmlns:a16="http://schemas.microsoft.com/office/drawing/2014/main" id="{D2BE6C9B-A2DB-6D34-5EE6-C0CE1F2020F9}"/>
              </a:ext>
            </a:extLst>
          </p:cNvPr>
          <p:cNvGrpSpPr>
            <a:grpSpLocks/>
          </p:cNvGrpSpPr>
          <p:nvPr/>
        </p:nvGrpSpPr>
        <p:grpSpPr bwMode="auto">
          <a:xfrm>
            <a:off x="727076" y="3251200"/>
            <a:ext cx="1358900" cy="1282700"/>
            <a:chOff x="1008" y="2720"/>
            <a:chExt cx="856" cy="808"/>
          </a:xfrm>
          <a:effectLst>
            <a:glow rad="101600">
              <a:schemeClr val="accent3">
                <a:satMod val="175000"/>
                <a:alpha val="40000"/>
              </a:schemeClr>
            </a:glow>
          </a:effectLst>
        </p:grpSpPr>
        <p:sp>
          <p:nvSpPr>
            <p:cNvPr id="4" name="Rectangle 3">
              <a:extLst>
                <a:ext uri="{FF2B5EF4-FFF2-40B4-BE49-F238E27FC236}">
                  <a16:creationId xmlns:a16="http://schemas.microsoft.com/office/drawing/2014/main" id="{5F1DC232-5EB2-36A2-327E-9CB0A4DABDC3}"/>
                </a:ext>
              </a:extLst>
            </p:cNvPr>
            <p:cNvSpPr>
              <a:spLocks noChangeArrowheads="1"/>
            </p:cNvSpPr>
            <p:nvPr/>
          </p:nvSpPr>
          <p:spPr bwMode="auto">
            <a:xfrm>
              <a:off x="1032" y="3304"/>
              <a:ext cx="488" cy="160"/>
            </a:xfrm>
            <a:prstGeom prst="rect">
              <a:avLst/>
            </a:prstGeom>
            <a:solidFill>
              <a:srgbClr val="FF0000"/>
            </a:solidFill>
            <a:ln w="38100" algn="ctr">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5" name="Freeform 5">
              <a:extLst>
                <a:ext uri="{FF2B5EF4-FFF2-40B4-BE49-F238E27FC236}">
                  <a16:creationId xmlns:a16="http://schemas.microsoft.com/office/drawing/2014/main" id="{A333A189-663A-B928-D592-8C86F077BE1C}"/>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6" name="Freeform 6">
              <a:extLst>
                <a:ext uri="{FF2B5EF4-FFF2-40B4-BE49-F238E27FC236}">
                  <a16:creationId xmlns:a16="http://schemas.microsoft.com/office/drawing/2014/main" id="{CC76E001-1BFC-1C9A-18C2-D958F839390F}"/>
                </a:ext>
              </a:extLst>
            </p:cNvPr>
            <p:cNvSpPr>
              <a:spLocks/>
            </p:cNvSpPr>
            <p:nvPr/>
          </p:nvSpPr>
          <p:spPr bwMode="auto">
            <a:xfrm flipH="1">
              <a:off x="1077" y="3000"/>
              <a:ext cx="123" cy="312"/>
            </a:xfrm>
            <a:custGeom>
              <a:avLst/>
              <a:gdLst>
                <a:gd name="T0" fmla="*/ 22 w 136"/>
                <a:gd name="T1" fmla="*/ 0 h 344"/>
                <a:gd name="T2" fmla="*/ 123 w 136"/>
                <a:gd name="T3" fmla="*/ 0 h 344"/>
                <a:gd name="T4" fmla="*/ 123 w 136"/>
                <a:gd name="T5" fmla="*/ 210 h 344"/>
                <a:gd name="T6" fmla="*/ 96 w 136"/>
                <a:gd name="T7" fmla="*/ 312 h 344"/>
                <a:gd name="T8" fmla="*/ 96 w 136"/>
                <a:gd name="T9" fmla="*/ 80 h 344"/>
                <a:gd name="T10" fmla="*/ 0 w 136"/>
                <a:gd name="T11" fmla="*/ 8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7" name="Freeform 7">
              <a:extLst>
                <a:ext uri="{FF2B5EF4-FFF2-40B4-BE49-F238E27FC236}">
                  <a16:creationId xmlns:a16="http://schemas.microsoft.com/office/drawing/2014/main" id="{52FAFE43-574A-6823-1C7F-9EDF07941B43}"/>
                </a:ext>
              </a:extLst>
            </p:cNvPr>
            <p:cNvSpPr>
              <a:spLocks/>
            </p:cNvSpPr>
            <p:nvPr/>
          </p:nvSpPr>
          <p:spPr bwMode="auto">
            <a:xfrm flipH="1">
              <a:off x="1200" y="2800"/>
              <a:ext cx="127" cy="320"/>
            </a:xfrm>
            <a:custGeom>
              <a:avLst/>
              <a:gdLst>
                <a:gd name="T0" fmla="*/ 22 w 136"/>
                <a:gd name="T1" fmla="*/ 0 h 344"/>
                <a:gd name="T2" fmla="*/ 127 w 136"/>
                <a:gd name="T3" fmla="*/ 0 h 344"/>
                <a:gd name="T4" fmla="*/ 127 w 136"/>
                <a:gd name="T5" fmla="*/ 216 h 344"/>
                <a:gd name="T6" fmla="*/ 99 w 136"/>
                <a:gd name="T7" fmla="*/ 320 h 344"/>
                <a:gd name="T8" fmla="*/ 99 w 136"/>
                <a:gd name="T9" fmla="*/ 82 h 344"/>
                <a:gd name="T10" fmla="*/ 0 w 136"/>
                <a:gd name="T11" fmla="*/ 82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8" name="Freeform 8">
              <a:extLst>
                <a:ext uri="{FF2B5EF4-FFF2-40B4-BE49-F238E27FC236}">
                  <a16:creationId xmlns:a16="http://schemas.microsoft.com/office/drawing/2014/main" id="{41C97E04-685D-01B8-7AE8-FBF47C86FFCF}"/>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 name="Freeform 9">
              <a:extLst>
                <a:ext uri="{FF2B5EF4-FFF2-40B4-BE49-F238E27FC236}">
                  <a16:creationId xmlns:a16="http://schemas.microsoft.com/office/drawing/2014/main" id="{66F55B04-4479-48BE-A8AC-30853752AC96}"/>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0" name="Freeform 10">
              <a:extLst>
                <a:ext uri="{FF2B5EF4-FFF2-40B4-BE49-F238E27FC236}">
                  <a16:creationId xmlns:a16="http://schemas.microsoft.com/office/drawing/2014/main" id="{27A180C7-4735-F301-0415-ABC8A14C398C}"/>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1" name="Freeform 11">
              <a:extLst>
                <a:ext uri="{FF2B5EF4-FFF2-40B4-BE49-F238E27FC236}">
                  <a16:creationId xmlns:a16="http://schemas.microsoft.com/office/drawing/2014/main" id="{5E11E5B1-A9D2-B007-B37C-E18C7937671C}"/>
                </a:ext>
              </a:extLst>
            </p:cNvPr>
            <p:cNvSpPr>
              <a:spLocks/>
            </p:cNvSpPr>
            <p:nvPr/>
          </p:nvSpPr>
          <p:spPr bwMode="auto">
            <a:xfrm>
              <a:off x="1669" y="3008"/>
              <a:ext cx="123" cy="312"/>
            </a:xfrm>
            <a:custGeom>
              <a:avLst/>
              <a:gdLst>
                <a:gd name="T0" fmla="*/ 22 w 136"/>
                <a:gd name="T1" fmla="*/ 0 h 344"/>
                <a:gd name="T2" fmla="*/ 123 w 136"/>
                <a:gd name="T3" fmla="*/ 0 h 344"/>
                <a:gd name="T4" fmla="*/ 123 w 136"/>
                <a:gd name="T5" fmla="*/ 210 h 344"/>
                <a:gd name="T6" fmla="*/ 96 w 136"/>
                <a:gd name="T7" fmla="*/ 312 h 344"/>
                <a:gd name="T8" fmla="*/ 96 w 136"/>
                <a:gd name="T9" fmla="*/ 80 h 344"/>
                <a:gd name="T10" fmla="*/ 0 w 136"/>
                <a:gd name="T11" fmla="*/ 8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2" name="Freeform 12">
              <a:extLst>
                <a:ext uri="{FF2B5EF4-FFF2-40B4-BE49-F238E27FC236}">
                  <a16:creationId xmlns:a16="http://schemas.microsoft.com/office/drawing/2014/main" id="{1E0B5645-B807-1742-7E5B-8ECE3141BBB2}"/>
                </a:ext>
              </a:extLst>
            </p:cNvPr>
            <p:cNvSpPr>
              <a:spLocks/>
            </p:cNvSpPr>
            <p:nvPr/>
          </p:nvSpPr>
          <p:spPr bwMode="auto">
            <a:xfrm>
              <a:off x="1737" y="2840"/>
              <a:ext cx="127" cy="320"/>
            </a:xfrm>
            <a:custGeom>
              <a:avLst/>
              <a:gdLst>
                <a:gd name="T0" fmla="*/ 22 w 136"/>
                <a:gd name="T1" fmla="*/ 0 h 344"/>
                <a:gd name="T2" fmla="*/ 127 w 136"/>
                <a:gd name="T3" fmla="*/ 0 h 344"/>
                <a:gd name="T4" fmla="*/ 127 w 136"/>
                <a:gd name="T5" fmla="*/ 216 h 344"/>
                <a:gd name="T6" fmla="*/ 99 w 136"/>
                <a:gd name="T7" fmla="*/ 320 h 344"/>
                <a:gd name="T8" fmla="*/ 99 w 136"/>
                <a:gd name="T9" fmla="*/ 82 h 344"/>
                <a:gd name="T10" fmla="*/ 0 w 136"/>
                <a:gd name="T11" fmla="*/ 82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13" name="Group 12">
            <a:extLst>
              <a:ext uri="{FF2B5EF4-FFF2-40B4-BE49-F238E27FC236}">
                <a16:creationId xmlns:a16="http://schemas.microsoft.com/office/drawing/2014/main" id="{EC3D7730-0EDE-4463-1522-5C8B20C48E40}"/>
              </a:ext>
            </a:extLst>
          </p:cNvPr>
          <p:cNvGrpSpPr>
            <a:grpSpLocks/>
          </p:cNvGrpSpPr>
          <p:nvPr/>
        </p:nvGrpSpPr>
        <p:grpSpPr bwMode="auto">
          <a:xfrm>
            <a:off x="6865303" y="3200400"/>
            <a:ext cx="1358900" cy="1282700"/>
            <a:chOff x="3840" y="2784"/>
            <a:chExt cx="856" cy="808"/>
          </a:xfrm>
          <a:effectLst>
            <a:glow rad="101600">
              <a:schemeClr val="accent3">
                <a:satMod val="175000"/>
                <a:alpha val="40000"/>
              </a:schemeClr>
            </a:glow>
          </a:effectLst>
        </p:grpSpPr>
        <p:sp>
          <p:nvSpPr>
            <p:cNvPr id="36" name="Rectangle 35">
              <a:extLst>
                <a:ext uri="{FF2B5EF4-FFF2-40B4-BE49-F238E27FC236}">
                  <a16:creationId xmlns:a16="http://schemas.microsoft.com/office/drawing/2014/main" id="{D7E8A752-98E4-EC8A-F7C5-8316E6E321B3}"/>
                </a:ext>
              </a:extLst>
            </p:cNvPr>
            <p:cNvSpPr>
              <a:spLocks noChangeArrowheads="1"/>
            </p:cNvSpPr>
            <p:nvPr/>
          </p:nvSpPr>
          <p:spPr bwMode="auto">
            <a:xfrm flipH="1">
              <a:off x="4184" y="3368"/>
              <a:ext cx="488" cy="160"/>
            </a:xfrm>
            <a:prstGeom prst="rect">
              <a:avLst/>
            </a:prstGeom>
            <a:solidFill>
              <a:srgbClr val="6666FF"/>
            </a:solidFill>
            <a:ln w="38100" algn="ctr">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37" name="Freeform 15">
              <a:extLst>
                <a:ext uri="{FF2B5EF4-FFF2-40B4-BE49-F238E27FC236}">
                  <a16:creationId xmlns:a16="http://schemas.microsoft.com/office/drawing/2014/main" id="{BA335D24-DACD-9E88-DF47-33780C91C01D}"/>
                </a:ext>
              </a:extLst>
            </p:cNvPr>
            <p:cNvSpPr>
              <a:spLocks/>
            </p:cNvSpPr>
            <p:nvPr/>
          </p:nvSpPr>
          <p:spPr bwMode="auto">
            <a:xfrm>
              <a:off x="4560"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8" name="Freeform 16">
              <a:extLst>
                <a:ext uri="{FF2B5EF4-FFF2-40B4-BE49-F238E27FC236}">
                  <a16:creationId xmlns:a16="http://schemas.microsoft.com/office/drawing/2014/main" id="{B67B8874-F784-1B0D-F173-47DF09CBDEAC}"/>
                </a:ext>
              </a:extLst>
            </p:cNvPr>
            <p:cNvSpPr>
              <a:spLocks/>
            </p:cNvSpPr>
            <p:nvPr/>
          </p:nvSpPr>
          <p:spPr bwMode="auto">
            <a:xfrm>
              <a:off x="4504" y="3064"/>
              <a:ext cx="123" cy="312"/>
            </a:xfrm>
            <a:custGeom>
              <a:avLst/>
              <a:gdLst>
                <a:gd name="T0" fmla="*/ 22 w 136"/>
                <a:gd name="T1" fmla="*/ 0 h 344"/>
                <a:gd name="T2" fmla="*/ 123 w 136"/>
                <a:gd name="T3" fmla="*/ 0 h 344"/>
                <a:gd name="T4" fmla="*/ 123 w 136"/>
                <a:gd name="T5" fmla="*/ 210 h 344"/>
                <a:gd name="T6" fmla="*/ 96 w 136"/>
                <a:gd name="T7" fmla="*/ 312 h 344"/>
                <a:gd name="T8" fmla="*/ 96 w 136"/>
                <a:gd name="T9" fmla="*/ 80 h 344"/>
                <a:gd name="T10" fmla="*/ 0 w 136"/>
                <a:gd name="T11" fmla="*/ 8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0" name="Freeform 17">
              <a:extLst>
                <a:ext uri="{FF2B5EF4-FFF2-40B4-BE49-F238E27FC236}">
                  <a16:creationId xmlns:a16="http://schemas.microsoft.com/office/drawing/2014/main" id="{5C0C09ED-2E81-252F-24D9-4AAE7CA11C93}"/>
                </a:ext>
              </a:extLst>
            </p:cNvPr>
            <p:cNvSpPr>
              <a:spLocks/>
            </p:cNvSpPr>
            <p:nvPr/>
          </p:nvSpPr>
          <p:spPr bwMode="auto">
            <a:xfrm>
              <a:off x="4377" y="2864"/>
              <a:ext cx="127" cy="320"/>
            </a:xfrm>
            <a:custGeom>
              <a:avLst/>
              <a:gdLst>
                <a:gd name="T0" fmla="*/ 22 w 136"/>
                <a:gd name="T1" fmla="*/ 0 h 344"/>
                <a:gd name="T2" fmla="*/ 127 w 136"/>
                <a:gd name="T3" fmla="*/ 0 h 344"/>
                <a:gd name="T4" fmla="*/ 127 w 136"/>
                <a:gd name="T5" fmla="*/ 216 h 344"/>
                <a:gd name="T6" fmla="*/ 99 w 136"/>
                <a:gd name="T7" fmla="*/ 320 h 344"/>
                <a:gd name="T8" fmla="*/ 99 w 136"/>
                <a:gd name="T9" fmla="*/ 82 h 344"/>
                <a:gd name="T10" fmla="*/ 0 w 136"/>
                <a:gd name="T11" fmla="*/ 82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1" name="Freeform 18">
              <a:extLst>
                <a:ext uri="{FF2B5EF4-FFF2-40B4-BE49-F238E27FC236}">
                  <a16:creationId xmlns:a16="http://schemas.microsoft.com/office/drawing/2014/main" id="{735CF7AF-11B4-418F-ED87-2613D85E8D00}"/>
                </a:ext>
              </a:extLst>
            </p:cNvPr>
            <p:cNvSpPr>
              <a:spLocks/>
            </p:cNvSpPr>
            <p:nvPr/>
          </p:nvSpPr>
          <p:spPr bwMode="auto">
            <a:xfrm flipH="1">
              <a:off x="3928" y="2784"/>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6666FF"/>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2" name="Freeform 19">
              <a:extLst>
                <a:ext uri="{FF2B5EF4-FFF2-40B4-BE49-F238E27FC236}">
                  <a16:creationId xmlns:a16="http://schemas.microsoft.com/office/drawing/2014/main" id="{529F4089-72A3-F903-9324-D4CC324A174D}"/>
                </a:ext>
              </a:extLst>
            </p:cNvPr>
            <p:cNvSpPr>
              <a:spLocks/>
            </p:cNvSpPr>
            <p:nvPr/>
          </p:nvSpPr>
          <p:spPr bwMode="auto">
            <a:xfrm flipH="1">
              <a:off x="3936" y="2784"/>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6666FF"/>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4" name="Freeform 20">
              <a:extLst>
                <a:ext uri="{FF2B5EF4-FFF2-40B4-BE49-F238E27FC236}">
                  <a16:creationId xmlns:a16="http://schemas.microsoft.com/office/drawing/2014/main" id="{C74C513D-EB47-23C0-6337-2F503402FF30}"/>
                </a:ext>
              </a:extLst>
            </p:cNvPr>
            <p:cNvSpPr>
              <a:spLocks/>
            </p:cNvSpPr>
            <p:nvPr/>
          </p:nvSpPr>
          <p:spPr bwMode="auto">
            <a:xfrm flipH="1">
              <a:off x="3984" y="324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5" name="Freeform 21">
              <a:extLst>
                <a:ext uri="{FF2B5EF4-FFF2-40B4-BE49-F238E27FC236}">
                  <a16:creationId xmlns:a16="http://schemas.microsoft.com/office/drawing/2014/main" id="{966AB076-1BEA-E71C-C3E8-52C2E4B59B9C}"/>
                </a:ext>
              </a:extLst>
            </p:cNvPr>
            <p:cNvSpPr>
              <a:spLocks/>
            </p:cNvSpPr>
            <p:nvPr/>
          </p:nvSpPr>
          <p:spPr bwMode="auto">
            <a:xfrm flipH="1">
              <a:off x="3912" y="3072"/>
              <a:ext cx="123" cy="312"/>
            </a:xfrm>
            <a:custGeom>
              <a:avLst/>
              <a:gdLst>
                <a:gd name="T0" fmla="*/ 22 w 136"/>
                <a:gd name="T1" fmla="*/ 0 h 344"/>
                <a:gd name="T2" fmla="*/ 123 w 136"/>
                <a:gd name="T3" fmla="*/ 0 h 344"/>
                <a:gd name="T4" fmla="*/ 123 w 136"/>
                <a:gd name="T5" fmla="*/ 210 h 344"/>
                <a:gd name="T6" fmla="*/ 96 w 136"/>
                <a:gd name="T7" fmla="*/ 312 h 344"/>
                <a:gd name="T8" fmla="*/ 96 w 136"/>
                <a:gd name="T9" fmla="*/ 80 h 344"/>
                <a:gd name="T10" fmla="*/ 0 w 136"/>
                <a:gd name="T11" fmla="*/ 8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6" name="Freeform 22">
              <a:extLst>
                <a:ext uri="{FF2B5EF4-FFF2-40B4-BE49-F238E27FC236}">
                  <a16:creationId xmlns:a16="http://schemas.microsoft.com/office/drawing/2014/main" id="{FD536B80-B0C6-78F5-3F0A-264DC56344BC}"/>
                </a:ext>
              </a:extLst>
            </p:cNvPr>
            <p:cNvSpPr>
              <a:spLocks/>
            </p:cNvSpPr>
            <p:nvPr/>
          </p:nvSpPr>
          <p:spPr bwMode="auto">
            <a:xfrm flipH="1">
              <a:off x="3840" y="2904"/>
              <a:ext cx="127" cy="320"/>
            </a:xfrm>
            <a:custGeom>
              <a:avLst/>
              <a:gdLst>
                <a:gd name="T0" fmla="*/ 22 w 136"/>
                <a:gd name="T1" fmla="*/ 0 h 344"/>
                <a:gd name="T2" fmla="*/ 127 w 136"/>
                <a:gd name="T3" fmla="*/ 0 h 344"/>
                <a:gd name="T4" fmla="*/ 127 w 136"/>
                <a:gd name="T5" fmla="*/ 216 h 344"/>
                <a:gd name="T6" fmla="*/ 99 w 136"/>
                <a:gd name="T7" fmla="*/ 320 h 344"/>
                <a:gd name="T8" fmla="*/ 99 w 136"/>
                <a:gd name="T9" fmla="*/ 82 h 344"/>
                <a:gd name="T10" fmla="*/ 0 w 136"/>
                <a:gd name="T11" fmla="*/ 82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spTree>
    <p:extLst>
      <p:ext uri="{BB962C8B-B14F-4D97-AF65-F5344CB8AC3E}">
        <p14:creationId xmlns:p14="http://schemas.microsoft.com/office/powerpoint/2010/main" val="4283764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www.principlesofaccounting.com/chapter2/cashgenled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631" y="3151769"/>
            <a:ext cx="3888738" cy="168512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11</a:t>
            </a:fld>
            <a:endParaRPr lang="en-US" dirty="0"/>
          </a:p>
        </p:txBody>
      </p:sp>
      <p:pic>
        <p:nvPicPr>
          <p:cNvPr id="7174" name="Picture 6" descr="Image result for bitcoin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4358" y="4483100"/>
            <a:ext cx="973773" cy="97703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1101250" y="5940944"/>
            <a:ext cx="2459991" cy="461665"/>
          </a:xfrm>
          <a:prstGeom prst="rect">
            <a:avLst/>
          </a:prstGeom>
        </p:spPr>
        <p:txBody>
          <a:bodyPr wrap="square">
            <a:spAutoFit/>
          </a:bodyPr>
          <a:lstStyle/>
          <a:p>
            <a:r>
              <a:rPr lang="en-US" dirty="0">
                <a:solidFill>
                  <a:srgbClr val="FFC000"/>
                </a:solidFill>
                <a:latin typeface="Arial" panose="020B0604020202020204" pitchFamily="34" charset="0"/>
              </a:rPr>
              <a:t>dbea25daf536</a:t>
            </a:r>
          </a:p>
        </p:txBody>
      </p:sp>
      <p:sp>
        <p:nvSpPr>
          <p:cNvPr id="43" name="Curved Up Arrow 42"/>
          <p:cNvSpPr/>
          <p:nvPr/>
        </p:nvSpPr>
        <p:spPr bwMode="auto">
          <a:xfrm>
            <a:off x="1162369" y="5110030"/>
            <a:ext cx="2337754" cy="461665"/>
          </a:xfrm>
          <a:prstGeom prst="curvedUpArrow">
            <a:avLst/>
          </a:prstGeom>
          <a:solidFill>
            <a:srgbClr val="FFC000"/>
          </a:solidFill>
          <a:ln w="38100"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49" name="Curved Up Arrow 48"/>
          <p:cNvSpPr/>
          <p:nvPr/>
        </p:nvSpPr>
        <p:spPr bwMode="auto">
          <a:xfrm flipH="1" flipV="1">
            <a:off x="1644650" y="2503854"/>
            <a:ext cx="5517994" cy="461665"/>
          </a:xfrm>
          <a:prstGeom prst="curvedUpArrow">
            <a:avLst/>
          </a:prstGeom>
          <a:solidFill>
            <a:srgbClr val="0099FF"/>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pic>
        <p:nvPicPr>
          <p:cNvPr id="7176" name="Picture 8" descr="Image result for pizz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0757" y="2506352"/>
            <a:ext cx="1405780" cy="709288"/>
          </a:xfrm>
          <a:prstGeom prst="rect">
            <a:avLst/>
          </a:prstGeom>
          <a:noFill/>
          <a:extLst>
            <a:ext uri="{909E8E84-426E-40DD-AFC4-6F175D3DCCD1}">
              <a14:hiddenFill xmlns:a14="http://schemas.microsoft.com/office/drawing/2010/main">
                <a:solidFill>
                  <a:srgbClr val="FFFFFF"/>
                </a:solidFill>
              </a14:hiddenFill>
            </a:ext>
          </a:extLst>
        </p:spPr>
      </p:pic>
      <p:sp>
        <p:nvSpPr>
          <p:cNvPr id="47" name="Curved Up Arrow 46"/>
          <p:cNvSpPr/>
          <p:nvPr/>
        </p:nvSpPr>
        <p:spPr bwMode="auto">
          <a:xfrm>
            <a:off x="5363633" y="5110030"/>
            <a:ext cx="2337754" cy="461665"/>
          </a:xfrm>
          <a:prstGeom prst="curvedUpArrow">
            <a:avLst/>
          </a:prstGeom>
          <a:solidFill>
            <a:srgbClr val="FFC000"/>
          </a:solidFill>
          <a:ln w="38100"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51" name="Rectangle 50"/>
          <p:cNvSpPr/>
          <p:nvPr/>
        </p:nvSpPr>
        <p:spPr>
          <a:xfrm>
            <a:off x="5324111" y="5862087"/>
            <a:ext cx="2459991" cy="461665"/>
          </a:xfrm>
          <a:prstGeom prst="rect">
            <a:avLst/>
          </a:prstGeom>
        </p:spPr>
        <p:txBody>
          <a:bodyPr wrap="square">
            <a:spAutoFit/>
          </a:bodyPr>
          <a:lstStyle/>
          <a:p>
            <a:r>
              <a:rPr lang="en-US" dirty="0">
                <a:solidFill>
                  <a:srgbClr val="FFC000"/>
                </a:solidFill>
                <a:latin typeface="Arial" panose="020B0604020202020204" pitchFamily="34" charset="0"/>
              </a:rPr>
              <a:t>dbea25daf536</a:t>
            </a:r>
          </a:p>
        </p:txBody>
      </p:sp>
      <p:sp>
        <p:nvSpPr>
          <p:cNvPr id="7168" name="TextBox 7167"/>
          <p:cNvSpPr txBox="1"/>
          <p:nvPr/>
        </p:nvSpPr>
        <p:spPr bwMode="auto">
          <a:xfrm>
            <a:off x="3978729" y="4971615"/>
            <a:ext cx="1186543"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Public</a:t>
            </a:r>
          </a:p>
          <a:p>
            <a:pPr algn="l"/>
            <a:r>
              <a:rPr lang="en-US" sz="2800" dirty="0">
                <a:solidFill>
                  <a:srgbClr val="FFFF00"/>
                </a:solidFill>
                <a:latin typeface="Arial" panose="020B0604020202020204" pitchFamily="34" charset="0"/>
                <a:cs typeface="Arial" panose="020B0604020202020204" pitchFamily="34" charset="0"/>
              </a:rPr>
              <a:t>ledger</a:t>
            </a:r>
          </a:p>
        </p:txBody>
      </p:sp>
      <p:pic>
        <p:nvPicPr>
          <p:cNvPr id="52" name="Picture 6" descr="Image result for bitcoin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4721" y="4542038"/>
            <a:ext cx="973773" cy="977030"/>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bwMode="auto">
          <a:xfrm>
            <a:off x="1859391" y="723221"/>
            <a:ext cx="5425218"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chemeClr val="tx1"/>
                </a:solidFill>
                <a:latin typeface="Arial" panose="020B0604020202020204" pitchFamily="34" charset="0"/>
                <a:cs typeface="Arial" panose="020B0604020202020204" pitchFamily="34" charset="0"/>
              </a:rPr>
              <a:t>Nakamoto Solution</a:t>
            </a:r>
          </a:p>
        </p:txBody>
      </p:sp>
      <p:pic>
        <p:nvPicPr>
          <p:cNvPr id="112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090427"/>
            <a:ext cx="91440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a:extLst>
              <a:ext uri="{FF2B5EF4-FFF2-40B4-BE49-F238E27FC236}">
                <a16:creationId xmlns:a16="http://schemas.microsoft.com/office/drawing/2014/main" id="{C8A38B6B-DF8B-34E9-4F05-392321505BED}"/>
              </a:ext>
            </a:extLst>
          </p:cNvPr>
          <p:cNvGrpSpPr>
            <a:grpSpLocks/>
          </p:cNvGrpSpPr>
          <p:nvPr/>
        </p:nvGrpSpPr>
        <p:grpSpPr bwMode="auto">
          <a:xfrm>
            <a:off x="727076" y="3251200"/>
            <a:ext cx="1358900" cy="1282700"/>
            <a:chOff x="1008" y="2720"/>
            <a:chExt cx="856" cy="808"/>
          </a:xfrm>
          <a:effectLst>
            <a:glow rad="101600">
              <a:schemeClr val="accent3">
                <a:satMod val="175000"/>
                <a:alpha val="40000"/>
              </a:schemeClr>
            </a:glow>
          </a:effectLst>
        </p:grpSpPr>
        <p:sp>
          <p:nvSpPr>
            <p:cNvPr id="4" name="Rectangle 3">
              <a:extLst>
                <a:ext uri="{FF2B5EF4-FFF2-40B4-BE49-F238E27FC236}">
                  <a16:creationId xmlns:a16="http://schemas.microsoft.com/office/drawing/2014/main" id="{D053E438-2668-7BF4-7F25-2CA7EFA9B923}"/>
                </a:ext>
              </a:extLst>
            </p:cNvPr>
            <p:cNvSpPr>
              <a:spLocks noChangeArrowheads="1"/>
            </p:cNvSpPr>
            <p:nvPr/>
          </p:nvSpPr>
          <p:spPr bwMode="auto">
            <a:xfrm>
              <a:off x="1032" y="3304"/>
              <a:ext cx="488" cy="160"/>
            </a:xfrm>
            <a:prstGeom prst="rect">
              <a:avLst/>
            </a:prstGeom>
            <a:solidFill>
              <a:srgbClr val="FF0000"/>
            </a:solidFill>
            <a:ln w="38100" algn="ctr">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5" name="Freeform 5">
              <a:extLst>
                <a:ext uri="{FF2B5EF4-FFF2-40B4-BE49-F238E27FC236}">
                  <a16:creationId xmlns:a16="http://schemas.microsoft.com/office/drawing/2014/main" id="{42791514-4C8D-470A-CD49-6F40388208FF}"/>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6" name="Freeform 6">
              <a:extLst>
                <a:ext uri="{FF2B5EF4-FFF2-40B4-BE49-F238E27FC236}">
                  <a16:creationId xmlns:a16="http://schemas.microsoft.com/office/drawing/2014/main" id="{C42DF454-9B1A-2A88-E343-385DB148D012}"/>
                </a:ext>
              </a:extLst>
            </p:cNvPr>
            <p:cNvSpPr>
              <a:spLocks/>
            </p:cNvSpPr>
            <p:nvPr/>
          </p:nvSpPr>
          <p:spPr bwMode="auto">
            <a:xfrm flipH="1">
              <a:off x="1077" y="3000"/>
              <a:ext cx="123" cy="312"/>
            </a:xfrm>
            <a:custGeom>
              <a:avLst/>
              <a:gdLst>
                <a:gd name="T0" fmla="*/ 22 w 136"/>
                <a:gd name="T1" fmla="*/ 0 h 344"/>
                <a:gd name="T2" fmla="*/ 123 w 136"/>
                <a:gd name="T3" fmla="*/ 0 h 344"/>
                <a:gd name="T4" fmla="*/ 123 w 136"/>
                <a:gd name="T5" fmla="*/ 210 h 344"/>
                <a:gd name="T6" fmla="*/ 96 w 136"/>
                <a:gd name="T7" fmla="*/ 312 h 344"/>
                <a:gd name="T8" fmla="*/ 96 w 136"/>
                <a:gd name="T9" fmla="*/ 80 h 344"/>
                <a:gd name="T10" fmla="*/ 0 w 136"/>
                <a:gd name="T11" fmla="*/ 8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7" name="Freeform 7">
              <a:extLst>
                <a:ext uri="{FF2B5EF4-FFF2-40B4-BE49-F238E27FC236}">
                  <a16:creationId xmlns:a16="http://schemas.microsoft.com/office/drawing/2014/main" id="{369EAF34-89CA-0742-9E37-B518C0C25011}"/>
                </a:ext>
              </a:extLst>
            </p:cNvPr>
            <p:cNvSpPr>
              <a:spLocks/>
            </p:cNvSpPr>
            <p:nvPr/>
          </p:nvSpPr>
          <p:spPr bwMode="auto">
            <a:xfrm flipH="1">
              <a:off x="1200" y="2800"/>
              <a:ext cx="127" cy="320"/>
            </a:xfrm>
            <a:custGeom>
              <a:avLst/>
              <a:gdLst>
                <a:gd name="T0" fmla="*/ 22 w 136"/>
                <a:gd name="T1" fmla="*/ 0 h 344"/>
                <a:gd name="T2" fmla="*/ 127 w 136"/>
                <a:gd name="T3" fmla="*/ 0 h 344"/>
                <a:gd name="T4" fmla="*/ 127 w 136"/>
                <a:gd name="T5" fmla="*/ 216 h 344"/>
                <a:gd name="T6" fmla="*/ 99 w 136"/>
                <a:gd name="T7" fmla="*/ 320 h 344"/>
                <a:gd name="T8" fmla="*/ 99 w 136"/>
                <a:gd name="T9" fmla="*/ 82 h 344"/>
                <a:gd name="T10" fmla="*/ 0 w 136"/>
                <a:gd name="T11" fmla="*/ 82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8" name="Freeform 8">
              <a:extLst>
                <a:ext uri="{FF2B5EF4-FFF2-40B4-BE49-F238E27FC236}">
                  <a16:creationId xmlns:a16="http://schemas.microsoft.com/office/drawing/2014/main" id="{BBF531F6-C04E-F8F0-17CD-860F631095D2}"/>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 name="Freeform 9">
              <a:extLst>
                <a:ext uri="{FF2B5EF4-FFF2-40B4-BE49-F238E27FC236}">
                  <a16:creationId xmlns:a16="http://schemas.microsoft.com/office/drawing/2014/main" id="{EF663FB9-A82B-6989-EBA8-B38F496AC76A}"/>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0" name="Freeform 10">
              <a:extLst>
                <a:ext uri="{FF2B5EF4-FFF2-40B4-BE49-F238E27FC236}">
                  <a16:creationId xmlns:a16="http://schemas.microsoft.com/office/drawing/2014/main" id="{6F4C3189-11BC-8AFB-6CB3-BA21663EFABD}"/>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1" name="Freeform 11">
              <a:extLst>
                <a:ext uri="{FF2B5EF4-FFF2-40B4-BE49-F238E27FC236}">
                  <a16:creationId xmlns:a16="http://schemas.microsoft.com/office/drawing/2014/main" id="{9FFCEA1D-CD95-DA3F-DCAD-4DF5A2EC4DE5}"/>
                </a:ext>
              </a:extLst>
            </p:cNvPr>
            <p:cNvSpPr>
              <a:spLocks/>
            </p:cNvSpPr>
            <p:nvPr/>
          </p:nvSpPr>
          <p:spPr bwMode="auto">
            <a:xfrm>
              <a:off x="1669" y="3008"/>
              <a:ext cx="123" cy="312"/>
            </a:xfrm>
            <a:custGeom>
              <a:avLst/>
              <a:gdLst>
                <a:gd name="T0" fmla="*/ 22 w 136"/>
                <a:gd name="T1" fmla="*/ 0 h 344"/>
                <a:gd name="T2" fmla="*/ 123 w 136"/>
                <a:gd name="T3" fmla="*/ 0 h 344"/>
                <a:gd name="T4" fmla="*/ 123 w 136"/>
                <a:gd name="T5" fmla="*/ 210 h 344"/>
                <a:gd name="T6" fmla="*/ 96 w 136"/>
                <a:gd name="T7" fmla="*/ 312 h 344"/>
                <a:gd name="T8" fmla="*/ 96 w 136"/>
                <a:gd name="T9" fmla="*/ 80 h 344"/>
                <a:gd name="T10" fmla="*/ 0 w 136"/>
                <a:gd name="T11" fmla="*/ 8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2" name="Freeform 12">
              <a:extLst>
                <a:ext uri="{FF2B5EF4-FFF2-40B4-BE49-F238E27FC236}">
                  <a16:creationId xmlns:a16="http://schemas.microsoft.com/office/drawing/2014/main" id="{65DD4FE6-4816-D4EF-F7F6-FF21A279426F}"/>
                </a:ext>
              </a:extLst>
            </p:cNvPr>
            <p:cNvSpPr>
              <a:spLocks/>
            </p:cNvSpPr>
            <p:nvPr/>
          </p:nvSpPr>
          <p:spPr bwMode="auto">
            <a:xfrm>
              <a:off x="1737" y="2840"/>
              <a:ext cx="127" cy="320"/>
            </a:xfrm>
            <a:custGeom>
              <a:avLst/>
              <a:gdLst>
                <a:gd name="T0" fmla="*/ 22 w 136"/>
                <a:gd name="T1" fmla="*/ 0 h 344"/>
                <a:gd name="T2" fmla="*/ 127 w 136"/>
                <a:gd name="T3" fmla="*/ 0 h 344"/>
                <a:gd name="T4" fmla="*/ 127 w 136"/>
                <a:gd name="T5" fmla="*/ 216 h 344"/>
                <a:gd name="T6" fmla="*/ 99 w 136"/>
                <a:gd name="T7" fmla="*/ 320 h 344"/>
                <a:gd name="T8" fmla="*/ 99 w 136"/>
                <a:gd name="T9" fmla="*/ 82 h 344"/>
                <a:gd name="T10" fmla="*/ 0 w 136"/>
                <a:gd name="T11" fmla="*/ 82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13" name="Group 12">
            <a:extLst>
              <a:ext uri="{FF2B5EF4-FFF2-40B4-BE49-F238E27FC236}">
                <a16:creationId xmlns:a16="http://schemas.microsoft.com/office/drawing/2014/main" id="{ACE231DA-4461-17A5-55CB-202B96BF8155}"/>
              </a:ext>
            </a:extLst>
          </p:cNvPr>
          <p:cNvGrpSpPr>
            <a:grpSpLocks/>
          </p:cNvGrpSpPr>
          <p:nvPr/>
        </p:nvGrpSpPr>
        <p:grpSpPr bwMode="auto">
          <a:xfrm>
            <a:off x="6865303" y="3200400"/>
            <a:ext cx="1358900" cy="1282700"/>
            <a:chOff x="3840" y="2784"/>
            <a:chExt cx="856" cy="808"/>
          </a:xfrm>
          <a:effectLst>
            <a:glow rad="101600">
              <a:schemeClr val="accent3">
                <a:satMod val="175000"/>
                <a:alpha val="40000"/>
              </a:schemeClr>
            </a:glow>
          </a:effectLst>
        </p:grpSpPr>
        <p:sp>
          <p:nvSpPr>
            <p:cNvPr id="36" name="Rectangle 35">
              <a:extLst>
                <a:ext uri="{FF2B5EF4-FFF2-40B4-BE49-F238E27FC236}">
                  <a16:creationId xmlns:a16="http://schemas.microsoft.com/office/drawing/2014/main" id="{6CB8A087-5524-4AEE-7BCF-DE8DAE3EE49F}"/>
                </a:ext>
              </a:extLst>
            </p:cNvPr>
            <p:cNvSpPr>
              <a:spLocks noChangeArrowheads="1"/>
            </p:cNvSpPr>
            <p:nvPr/>
          </p:nvSpPr>
          <p:spPr bwMode="auto">
            <a:xfrm flipH="1">
              <a:off x="4184" y="3368"/>
              <a:ext cx="488" cy="160"/>
            </a:xfrm>
            <a:prstGeom prst="rect">
              <a:avLst/>
            </a:prstGeom>
            <a:solidFill>
              <a:srgbClr val="6666FF"/>
            </a:solidFill>
            <a:ln w="38100" algn="ctr">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37" name="Freeform 15">
              <a:extLst>
                <a:ext uri="{FF2B5EF4-FFF2-40B4-BE49-F238E27FC236}">
                  <a16:creationId xmlns:a16="http://schemas.microsoft.com/office/drawing/2014/main" id="{6A5A8065-123C-06BD-BDAC-44B0EE53EC66}"/>
                </a:ext>
              </a:extLst>
            </p:cNvPr>
            <p:cNvSpPr>
              <a:spLocks/>
            </p:cNvSpPr>
            <p:nvPr/>
          </p:nvSpPr>
          <p:spPr bwMode="auto">
            <a:xfrm>
              <a:off x="4560"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8" name="Freeform 16">
              <a:extLst>
                <a:ext uri="{FF2B5EF4-FFF2-40B4-BE49-F238E27FC236}">
                  <a16:creationId xmlns:a16="http://schemas.microsoft.com/office/drawing/2014/main" id="{DD6DC16D-D500-E9AB-CBA2-629FFF125D6B}"/>
                </a:ext>
              </a:extLst>
            </p:cNvPr>
            <p:cNvSpPr>
              <a:spLocks/>
            </p:cNvSpPr>
            <p:nvPr/>
          </p:nvSpPr>
          <p:spPr bwMode="auto">
            <a:xfrm>
              <a:off x="4504" y="3064"/>
              <a:ext cx="123" cy="312"/>
            </a:xfrm>
            <a:custGeom>
              <a:avLst/>
              <a:gdLst>
                <a:gd name="T0" fmla="*/ 22 w 136"/>
                <a:gd name="T1" fmla="*/ 0 h 344"/>
                <a:gd name="T2" fmla="*/ 123 w 136"/>
                <a:gd name="T3" fmla="*/ 0 h 344"/>
                <a:gd name="T4" fmla="*/ 123 w 136"/>
                <a:gd name="T5" fmla="*/ 210 h 344"/>
                <a:gd name="T6" fmla="*/ 96 w 136"/>
                <a:gd name="T7" fmla="*/ 312 h 344"/>
                <a:gd name="T8" fmla="*/ 96 w 136"/>
                <a:gd name="T9" fmla="*/ 80 h 344"/>
                <a:gd name="T10" fmla="*/ 0 w 136"/>
                <a:gd name="T11" fmla="*/ 8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0" name="Freeform 17">
              <a:extLst>
                <a:ext uri="{FF2B5EF4-FFF2-40B4-BE49-F238E27FC236}">
                  <a16:creationId xmlns:a16="http://schemas.microsoft.com/office/drawing/2014/main" id="{0305DE10-7BB1-3997-AE7B-007CAB5EB73F}"/>
                </a:ext>
              </a:extLst>
            </p:cNvPr>
            <p:cNvSpPr>
              <a:spLocks/>
            </p:cNvSpPr>
            <p:nvPr/>
          </p:nvSpPr>
          <p:spPr bwMode="auto">
            <a:xfrm>
              <a:off x="4377" y="2864"/>
              <a:ext cx="127" cy="320"/>
            </a:xfrm>
            <a:custGeom>
              <a:avLst/>
              <a:gdLst>
                <a:gd name="T0" fmla="*/ 22 w 136"/>
                <a:gd name="T1" fmla="*/ 0 h 344"/>
                <a:gd name="T2" fmla="*/ 127 w 136"/>
                <a:gd name="T3" fmla="*/ 0 h 344"/>
                <a:gd name="T4" fmla="*/ 127 w 136"/>
                <a:gd name="T5" fmla="*/ 216 h 344"/>
                <a:gd name="T6" fmla="*/ 99 w 136"/>
                <a:gd name="T7" fmla="*/ 320 h 344"/>
                <a:gd name="T8" fmla="*/ 99 w 136"/>
                <a:gd name="T9" fmla="*/ 82 h 344"/>
                <a:gd name="T10" fmla="*/ 0 w 136"/>
                <a:gd name="T11" fmla="*/ 82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1" name="Freeform 18">
              <a:extLst>
                <a:ext uri="{FF2B5EF4-FFF2-40B4-BE49-F238E27FC236}">
                  <a16:creationId xmlns:a16="http://schemas.microsoft.com/office/drawing/2014/main" id="{5606A05B-F160-12FD-18A3-C10DE2CA46B8}"/>
                </a:ext>
              </a:extLst>
            </p:cNvPr>
            <p:cNvSpPr>
              <a:spLocks/>
            </p:cNvSpPr>
            <p:nvPr/>
          </p:nvSpPr>
          <p:spPr bwMode="auto">
            <a:xfrm flipH="1">
              <a:off x="3928" y="2784"/>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6666FF"/>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2" name="Freeform 19">
              <a:extLst>
                <a:ext uri="{FF2B5EF4-FFF2-40B4-BE49-F238E27FC236}">
                  <a16:creationId xmlns:a16="http://schemas.microsoft.com/office/drawing/2014/main" id="{4A318B9C-27F2-8095-845F-9FBF474207F1}"/>
                </a:ext>
              </a:extLst>
            </p:cNvPr>
            <p:cNvSpPr>
              <a:spLocks/>
            </p:cNvSpPr>
            <p:nvPr/>
          </p:nvSpPr>
          <p:spPr bwMode="auto">
            <a:xfrm flipH="1">
              <a:off x="3936" y="2784"/>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6666FF"/>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4" name="Freeform 20">
              <a:extLst>
                <a:ext uri="{FF2B5EF4-FFF2-40B4-BE49-F238E27FC236}">
                  <a16:creationId xmlns:a16="http://schemas.microsoft.com/office/drawing/2014/main" id="{395E5F2D-1E42-D432-CB4A-55A9FC8CA567}"/>
                </a:ext>
              </a:extLst>
            </p:cNvPr>
            <p:cNvSpPr>
              <a:spLocks/>
            </p:cNvSpPr>
            <p:nvPr/>
          </p:nvSpPr>
          <p:spPr bwMode="auto">
            <a:xfrm flipH="1">
              <a:off x="3984" y="324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5" name="Freeform 21">
              <a:extLst>
                <a:ext uri="{FF2B5EF4-FFF2-40B4-BE49-F238E27FC236}">
                  <a16:creationId xmlns:a16="http://schemas.microsoft.com/office/drawing/2014/main" id="{FC9E4C95-F6EC-9E9C-2822-0BF13756763C}"/>
                </a:ext>
              </a:extLst>
            </p:cNvPr>
            <p:cNvSpPr>
              <a:spLocks/>
            </p:cNvSpPr>
            <p:nvPr/>
          </p:nvSpPr>
          <p:spPr bwMode="auto">
            <a:xfrm flipH="1">
              <a:off x="3912" y="3072"/>
              <a:ext cx="123" cy="312"/>
            </a:xfrm>
            <a:custGeom>
              <a:avLst/>
              <a:gdLst>
                <a:gd name="T0" fmla="*/ 22 w 136"/>
                <a:gd name="T1" fmla="*/ 0 h 344"/>
                <a:gd name="T2" fmla="*/ 123 w 136"/>
                <a:gd name="T3" fmla="*/ 0 h 344"/>
                <a:gd name="T4" fmla="*/ 123 w 136"/>
                <a:gd name="T5" fmla="*/ 210 h 344"/>
                <a:gd name="T6" fmla="*/ 96 w 136"/>
                <a:gd name="T7" fmla="*/ 312 h 344"/>
                <a:gd name="T8" fmla="*/ 96 w 136"/>
                <a:gd name="T9" fmla="*/ 80 h 344"/>
                <a:gd name="T10" fmla="*/ 0 w 136"/>
                <a:gd name="T11" fmla="*/ 8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6" name="Freeform 22">
              <a:extLst>
                <a:ext uri="{FF2B5EF4-FFF2-40B4-BE49-F238E27FC236}">
                  <a16:creationId xmlns:a16="http://schemas.microsoft.com/office/drawing/2014/main" id="{04082379-E692-972C-741A-A233B6923976}"/>
                </a:ext>
              </a:extLst>
            </p:cNvPr>
            <p:cNvSpPr>
              <a:spLocks/>
            </p:cNvSpPr>
            <p:nvPr/>
          </p:nvSpPr>
          <p:spPr bwMode="auto">
            <a:xfrm flipH="1">
              <a:off x="3840" y="2904"/>
              <a:ext cx="127" cy="320"/>
            </a:xfrm>
            <a:custGeom>
              <a:avLst/>
              <a:gdLst>
                <a:gd name="T0" fmla="*/ 22 w 136"/>
                <a:gd name="T1" fmla="*/ 0 h 344"/>
                <a:gd name="T2" fmla="*/ 127 w 136"/>
                <a:gd name="T3" fmla="*/ 0 h 344"/>
                <a:gd name="T4" fmla="*/ 127 w 136"/>
                <a:gd name="T5" fmla="*/ 216 h 344"/>
                <a:gd name="T6" fmla="*/ 99 w 136"/>
                <a:gd name="T7" fmla="*/ 320 h 344"/>
                <a:gd name="T8" fmla="*/ 99 w 136"/>
                <a:gd name="T9" fmla="*/ 82 h 344"/>
                <a:gd name="T10" fmla="*/ 0 w 136"/>
                <a:gd name="T11" fmla="*/ 82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spTree>
    <p:extLst>
      <p:ext uri="{BB962C8B-B14F-4D97-AF65-F5344CB8AC3E}">
        <p14:creationId xmlns:p14="http://schemas.microsoft.com/office/powerpoint/2010/main" val="237285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lo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416" y="-69850"/>
            <a:ext cx="11662833" cy="6997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solidFill>
        </p:spPr>
        <p:txBody>
          <a:bodyPr/>
          <a:lstStyle/>
          <a:p>
            <a:r>
              <a:rPr lang="en-US" dirty="0">
                <a:solidFill>
                  <a:srgbClr val="FFFF00"/>
                </a:solidFill>
              </a:rPr>
              <a:t>Liveness</a:t>
            </a:r>
          </a:p>
        </p:txBody>
      </p:sp>
      <p:sp>
        <p:nvSpPr>
          <p:cNvPr id="4" name="Slide Number Placeholder 3"/>
          <p:cNvSpPr>
            <a:spLocks noGrp="1"/>
          </p:cNvSpPr>
          <p:nvPr>
            <p:ph type="sldNum" sz="quarter" idx="11"/>
          </p:nvPr>
        </p:nvSpPr>
        <p:spPr/>
        <p:txBody>
          <a:bodyPr/>
          <a:lstStyle/>
          <a:p>
            <a:pPr>
              <a:defRPr/>
            </a:pPr>
            <a:fld id="{FA8C595A-3CE5-48A7-A55E-633D7D1DD01A}" type="slidenum">
              <a:rPr lang="x-none" smtClean="0"/>
              <a:pPr>
                <a:defRPr/>
              </a:pPr>
              <a:t>12</a:t>
            </a:fld>
            <a:endParaRPr lang="en-US" dirty="0"/>
          </a:p>
        </p:txBody>
      </p:sp>
      <p:sp>
        <p:nvSpPr>
          <p:cNvPr id="5" name="TextBox 4"/>
          <p:cNvSpPr txBox="1"/>
          <p:nvPr/>
        </p:nvSpPr>
        <p:spPr bwMode="auto">
          <a:xfrm>
            <a:off x="623974" y="2936589"/>
            <a:ext cx="3001143"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Decide nothing?</a:t>
            </a:r>
          </a:p>
        </p:txBody>
      </p:sp>
      <p:sp>
        <p:nvSpPr>
          <p:cNvPr id="6" name="TextBox 5"/>
          <p:cNvSpPr txBox="1"/>
          <p:nvPr/>
        </p:nvSpPr>
        <p:spPr bwMode="auto">
          <a:xfrm>
            <a:off x="623974" y="3930281"/>
            <a:ext cx="2343334"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Trivially safe</a:t>
            </a:r>
          </a:p>
        </p:txBody>
      </p:sp>
      <p:sp>
        <p:nvSpPr>
          <p:cNvPr id="7" name="TextBox 6"/>
          <p:cNvSpPr txBox="1"/>
          <p:nvPr/>
        </p:nvSpPr>
        <p:spPr bwMode="auto">
          <a:xfrm>
            <a:off x="623974" y="4923973"/>
            <a:ext cx="7602851"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Want to guarantee that good things happen</a:t>
            </a:r>
          </a:p>
        </p:txBody>
      </p:sp>
    </p:spTree>
    <p:extLst>
      <p:ext uri="{BB962C8B-B14F-4D97-AF65-F5344CB8AC3E}">
        <p14:creationId xmlns:p14="http://schemas.microsoft.com/office/powerpoint/2010/main" val="33913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304251" y="6248400"/>
            <a:ext cx="1905000" cy="457200"/>
          </a:xfrm>
        </p:spPr>
        <p:txBody>
          <a:bodyPr/>
          <a:lstStyle/>
          <a:p>
            <a:pPr>
              <a:defRPr/>
            </a:pPr>
            <a:fld id="{FA8C595A-3CE5-48A7-A55E-633D7D1DD01A}" type="slidenum">
              <a:rPr lang="x-none" smtClean="0"/>
              <a:pPr>
                <a:defRPr/>
              </a:pPr>
              <a:t>13</a:t>
            </a:fld>
            <a:endParaRPr lang="en-US" dirty="0"/>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43304">
            <a:off x="856682" y="574723"/>
            <a:ext cx="7634612" cy="952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bwMode="auto">
          <a:xfrm>
            <a:off x="634451" y="3421274"/>
            <a:ext cx="727764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Illustrate ideas using the original paper</a:t>
            </a:r>
          </a:p>
        </p:txBody>
      </p:sp>
    </p:spTree>
    <p:extLst>
      <p:ext uri="{BB962C8B-B14F-4D97-AF65-F5344CB8AC3E}">
        <p14:creationId xmlns:p14="http://schemas.microsoft.com/office/powerpoint/2010/main" val="123916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14</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0" y="585968"/>
            <a:ext cx="9122121" cy="568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bwMode="auto">
          <a:xfrm>
            <a:off x="137940" y="324358"/>
            <a:ext cx="3260726"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How it works</a:t>
            </a:r>
          </a:p>
        </p:txBody>
      </p:sp>
    </p:spTree>
    <p:extLst>
      <p:ext uri="{BB962C8B-B14F-4D97-AF65-F5344CB8AC3E}">
        <p14:creationId xmlns:p14="http://schemas.microsoft.com/office/powerpoint/2010/main" val="4235965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0" y="585968"/>
            <a:ext cx="9122121" cy="568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bwMode="auto">
          <a:xfrm>
            <a:off x="409629" y="585968"/>
            <a:ext cx="2760291" cy="5651388"/>
          </a:xfrm>
          <a:prstGeom prst="rect">
            <a:avLst/>
          </a:prstGeom>
          <a:solidFill>
            <a:schemeClr val="tx1">
              <a:alpha val="70000"/>
            </a:schemeClr>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11" name="Rectangle 10"/>
          <p:cNvSpPr/>
          <p:nvPr/>
        </p:nvSpPr>
        <p:spPr bwMode="auto">
          <a:xfrm>
            <a:off x="6185589" y="585968"/>
            <a:ext cx="2760291" cy="5651388"/>
          </a:xfrm>
          <a:prstGeom prst="rect">
            <a:avLst/>
          </a:prstGeom>
          <a:solidFill>
            <a:schemeClr val="tx1">
              <a:alpha val="70000"/>
            </a:schemeClr>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15</a:t>
            </a:fld>
            <a:endParaRPr lang="en-US" dirty="0"/>
          </a:p>
        </p:txBody>
      </p:sp>
      <p:grpSp>
        <p:nvGrpSpPr>
          <p:cNvPr id="6" name="Group 5"/>
          <p:cNvGrpSpPr/>
          <p:nvPr/>
        </p:nvGrpSpPr>
        <p:grpSpPr>
          <a:xfrm>
            <a:off x="3682332" y="108914"/>
            <a:ext cx="5450729" cy="2268526"/>
            <a:chOff x="3682332" y="108914"/>
            <a:chExt cx="5450729" cy="2268526"/>
          </a:xfrm>
        </p:grpSpPr>
        <p:sp>
          <p:nvSpPr>
            <p:cNvPr id="4" name="AutoShape 68"/>
            <p:cNvSpPr>
              <a:spLocks noChangeArrowheads="1"/>
            </p:cNvSpPr>
            <p:nvPr/>
          </p:nvSpPr>
          <p:spPr bwMode="auto">
            <a:xfrm>
              <a:off x="3682332" y="1386840"/>
              <a:ext cx="2296160" cy="990600"/>
            </a:xfrm>
            <a:prstGeom prst="wedgeRoundRectCallout">
              <a:avLst>
                <a:gd name="adj1" fmla="val 75727"/>
                <a:gd name="adj2" fmla="val -58720"/>
                <a:gd name="adj3" fmla="val 16667"/>
              </a:avLst>
            </a:prstGeom>
            <a:noFill/>
            <a:ln w="76200">
              <a:solidFill>
                <a:srgbClr val="FF0000"/>
              </a:solidFill>
              <a:miter lim="800000"/>
              <a:headEnd/>
              <a:tailEnd/>
            </a:ln>
          </p:spPr>
          <p:txBody>
            <a:bodyPr anchor="ctr"/>
            <a:lstStyle/>
            <a:p>
              <a:endParaRPr lang="en-US" sz="2400" dirty="0">
                <a:solidFill>
                  <a:srgbClr val="FFFF00"/>
                </a:solidFill>
                <a:latin typeface="Arial" pitchFamily="34" charset="0"/>
                <a:cs typeface="Arial" pitchFamily="34" charset="0"/>
              </a:endParaRPr>
            </a:p>
          </p:txBody>
        </p:sp>
        <p:sp>
          <p:nvSpPr>
            <p:cNvPr id="5" name="TextBox 4"/>
            <p:cNvSpPr txBox="1"/>
            <p:nvPr/>
          </p:nvSpPr>
          <p:spPr bwMode="auto">
            <a:xfrm>
              <a:off x="5952202" y="108914"/>
              <a:ext cx="3180859"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New owner’s identity</a:t>
              </a:r>
            </a:p>
          </p:txBody>
        </p:sp>
      </p:grpSp>
      <p:grpSp>
        <p:nvGrpSpPr>
          <p:cNvPr id="3" name="Group 2"/>
          <p:cNvGrpSpPr/>
          <p:nvPr/>
        </p:nvGrpSpPr>
        <p:grpSpPr>
          <a:xfrm>
            <a:off x="291821" y="1663348"/>
            <a:ext cx="5117711" cy="1628492"/>
            <a:chOff x="291821" y="1663348"/>
            <a:chExt cx="5117711" cy="1628492"/>
          </a:xfrm>
        </p:grpSpPr>
        <p:sp>
          <p:nvSpPr>
            <p:cNvPr id="8" name="AutoShape 68"/>
            <p:cNvSpPr>
              <a:spLocks noChangeArrowheads="1"/>
            </p:cNvSpPr>
            <p:nvPr/>
          </p:nvSpPr>
          <p:spPr bwMode="auto">
            <a:xfrm>
              <a:off x="4251292" y="2639050"/>
              <a:ext cx="1158240" cy="652790"/>
            </a:xfrm>
            <a:prstGeom prst="wedgeRoundRectCallout">
              <a:avLst>
                <a:gd name="adj1" fmla="val -142161"/>
                <a:gd name="adj2" fmla="val -62970"/>
                <a:gd name="adj3" fmla="val 16667"/>
              </a:avLst>
            </a:prstGeom>
            <a:noFill/>
            <a:ln w="76200">
              <a:solidFill>
                <a:srgbClr val="FFC000"/>
              </a:solidFill>
              <a:miter lim="800000"/>
              <a:headEnd/>
              <a:tailEnd/>
            </a:ln>
          </p:spPr>
          <p:txBody>
            <a:bodyPr anchor="ctr"/>
            <a:lstStyle/>
            <a:p>
              <a:endParaRPr lang="en-US" sz="2400" dirty="0">
                <a:solidFill>
                  <a:srgbClr val="FFFF00"/>
                </a:solidFill>
                <a:latin typeface="Arial" pitchFamily="34" charset="0"/>
                <a:cs typeface="Arial" pitchFamily="34" charset="0"/>
              </a:endParaRPr>
            </a:p>
          </p:txBody>
        </p:sp>
        <p:sp>
          <p:nvSpPr>
            <p:cNvPr id="9" name="TextBox 8"/>
            <p:cNvSpPr txBox="1"/>
            <p:nvPr/>
          </p:nvSpPr>
          <p:spPr bwMode="auto">
            <a:xfrm>
              <a:off x="291821" y="1663348"/>
              <a:ext cx="2586277"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Tamper-proofing</a:t>
              </a:r>
            </a:p>
          </p:txBody>
        </p:sp>
      </p:grpSp>
      <p:grpSp>
        <p:nvGrpSpPr>
          <p:cNvPr id="7" name="Group 6"/>
          <p:cNvGrpSpPr/>
          <p:nvPr/>
        </p:nvGrpSpPr>
        <p:grpSpPr>
          <a:xfrm>
            <a:off x="3886200" y="3566160"/>
            <a:ext cx="5013181" cy="2234267"/>
            <a:chOff x="3886200" y="3566160"/>
            <a:chExt cx="5013181" cy="2234267"/>
          </a:xfrm>
        </p:grpSpPr>
        <p:sp>
          <p:nvSpPr>
            <p:cNvPr id="12" name="AutoShape 68"/>
            <p:cNvSpPr>
              <a:spLocks noChangeArrowheads="1"/>
            </p:cNvSpPr>
            <p:nvPr/>
          </p:nvSpPr>
          <p:spPr bwMode="auto">
            <a:xfrm>
              <a:off x="3886200" y="3566160"/>
              <a:ext cx="1752600" cy="1090925"/>
            </a:xfrm>
            <a:prstGeom prst="wedgeRoundRectCallout">
              <a:avLst>
                <a:gd name="adj1" fmla="val 75825"/>
                <a:gd name="adj2" fmla="val 48864"/>
                <a:gd name="adj3" fmla="val 16667"/>
              </a:avLst>
            </a:prstGeom>
            <a:noFill/>
            <a:ln w="76200">
              <a:solidFill>
                <a:srgbClr val="92D050"/>
              </a:solidFill>
              <a:miter lim="800000"/>
              <a:headEnd/>
              <a:tailEnd/>
            </a:ln>
          </p:spPr>
          <p:txBody>
            <a:bodyPr anchor="ctr"/>
            <a:lstStyle/>
            <a:p>
              <a:endParaRPr lang="en-US" sz="2400" dirty="0">
                <a:solidFill>
                  <a:srgbClr val="FFFF00"/>
                </a:solidFill>
                <a:latin typeface="Arial" pitchFamily="34" charset="0"/>
                <a:cs typeface="Arial" pitchFamily="34" charset="0"/>
              </a:endParaRPr>
            </a:p>
          </p:txBody>
        </p:sp>
        <p:sp>
          <p:nvSpPr>
            <p:cNvPr id="13" name="TextBox 12"/>
            <p:cNvSpPr txBox="1"/>
            <p:nvPr/>
          </p:nvSpPr>
          <p:spPr bwMode="auto">
            <a:xfrm>
              <a:off x="5916864" y="4846320"/>
              <a:ext cx="2982517" cy="954107"/>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Old owner’s signature</a:t>
              </a:r>
            </a:p>
          </p:txBody>
        </p:sp>
      </p:grpSp>
      <p:sp>
        <p:nvSpPr>
          <p:cNvPr id="15" name="TextBox 14"/>
          <p:cNvSpPr txBox="1"/>
          <p:nvPr/>
        </p:nvSpPr>
        <p:spPr bwMode="auto">
          <a:xfrm>
            <a:off x="137940" y="324358"/>
            <a:ext cx="3260726"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How it works</a:t>
            </a:r>
          </a:p>
        </p:txBody>
      </p:sp>
    </p:spTree>
    <p:extLst>
      <p:ext uri="{BB962C8B-B14F-4D97-AF65-F5344CB8AC3E}">
        <p14:creationId xmlns:p14="http://schemas.microsoft.com/office/powerpoint/2010/main" val="427491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16</a:t>
            </a:fld>
            <a:endParaRPr lang="en-US" dirty="0"/>
          </a:p>
        </p:txBody>
      </p:sp>
      <p:pic>
        <p:nvPicPr>
          <p:cNvPr id="12" name="Picture 11" descr="http://www.principlesofaccounting.com/chapter2/cashgenled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447" y="636458"/>
            <a:ext cx="3376928" cy="14633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principlesofaccounting.com/chapter2/cashgenled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312" y="613235"/>
            <a:ext cx="3376928" cy="14633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www.principlesofaccounting.com/chapter2/cashgenled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77" y="330932"/>
            <a:ext cx="3736296" cy="161906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www.principlesofaccounting.com/chapter2/cashgenled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079" y="798173"/>
            <a:ext cx="3736296" cy="16190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www.principlesofaccounting.com/chapter2/cashgenled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312" y="584333"/>
            <a:ext cx="4299004" cy="18629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www.principlesofaccounting.com/chapter2/cashgenled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326" y="882419"/>
            <a:ext cx="4299004" cy="186290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http://www.principlesofaccounting.com/chapter2/cashgenled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085" y="1208447"/>
            <a:ext cx="4650696" cy="201530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http://www.principlesofaccounting.com/chapter2/cashgenled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125" y="1515784"/>
            <a:ext cx="4650696" cy="201530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http://www.principlesofaccounting.com/chapter2/cashgenled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325" y="1850934"/>
            <a:ext cx="5318911" cy="23048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http://www.principlesofaccounting.com/chapter2/cashgenled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911" y="2216098"/>
            <a:ext cx="6440147" cy="279073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bwMode="auto">
          <a:xfrm>
            <a:off x="182990" y="3146381"/>
            <a:ext cx="7939930"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Every node keeps a copy of every transaction</a:t>
            </a:r>
          </a:p>
        </p:txBody>
      </p:sp>
      <p:sp>
        <p:nvSpPr>
          <p:cNvPr id="23" name="TextBox 22"/>
          <p:cNvSpPr txBox="1"/>
          <p:nvPr/>
        </p:nvSpPr>
        <p:spPr bwMode="auto">
          <a:xfrm>
            <a:off x="2581911" y="3965667"/>
            <a:ext cx="5932682"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(except maybe SPV nodes, later)</a:t>
            </a:r>
          </a:p>
        </p:txBody>
      </p:sp>
      <p:sp>
        <p:nvSpPr>
          <p:cNvPr id="24" name="TextBox 23"/>
          <p:cNvSpPr txBox="1"/>
          <p:nvPr/>
        </p:nvSpPr>
        <p:spPr bwMode="auto">
          <a:xfrm>
            <a:off x="197177" y="4784953"/>
            <a:ext cx="7315089"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Widely considered reckless at the time</a:t>
            </a:r>
          </a:p>
        </p:txBody>
      </p:sp>
      <p:sp>
        <p:nvSpPr>
          <p:cNvPr id="25" name="TextBox 24"/>
          <p:cNvSpPr txBox="1"/>
          <p:nvPr/>
        </p:nvSpPr>
        <p:spPr bwMode="auto">
          <a:xfrm>
            <a:off x="2820450" y="5604238"/>
            <a:ext cx="5694143"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Still a scalability issue</a:t>
            </a:r>
          </a:p>
        </p:txBody>
      </p:sp>
    </p:spTree>
    <p:extLst>
      <p:ext uri="{BB962C8B-B14F-4D97-AF65-F5344CB8AC3E}">
        <p14:creationId xmlns:p14="http://schemas.microsoft.com/office/powerpoint/2010/main" val="364192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FFFF00"/>
                </a:solidFill>
              </a:rPr>
              <a:t>Nakamoto Consensus</a:t>
            </a:r>
            <a:br>
              <a:rPr lang="en-US" dirty="0">
                <a:solidFill>
                  <a:srgbClr val="FFFF00"/>
                </a:solidFill>
              </a:rPr>
            </a:br>
            <a:r>
              <a:rPr lang="en-US" dirty="0">
                <a:solidFill>
                  <a:srgbClr val="FFFF00"/>
                </a:solidFill>
              </a:rPr>
              <a:t> in One Line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17</a:t>
            </a:fld>
            <a:endParaRPr lang="en-US" dirty="0"/>
          </a:p>
        </p:txBody>
      </p:sp>
      <p:sp>
        <p:nvSpPr>
          <p:cNvPr id="7" name="TextBox 6"/>
          <p:cNvSpPr txBox="1"/>
          <p:nvPr/>
        </p:nvSpPr>
        <p:spPr bwMode="auto">
          <a:xfrm>
            <a:off x="1455915" y="3317384"/>
            <a:ext cx="6144631" cy="58477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200" b="1" dirty="0">
                <a:solidFill>
                  <a:schemeClr val="tx1"/>
                </a:solidFill>
                <a:latin typeface="Arial" panose="020B0604020202020204" pitchFamily="34" charset="0"/>
                <a:cs typeface="Arial" panose="020B0604020202020204" pitchFamily="34" charset="0"/>
              </a:rPr>
              <a:t>SHA256( h | T | K | nonce ) &lt; D </a:t>
            </a:r>
            <a:endParaRPr lang="en-US" sz="3200" b="1" baseline="-25000" dirty="0">
              <a:solidFill>
                <a:schemeClr val="tx1"/>
              </a:solidFill>
              <a:latin typeface="Arial" panose="020B0604020202020204" pitchFamily="34" charset="0"/>
              <a:cs typeface="Arial" panose="020B0604020202020204" pitchFamily="34" charset="0"/>
            </a:endParaRPr>
          </a:p>
        </p:txBody>
      </p:sp>
      <p:sp>
        <p:nvSpPr>
          <p:cNvPr id="3" name="Rounded Rectangular Callout 2"/>
          <p:cNvSpPr/>
          <p:nvPr/>
        </p:nvSpPr>
        <p:spPr bwMode="auto">
          <a:xfrm>
            <a:off x="1455914" y="3317384"/>
            <a:ext cx="1706386" cy="584775"/>
          </a:xfrm>
          <a:prstGeom prst="wedgeRoundRectCallout">
            <a:avLst>
              <a:gd name="adj1" fmla="val -49893"/>
              <a:gd name="adj2" fmla="val 147188"/>
              <a:gd name="adj3" fmla="val 16667"/>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6" name="TextBox 5"/>
          <p:cNvSpPr txBox="1"/>
          <p:nvPr/>
        </p:nvSpPr>
        <p:spPr bwMode="auto">
          <a:xfrm>
            <a:off x="693914" y="1126489"/>
            <a:ext cx="2762439" cy="1815882"/>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0066"/>
                </a:solidFill>
                <a:latin typeface="Arial" panose="020B0604020202020204" pitchFamily="34" charset="0"/>
              </a:rPr>
              <a:t>hash of last block on longest</a:t>
            </a:r>
          </a:p>
          <a:p>
            <a:pPr algn="ctr"/>
            <a:r>
              <a:rPr lang="en-US" sz="2800" b="1" dirty="0">
                <a:solidFill>
                  <a:srgbClr val="FF0066"/>
                </a:solidFill>
                <a:latin typeface="Arial" panose="020B0604020202020204" pitchFamily="34" charset="0"/>
              </a:rPr>
              <a:t> branch</a:t>
            </a:r>
          </a:p>
        </p:txBody>
      </p:sp>
      <p:sp>
        <p:nvSpPr>
          <p:cNvPr id="8" name="Rounded Rectangular Callout 7"/>
          <p:cNvSpPr/>
          <p:nvPr/>
        </p:nvSpPr>
        <p:spPr bwMode="auto">
          <a:xfrm>
            <a:off x="3219450" y="3326347"/>
            <a:ext cx="473806" cy="584775"/>
          </a:xfrm>
          <a:prstGeom prst="wedgeRoundRectCallout">
            <a:avLst>
              <a:gd name="adj1" fmla="val -162471"/>
              <a:gd name="adj2" fmla="val -191609"/>
              <a:gd name="adj3" fmla="val 16667"/>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0" name="TextBox 9"/>
          <p:cNvSpPr txBox="1"/>
          <p:nvPr/>
        </p:nvSpPr>
        <p:spPr bwMode="auto">
          <a:xfrm>
            <a:off x="153575" y="4498930"/>
            <a:ext cx="1803699" cy="138499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0066"/>
                </a:solidFill>
                <a:latin typeface="Arial" panose="020B0604020202020204" pitchFamily="34" charset="0"/>
              </a:rPr>
              <a:t>standard </a:t>
            </a:r>
          </a:p>
          <a:p>
            <a:pPr algn="ctr"/>
            <a:r>
              <a:rPr lang="en-US" sz="2800" b="1" dirty="0">
                <a:solidFill>
                  <a:srgbClr val="FF0066"/>
                </a:solidFill>
                <a:latin typeface="Arial" panose="020B0604020202020204" pitchFamily="34" charset="0"/>
              </a:rPr>
              <a:t> hash</a:t>
            </a:r>
          </a:p>
          <a:p>
            <a:pPr algn="ctr"/>
            <a:r>
              <a:rPr lang="en-US" sz="2800" b="1" dirty="0">
                <a:solidFill>
                  <a:srgbClr val="FF0066"/>
                </a:solidFill>
                <a:latin typeface="Arial" panose="020B0604020202020204" pitchFamily="34" charset="0"/>
              </a:rPr>
              <a:t>function</a:t>
            </a:r>
          </a:p>
        </p:txBody>
      </p:sp>
      <p:sp>
        <p:nvSpPr>
          <p:cNvPr id="11" name="Rounded Rectangular Callout 10"/>
          <p:cNvSpPr/>
          <p:nvPr/>
        </p:nvSpPr>
        <p:spPr bwMode="auto">
          <a:xfrm>
            <a:off x="3876492" y="3358614"/>
            <a:ext cx="473806" cy="584775"/>
          </a:xfrm>
          <a:prstGeom prst="wedgeRoundRectCallout">
            <a:avLst>
              <a:gd name="adj1" fmla="val -138347"/>
              <a:gd name="adj2" fmla="val 209083"/>
              <a:gd name="adj3" fmla="val 16667"/>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2" name="TextBox 11"/>
          <p:cNvSpPr txBox="1"/>
          <p:nvPr/>
        </p:nvSpPr>
        <p:spPr bwMode="auto">
          <a:xfrm>
            <a:off x="2364285" y="4991917"/>
            <a:ext cx="232467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0066"/>
                </a:solidFill>
                <a:latin typeface="Arial" panose="020B0604020202020204" pitchFamily="34" charset="0"/>
              </a:rPr>
              <a:t>transactions</a:t>
            </a:r>
          </a:p>
        </p:txBody>
      </p:sp>
      <p:sp>
        <p:nvSpPr>
          <p:cNvPr id="13" name="Rounded Rectangular Callout 12"/>
          <p:cNvSpPr/>
          <p:nvPr/>
        </p:nvSpPr>
        <p:spPr bwMode="auto">
          <a:xfrm>
            <a:off x="4407448" y="3317383"/>
            <a:ext cx="473806" cy="584775"/>
          </a:xfrm>
          <a:prstGeom prst="wedgeRoundRectCallout">
            <a:avLst>
              <a:gd name="adj1" fmla="val 62685"/>
              <a:gd name="adj2" fmla="val -113425"/>
              <a:gd name="adj3" fmla="val 16667"/>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4" name="TextBox 13"/>
          <p:cNvSpPr txBox="1"/>
          <p:nvPr/>
        </p:nvSpPr>
        <p:spPr bwMode="auto">
          <a:xfrm>
            <a:off x="4644351" y="1843479"/>
            <a:ext cx="1242649"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0066"/>
                </a:solidFill>
                <a:latin typeface="Arial" panose="020B0604020202020204" pitchFamily="34" charset="0"/>
              </a:rPr>
              <a:t>public</a:t>
            </a:r>
          </a:p>
          <a:p>
            <a:pPr algn="ctr"/>
            <a:r>
              <a:rPr lang="en-US" sz="2800" b="1" dirty="0">
                <a:solidFill>
                  <a:srgbClr val="FF0066"/>
                </a:solidFill>
                <a:latin typeface="Arial" panose="020B0604020202020204" pitchFamily="34" charset="0"/>
              </a:rPr>
              <a:t>key</a:t>
            </a:r>
          </a:p>
        </p:txBody>
      </p:sp>
      <p:sp>
        <p:nvSpPr>
          <p:cNvPr id="15" name="Rounded Rectangular Callout 14"/>
          <p:cNvSpPr/>
          <p:nvPr/>
        </p:nvSpPr>
        <p:spPr bwMode="auto">
          <a:xfrm>
            <a:off x="4881254" y="3353641"/>
            <a:ext cx="1766172" cy="584775"/>
          </a:xfrm>
          <a:prstGeom prst="wedgeRoundRectCallout">
            <a:avLst>
              <a:gd name="adj1" fmla="val 68959"/>
              <a:gd name="adj2" fmla="val 248175"/>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
        <p:nvSpPr>
          <p:cNvPr id="16" name="TextBox 15"/>
          <p:cNvSpPr txBox="1"/>
          <p:nvPr/>
        </p:nvSpPr>
        <p:spPr bwMode="auto">
          <a:xfrm>
            <a:off x="7055884" y="2274366"/>
            <a:ext cx="1683474"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0066"/>
                </a:solidFill>
                <a:latin typeface="Arial" panose="020B0604020202020204" pitchFamily="34" charset="0"/>
              </a:rPr>
              <a:t>difficulty</a:t>
            </a:r>
          </a:p>
        </p:txBody>
      </p:sp>
      <p:sp>
        <p:nvSpPr>
          <p:cNvPr id="17" name="Rounded Rectangular Callout 16"/>
          <p:cNvSpPr/>
          <p:nvPr/>
        </p:nvSpPr>
        <p:spPr bwMode="auto">
          <a:xfrm>
            <a:off x="6983811" y="3364447"/>
            <a:ext cx="473806" cy="584775"/>
          </a:xfrm>
          <a:prstGeom prst="wedgeRoundRectCallout">
            <a:avLst>
              <a:gd name="adj1" fmla="val 50623"/>
              <a:gd name="adj2" fmla="val -129714"/>
              <a:gd name="adj3" fmla="val 16667"/>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8" name="TextBox 17"/>
          <p:cNvSpPr txBox="1"/>
          <p:nvPr/>
        </p:nvSpPr>
        <p:spPr bwMode="auto">
          <a:xfrm>
            <a:off x="6319666" y="5360705"/>
            <a:ext cx="1802096"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Find this!</a:t>
            </a:r>
          </a:p>
        </p:txBody>
      </p:sp>
    </p:spTree>
    <p:extLst>
      <p:ext uri="{BB962C8B-B14F-4D97-AF65-F5344CB8AC3E}">
        <p14:creationId xmlns:p14="http://schemas.microsoft.com/office/powerpoint/2010/main" val="150541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FFFF00"/>
                </a:solidFill>
              </a:rPr>
              <a:t>Nakamoto Consensus</a:t>
            </a:r>
            <a:br>
              <a:rPr lang="en-US" dirty="0">
                <a:solidFill>
                  <a:srgbClr val="FFFF00"/>
                </a:solidFill>
              </a:rPr>
            </a:br>
            <a:r>
              <a:rPr lang="en-US" dirty="0">
                <a:solidFill>
                  <a:srgbClr val="FFFF00"/>
                </a:solidFill>
              </a:rPr>
              <a:t> in One Line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18</a:t>
            </a:fld>
            <a:endParaRPr lang="en-US" dirty="0"/>
          </a:p>
        </p:txBody>
      </p:sp>
      <p:sp>
        <p:nvSpPr>
          <p:cNvPr id="7" name="TextBox 6"/>
          <p:cNvSpPr txBox="1"/>
          <p:nvPr/>
        </p:nvSpPr>
        <p:spPr bwMode="auto">
          <a:xfrm>
            <a:off x="1455915" y="3317384"/>
            <a:ext cx="6144631" cy="58477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200" b="1" dirty="0">
                <a:solidFill>
                  <a:schemeClr val="tx1"/>
                </a:solidFill>
                <a:latin typeface="Arial" panose="020B0604020202020204" pitchFamily="34" charset="0"/>
                <a:cs typeface="Arial" panose="020B0604020202020204" pitchFamily="34" charset="0"/>
              </a:rPr>
              <a:t>SHA256( h | T | K | nonce ) &lt; D </a:t>
            </a:r>
            <a:endParaRPr lang="en-US" sz="3200" b="1" baseline="-25000" dirty="0">
              <a:solidFill>
                <a:schemeClr val="tx1"/>
              </a:solidFill>
              <a:latin typeface="Arial" panose="020B0604020202020204" pitchFamily="34" charset="0"/>
              <a:cs typeface="Arial" panose="020B0604020202020204" pitchFamily="34" charset="0"/>
            </a:endParaRPr>
          </a:p>
        </p:txBody>
      </p:sp>
      <p:sp>
        <p:nvSpPr>
          <p:cNvPr id="3" name="Rounded Rectangular Callout 2"/>
          <p:cNvSpPr/>
          <p:nvPr/>
        </p:nvSpPr>
        <p:spPr bwMode="auto">
          <a:xfrm>
            <a:off x="1455914" y="3317384"/>
            <a:ext cx="1706386" cy="584775"/>
          </a:xfrm>
          <a:prstGeom prst="wedgeRoundRectCallout">
            <a:avLst>
              <a:gd name="adj1" fmla="val 8160"/>
              <a:gd name="adj2" fmla="val 134157"/>
              <a:gd name="adj3" fmla="val 16667"/>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0" name="TextBox 9"/>
          <p:cNvSpPr txBox="1"/>
          <p:nvPr/>
        </p:nvSpPr>
        <p:spPr bwMode="auto">
          <a:xfrm>
            <a:off x="1455915" y="4540160"/>
            <a:ext cx="6776214" cy="1384995"/>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No formal proof of collision-resistance</a:t>
            </a:r>
          </a:p>
          <a:p>
            <a:pPr algn="ctr"/>
            <a:r>
              <a:rPr lang="en-US" sz="2800" b="1" dirty="0">
                <a:solidFill>
                  <a:srgbClr val="FFFF00"/>
                </a:solidFill>
                <a:latin typeface="Arial" panose="020B0604020202020204" pitchFamily="34" charset="0"/>
              </a:rPr>
              <a:t>Possible quantum attacks?</a:t>
            </a:r>
          </a:p>
          <a:p>
            <a:pPr algn="ctr"/>
            <a:r>
              <a:rPr lang="en-US" sz="2800" b="1" dirty="0">
                <a:solidFill>
                  <a:srgbClr val="FFFF00"/>
                </a:solidFill>
                <a:latin typeface="Arial" panose="020B0604020202020204" pitchFamily="34" charset="0"/>
              </a:rPr>
              <a:t>Other chains use similar hashes</a:t>
            </a:r>
          </a:p>
        </p:txBody>
      </p:sp>
    </p:spTree>
    <p:extLst>
      <p:ext uri="{BB962C8B-B14F-4D97-AF65-F5344CB8AC3E}">
        <p14:creationId xmlns:p14="http://schemas.microsoft.com/office/powerpoint/2010/main" val="2671947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FFFF00"/>
                </a:solidFill>
              </a:rPr>
              <a:t>Nakamoto Consensus</a:t>
            </a:r>
            <a:br>
              <a:rPr lang="en-US" dirty="0">
                <a:solidFill>
                  <a:srgbClr val="FFFF00"/>
                </a:solidFill>
              </a:rPr>
            </a:br>
            <a:r>
              <a:rPr lang="en-US" dirty="0">
                <a:solidFill>
                  <a:srgbClr val="FFFF00"/>
                </a:solidFill>
              </a:rPr>
              <a:t> in One Line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19</a:t>
            </a:fld>
            <a:endParaRPr lang="en-US" dirty="0"/>
          </a:p>
        </p:txBody>
      </p:sp>
      <p:sp>
        <p:nvSpPr>
          <p:cNvPr id="7" name="TextBox 6"/>
          <p:cNvSpPr txBox="1"/>
          <p:nvPr/>
        </p:nvSpPr>
        <p:spPr bwMode="auto">
          <a:xfrm>
            <a:off x="1455915" y="3317384"/>
            <a:ext cx="6144631" cy="58477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200" b="1" dirty="0">
                <a:solidFill>
                  <a:schemeClr val="tx1"/>
                </a:solidFill>
                <a:latin typeface="Arial" panose="020B0604020202020204" pitchFamily="34" charset="0"/>
                <a:cs typeface="Arial" panose="020B0604020202020204" pitchFamily="34" charset="0"/>
              </a:rPr>
              <a:t>SHA256( h | T | K | nonce ) &lt; D </a:t>
            </a:r>
            <a:endParaRPr lang="en-US" sz="3200" b="1" baseline="-25000" dirty="0">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bwMode="auto">
          <a:xfrm>
            <a:off x="1701364" y="4664699"/>
            <a:ext cx="3983784" cy="954107"/>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Tamper-proofing</a:t>
            </a:r>
          </a:p>
          <a:p>
            <a:pPr algn="ctr"/>
            <a:r>
              <a:rPr lang="en-US" sz="2800" b="1" dirty="0">
                <a:solidFill>
                  <a:srgbClr val="FFFF00"/>
                </a:solidFill>
                <a:latin typeface="Arial" panose="020B0604020202020204" pitchFamily="34" charset="0"/>
              </a:rPr>
              <a:t>Key in key-value store</a:t>
            </a:r>
          </a:p>
        </p:txBody>
      </p:sp>
      <p:sp>
        <p:nvSpPr>
          <p:cNvPr id="8" name="Rounded Rectangular Callout 7"/>
          <p:cNvSpPr/>
          <p:nvPr/>
        </p:nvSpPr>
        <p:spPr bwMode="auto">
          <a:xfrm>
            <a:off x="3219450" y="3326347"/>
            <a:ext cx="473806" cy="584775"/>
          </a:xfrm>
          <a:prstGeom prst="wedgeRoundRectCallout">
            <a:avLst>
              <a:gd name="adj1" fmla="val -69996"/>
              <a:gd name="adj2" fmla="val 134157"/>
              <a:gd name="adj3" fmla="val 16667"/>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Tree>
    <p:extLst>
      <p:ext uri="{BB962C8B-B14F-4D97-AF65-F5344CB8AC3E}">
        <p14:creationId xmlns:p14="http://schemas.microsoft.com/office/powerpoint/2010/main" val="3505382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FF00"/>
                </a:solidFill>
              </a:rPr>
              <a:t>Abstraction:</a:t>
            </a:r>
            <a:br>
              <a:rPr lang="en-US" dirty="0">
                <a:solidFill>
                  <a:srgbClr val="FFFF00"/>
                </a:solidFill>
              </a:rPr>
            </a:br>
            <a:r>
              <a:rPr lang="en-US" dirty="0">
                <a:solidFill>
                  <a:srgbClr val="FFFF00"/>
                </a:solidFill>
              </a:rPr>
              <a:t>Distributed Ledger</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2</a:t>
            </a:fld>
            <a:endParaRPr lang="en-US" dirty="0"/>
          </a:p>
        </p:txBody>
      </p:sp>
      <p:pic>
        <p:nvPicPr>
          <p:cNvPr id="14338" name="Picture 2" descr="http://www.principlesofaccounting.com/chapter2/cashgenled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822" y="2049463"/>
            <a:ext cx="8768078" cy="37995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bwMode="auto">
          <a:xfrm rot="20795843">
            <a:off x="1033709" y="3063123"/>
            <a:ext cx="4681090" cy="523220"/>
          </a:xfrm>
          <a:prstGeom prst="rect">
            <a:avLst/>
          </a:prstGeom>
          <a:solidFill>
            <a:schemeClr val="bg1">
              <a:alpha val="79999"/>
            </a:schemeClr>
          </a:solidFill>
          <a:ln w="38100">
            <a:solidFill>
              <a:schemeClr val="accent1"/>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Append-only list of events</a:t>
            </a:r>
          </a:p>
        </p:txBody>
      </p:sp>
      <p:sp>
        <p:nvSpPr>
          <p:cNvPr id="6" name="TextBox 5"/>
          <p:cNvSpPr txBox="1"/>
          <p:nvPr/>
        </p:nvSpPr>
        <p:spPr bwMode="auto">
          <a:xfrm rot="722109">
            <a:off x="4378317" y="3716106"/>
            <a:ext cx="3081293" cy="523220"/>
          </a:xfrm>
          <a:prstGeom prst="rect">
            <a:avLst/>
          </a:prstGeom>
          <a:solidFill>
            <a:schemeClr val="bg1">
              <a:alpha val="79999"/>
            </a:schemeClr>
          </a:solidFill>
          <a:ln w="381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Not just financial</a:t>
            </a:r>
          </a:p>
        </p:txBody>
      </p:sp>
      <p:sp>
        <p:nvSpPr>
          <p:cNvPr id="8" name="TextBox 7"/>
          <p:cNvSpPr txBox="1"/>
          <p:nvPr/>
        </p:nvSpPr>
        <p:spPr bwMode="auto">
          <a:xfrm rot="21406428">
            <a:off x="906514" y="4293210"/>
            <a:ext cx="5001690" cy="523220"/>
          </a:xfrm>
          <a:prstGeom prst="rect">
            <a:avLst/>
          </a:prstGeom>
          <a:solidFill>
            <a:schemeClr val="bg1">
              <a:alpha val="79999"/>
            </a:schemeClr>
          </a:solidFill>
          <a:ln w="381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Everyone agrees on content</a:t>
            </a:r>
          </a:p>
        </p:txBody>
      </p:sp>
      <p:sp>
        <p:nvSpPr>
          <p:cNvPr id="9" name="TextBox 8"/>
          <p:cNvSpPr txBox="1"/>
          <p:nvPr/>
        </p:nvSpPr>
        <p:spPr bwMode="auto">
          <a:xfrm rot="579078">
            <a:off x="4295614" y="4948587"/>
            <a:ext cx="2615396" cy="523220"/>
          </a:xfrm>
          <a:prstGeom prst="rect">
            <a:avLst/>
          </a:prstGeom>
          <a:solidFill>
            <a:schemeClr val="bg1">
              <a:alpha val="79999"/>
            </a:schemeClr>
          </a:solidFill>
          <a:ln w="38100">
            <a:solidFill>
              <a:schemeClr val="accent1"/>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Tamper-proof!</a:t>
            </a:r>
          </a:p>
        </p:txBody>
      </p:sp>
    </p:spTree>
    <p:extLst>
      <p:ext uri="{BB962C8B-B14F-4D97-AF65-F5344CB8AC3E}">
        <p14:creationId xmlns:p14="http://schemas.microsoft.com/office/powerpoint/2010/main" val="243314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FFFF00"/>
                </a:solidFill>
              </a:rPr>
              <a:t>Nakamoto Consensus</a:t>
            </a:r>
            <a:br>
              <a:rPr lang="en-US" dirty="0">
                <a:solidFill>
                  <a:srgbClr val="FFFF00"/>
                </a:solidFill>
              </a:rPr>
            </a:br>
            <a:r>
              <a:rPr lang="en-US" dirty="0">
                <a:solidFill>
                  <a:srgbClr val="FFFF00"/>
                </a:solidFill>
              </a:rPr>
              <a:t> in One Line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20</a:t>
            </a:fld>
            <a:endParaRPr lang="en-US" dirty="0"/>
          </a:p>
        </p:txBody>
      </p:sp>
      <p:sp>
        <p:nvSpPr>
          <p:cNvPr id="7" name="TextBox 6"/>
          <p:cNvSpPr txBox="1"/>
          <p:nvPr/>
        </p:nvSpPr>
        <p:spPr bwMode="auto">
          <a:xfrm>
            <a:off x="1455915" y="3317384"/>
            <a:ext cx="6144631" cy="58477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200" b="1" dirty="0">
                <a:solidFill>
                  <a:schemeClr val="tx1"/>
                </a:solidFill>
                <a:latin typeface="Arial" panose="020B0604020202020204" pitchFamily="34" charset="0"/>
                <a:cs typeface="Arial" panose="020B0604020202020204" pitchFamily="34" charset="0"/>
              </a:rPr>
              <a:t>SHA256( h | T | K | nonce ) &lt; D </a:t>
            </a:r>
            <a:endParaRPr lang="en-US" sz="3200" b="1" baseline="-25000" dirty="0">
              <a:solidFill>
                <a:schemeClr val="tx1"/>
              </a:solidFill>
              <a:latin typeface="Arial" panose="020B0604020202020204" pitchFamily="34" charset="0"/>
              <a:cs typeface="Arial" panose="020B0604020202020204" pitchFamily="34" charset="0"/>
            </a:endParaRPr>
          </a:p>
        </p:txBody>
      </p:sp>
      <p:sp>
        <p:nvSpPr>
          <p:cNvPr id="11" name="Rounded Rectangular Callout 10"/>
          <p:cNvSpPr/>
          <p:nvPr/>
        </p:nvSpPr>
        <p:spPr bwMode="auto">
          <a:xfrm>
            <a:off x="3876492" y="3358614"/>
            <a:ext cx="473806" cy="584775"/>
          </a:xfrm>
          <a:prstGeom prst="wedgeRoundRectCallout">
            <a:avLst>
              <a:gd name="adj1" fmla="val 42582"/>
              <a:gd name="adj2" fmla="val 134157"/>
              <a:gd name="adj3" fmla="val 16667"/>
            </a:avLst>
          </a:prstGeom>
          <a:noFill/>
          <a:ln w="76200" cap="flat" cmpd="sng" algn="ctr">
            <a:solidFill>
              <a:srgbClr val="FF0066"/>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
        <p:nvSpPr>
          <p:cNvPr id="12" name="TextBox 11"/>
          <p:cNvSpPr txBox="1"/>
          <p:nvPr/>
        </p:nvSpPr>
        <p:spPr bwMode="auto">
          <a:xfrm>
            <a:off x="1104258" y="4515667"/>
            <a:ext cx="6935488" cy="1384995"/>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Actually hash of txn “Merkel tree” root</a:t>
            </a:r>
          </a:p>
          <a:p>
            <a:pPr algn="ctr"/>
            <a:r>
              <a:rPr lang="en-US" sz="2800" b="1" dirty="0">
                <a:solidFill>
                  <a:srgbClr val="FFFF00"/>
                </a:solidFill>
                <a:latin typeface="Arial" panose="020B0604020202020204" pitchFamily="34" charset="0"/>
              </a:rPr>
              <a:t>Constant size</a:t>
            </a:r>
          </a:p>
          <a:p>
            <a:pPr algn="ctr"/>
            <a:r>
              <a:rPr lang="en-US" sz="2800" b="1" dirty="0">
                <a:solidFill>
                  <a:srgbClr val="FFFF00"/>
                </a:solidFill>
                <a:latin typeface="Arial" panose="020B0604020202020204" pitchFamily="34" charset="0"/>
              </a:rPr>
              <a:t>Too expensive to hash txns themselves</a:t>
            </a:r>
          </a:p>
        </p:txBody>
      </p:sp>
    </p:spTree>
    <p:extLst>
      <p:ext uri="{BB962C8B-B14F-4D97-AF65-F5344CB8AC3E}">
        <p14:creationId xmlns:p14="http://schemas.microsoft.com/office/powerpoint/2010/main" val="2518995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FFFF00"/>
                </a:solidFill>
              </a:rPr>
              <a:t>Nakamoto Consensus</a:t>
            </a:r>
            <a:br>
              <a:rPr lang="en-US" dirty="0">
                <a:solidFill>
                  <a:srgbClr val="FFFF00"/>
                </a:solidFill>
              </a:rPr>
            </a:br>
            <a:r>
              <a:rPr lang="en-US" dirty="0">
                <a:solidFill>
                  <a:srgbClr val="FFFF00"/>
                </a:solidFill>
              </a:rPr>
              <a:t> in One Line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21</a:t>
            </a:fld>
            <a:endParaRPr lang="en-US" dirty="0"/>
          </a:p>
        </p:txBody>
      </p:sp>
      <p:sp>
        <p:nvSpPr>
          <p:cNvPr id="7" name="TextBox 6"/>
          <p:cNvSpPr txBox="1"/>
          <p:nvPr/>
        </p:nvSpPr>
        <p:spPr bwMode="auto">
          <a:xfrm>
            <a:off x="1455915" y="3317384"/>
            <a:ext cx="6144631" cy="58477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200" b="1" dirty="0">
                <a:solidFill>
                  <a:schemeClr val="tx1"/>
                </a:solidFill>
                <a:latin typeface="Arial" panose="020B0604020202020204" pitchFamily="34" charset="0"/>
                <a:cs typeface="Arial" panose="020B0604020202020204" pitchFamily="34" charset="0"/>
              </a:rPr>
              <a:t>SHA256( h | T | K | nonce ) &lt; D </a:t>
            </a:r>
            <a:endParaRPr lang="en-US" sz="3200" b="1" baseline="-25000" dirty="0">
              <a:solidFill>
                <a:schemeClr val="tx1"/>
              </a:solidFill>
              <a:latin typeface="Arial" panose="020B0604020202020204" pitchFamily="34" charset="0"/>
              <a:cs typeface="Arial" panose="020B0604020202020204" pitchFamily="34" charset="0"/>
            </a:endParaRPr>
          </a:p>
        </p:txBody>
      </p:sp>
      <p:sp>
        <p:nvSpPr>
          <p:cNvPr id="13" name="Rounded Rectangular Callout 12"/>
          <p:cNvSpPr/>
          <p:nvPr/>
        </p:nvSpPr>
        <p:spPr bwMode="auto">
          <a:xfrm>
            <a:off x="4407448" y="3317383"/>
            <a:ext cx="473806" cy="584775"/>
          </a:xfrm>
          <a:prstGeom prst="wedgeRoundRectCallout">
            <a:avLst>
              <a:gd name="adj1" fmla="val -33810"/>
              <a:gd name="adj2" fmla="val 124384"/>
              <a:gd name="adj3" fmla="val 16667"/>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4" name="TextBox 13"/>
          <p:cNvSpPr txBox="1"/>
          <p:nvPr/>
        </p:nvSpPr>
        <p:spPr bwMode="auto">
          <a:xfrm>
            <a:off x="848677" y="4605729"/>
            <a:ext cx="6777817"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Pay “coinbase” reward to this address</a:t>
            </a:r>
          </a:p>
        </p:txBody>
      </p:sp>
    </p:spTree>
    <p:extLst>
      <p:ext uri="{BB962C8B-B14F-4D97-AF65-F5344CB8AC3E}">
        <p14:creationId xmlns:p14="http://schemas.microsoft.com/office/powerpoint/2010/main" val="1778890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FFFF00"/>
                </a:solidFill>
              </a:rPr>
              <a:t>Nakamoto Consensus</a:t>
            </a:r>
            <a:br>
              <a:rPr lang="en-US" dirty="0">
                <a:solidFill>
                  <a:srgbClr val="FFFF00"/>
                </a:solidFill>
              </a:rPr>
            </a:br>
            <a:r>
              <a:rPr lang="en-US" dirty="0">
                <a:solidFill>
                  <a:srgbClr val="FFFF00"/>
                </a:solidFill>
              </a:rPr>
              <a:t> in One Line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22</a:t>
            </a:fld>
            <a:endParaRPr lang="en-US" dirty="0"/>
          </a:p>
        </p:txBody>
      </p:sp>
      <p:sp>
        <p:nvSpPr>
          <p:cNvPr id="7" name="TextBox 6"/>
          <p:cNvSpPr txBox="1"/>
          <p:nvPr/>
        </p:nvSpPr>
        <p:spPr bwMode="auto">
          <a:xfrm>
            <a:off x="1455915" y="3317384"/>
            <a:ext cx="6144631" cy="58477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200" b="1" dirty="0">
                <a:solidFill>
                  <a:schemeClr val="tx1"/>
                </a:solidFill>
                <a:latin typeface="Arial" panose="020B0604020202020204" pitchFamily="34" charset="0"/>
                <a:cs typeface="Arial" panose="020B0604020202020204" pitchFamily="34" charset="0"/>
              </a:rPr>
              <a:t>SHA256( h | T | K | nonce ) &lt; D </a:t>
            </a:r>
            <a:endParaRPr lang="en-US" sz="3200" b="1" baseline="-25000" dirty="0">
              <a:solidFill>
                <a:schemeClr val="tx1"/>
              </a:solidFill>
              <a:latin typeface="Arial" panose="020B0604020202020204" pitchFamily="34" charset="0"/>
              <a:cs typeface="Arial" panose="020B0604020202020204" pitchFamily="34" charset="0"/>
            </a:endParaRPr>
          </a:p>
        </p:txBody>
      </p:sp>
      <p:sp>
        <p:nvSpPr>
          <p:cNvPr id="16" name="TextBox 15"/>
          <p:cNvSpPr txBox="1"/>
          <p:nvPr/>
        </p:nvSpPr>
        <p:spPr bwMode="auto">
          <a:xfrm>
            <a:off x="1166773" y="4674666"/>
            <a:ext cx="6810454"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Too easy? frequent forks,  slow finality</a:t>
            </a:r>
          </a:p>
        </p:txBody>
      </p:sp>
      <p:sp>
        <p:nvSpPr>
          <p:cNvPr id="17" name="Rounded Rectangular Callout 16"/>
          <p:cNvSpPr/>
          <p:nvPr/>
        </p:nvSpPr>
        <p:spPr bwMode="auto">
          <a:xfrm>
            <a:off x="6983811" y="3364447"/>
            <a:ext cx="473806" cy="584775"/>
          </a:xfrm>
          <a:prstGeom prst="wedgeRoundRectCallout">
            <a:avLst>
              <a:gd name="adj1" fmla="val -1645"/>
              <a:gd name="adj2" fmla="val 147187"/>
              <a:gd name="adj3" fmla="val 16667"/>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8" name="TextBox 7">
            <a:extLst>
              <a:ext uri="{FF2B5EF4-FFF2-40B4-BE49-F238E27FC236}">
                <a16:creationId xmlns:a16="http://schemas.microsoft.com/office/drawing/2014/main" id="{52713B8F-3B93-46F0-B42C-52D69AE7E594}"/>
              </a:ext>
            </a:extLst>
          </p:cNvPr>
          <p:cNvSpPr txBox="1"/>
          <p:nvPr/>
        </p:nvSpPr>
        <p:spPr bwMode="auto">
          <a:xfrm>
            <a:off x="2213846" y="5400110"/>
            <a:ext cx="4628767" cy="523220"/>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Too hard? low throughput</a:t>
            </a:r>
          </a:p>
        </p:txBody>
      </p:sp>
      <p:sp>
        <p:nvSpPr>
          <p:cNvPr id="10" name="TextBox 9">
            <a:extLst>
              <a:ext uri="{FF2B5EF4-FFF2-40B4-BE49-F238E27FC236}">
                <a16:creationId xmlns:a16="http://schemas.microsoft.com/office/drawing/2014/main" id="{A1A127D7-279F-4AD7-9212-9BBFEEA46EA5}"/>
              </a:ext>
            </a:extLst>
          </p:cNvPr>
          <p:cNvSpPr txBox="1"/>
          <p:nvPr/>
        </p:nvSpPr>
        <p:spPr bwMode="auto">
          <a:xfrm>
            <a:off x="985432" y="6125554"/>
            <a:ext cx="7085593"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Adjusted dynamically: ~1  block / 10 min</a:t>
            </a:r>
          </a:p>
        </p:txBody>
      </p:sp>
    </p:spTree>
    <p:extLst>
      <p:ext uri="{BB962C8B-B14F-4D97-AF65-F5344CB8AC3E}">
        <p14:creationId xmlns:p14="http://schemas.microsoft.com/office/powerpoint/2010/main" val="25007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FFFF00"/>
                </a:solidFill>
              </a:rPr>
              <a:t>Nakamoto Consensus</a:t>
            </a:r>
            <a:br>
              <a:rPr lang="en-US" dirty="0">
                <a:solidFill>
                  <a:srgbClr val="FFFF00"/>
                </a:solidFill>
              </a:rPr>
            </a:br>
            <a:r>
              <a:rPr lang="en-US" dirty="0">
                <a:solidFill>
                  <a:srgbClr val="FFFF00"/>
                </a:solidFill>
              </a:rPr>
              <a:t> in One Line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23</a:t>
            </a:fld>
            <a:endParaRPr lang="en-US" dirty="0"/>
          </a:p>
        </p:txBody>
      </p:sp>
      <p:sp>
        <p:nvSpPr>
          <p:cNvPr id="7" name="TextBox 6"/>
          <p:cNvSpPr txBox="1"/>
          <p:nvPr/>
        </p:nvSpPr>
        <p:spPr bwMode="auto">
          <a:xfrm>
            <a:off x="1455915" y="3317384"/>
            <a:ext cx="6144631" cy="58477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200" b="1" dirty="0">
                <a:solidFill>
                  <a:schemeClr val="tx1"/>
                </a:solidFill>
                <a:latin typeface="Arial" panose="020B0604020202020204" pitchFamily="34" charset="0"/>
                <a:cs typeface="Arial" panose="020B0604020202020204" pitchFamily="34" charset="0"/>
              </a:rPr>
              <a:t>SHA256( h | T | K | nonce ) &lt; D </a:t>
            </a:r>
            <a:endParaRPr lang="en-US" sz="3200" b="1" baseline="-25000" dirty="0">
              <a:solidFill>
                <a:schemeClr val="tx1"/>
              </a:solidFill>
              <a:latin typeface="Arial" panose="020B0604020202020204" pitchFamily="34" charset="0"/>
              <a:cs typeface="Arial" panose="020B0604020202020204" pitchFamily="34" charset="0"/>
            </a:endParaRPr>
          </a:p>
        </p:txBody>
      </p:sp>
      <p:sp>
        <p:nvSpPr>
          <p:cNvPr id="15" name="Rounded Rectangular Callout 14"/>
          <p:cNvSpPr/>
          <p:nvPr/>
        </p:nvSpPr>
        <p:spPr bwMode="auto">
          <a:xfrm>
            <a:off x="4881254" y="3353641"/>
            <a:ext cx="1766172" cy="584775"/>
          </a:xfrm>
          <a:prstGeom prst="wedgeRoundRectCallout">
            <a:avLst>
              <a:gd name="adj1" fmla="val -17329"/>
              <a:gd name="adj2" fmla="val 205825"/>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
        <p:nvSpPr>
          <p:cNvPr id="18" name="TextBox 17"/>
          <p:cNvSpPr txBox="1"/>
          <p:nvPr/>
        </p:nvSpPr>
        <p:spPr bwMode="auto">
          <a:xfrm>
            <a:off x="1308439" y="5135980"/>
            <a:ext cx="6439584"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Just keep trying one after another …</a:t>
            </a:r>
          </a:p>
        </p:txBody>
      </p:sp>
    </p:spTree>
    <p:extLst>
      <p:ext uri="{BB962C8B-B14F-4D97-AF65-F5344CB8AC3E}">
        <p14:creationId xmlns:p14="http://schemas.microsoft.com/office/powerpoint/2010/main" val="2882125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24</a:t>
            </a:fld>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2470"/>
            <a:ext cx="9117301"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68"/>
          <p:cNvSpPr>
            <a:spLocks noChangeArrowheads="1"/>
          </p:cNvSpPr>
          <p:nvPr/>
        </p:nvSpPr>
        <p:spPr bwMode="auto">
          <a:xfrm>
            <a:off x="3072732" y="1483995"/>
            <a:ext cx="1362108" cy="725805"/>
          </a:xfrm>
          <a:prstGeom prst="wedgeRoundRectCallout">
            <a:avLst>
              <a:gd name="adj1" fmla="val 98104"/>
              <a:gd name="adj2" fmla="val 184850"/>
              <a:gd name="adj3" fmla="val 16667"/>
            </a:avLst>
          </a:prstGeom>
          <a:noFill/>
          <a:ln w="76200">
            <a:solidFill>
              <a:srgbClr val="FF0000"/>
            </a:solidFill>
            <a:miter lim="800000"/>
            <a:headEnd/>
            <a:tailEnd/>
          </a:ln>
        </p:spPr>
        <p:txBody>
          <a:bodyPr anchor="ctr"/>
          <a:lstStyle/>
          <a:p>
            <a:endParaRPr lang="en-US" sz="2400" dirty="0">
              <a:solidFill>
                <a:srgbClr val="FF0000"/>
              </a:solidFill>
              <a:latin typeface="Arial" pitchFamily="34" charset="0"/>
              <a:cs typeface="Arial" pitchFamily="34" charset="0"/>
            </a:endParaRPr>
          </a:p>
        </p:txBody>
      </p:sp>
      <p:sp>
        <p:nvSpPr>
          <p:cNvPr id="7" name="TextBox 6"/>
          <p:cNvSpPr txBox="1"/>
          <p:nvPr/>
        </p:nvSpPr>
        <p:spPr bwMode="auto">
          <a:xfrm>
            <a:off x="5266402" y="3537914"/>
            <a:ext cx="3180859"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Find a value to put here …</a:t>
            </a:r>
          </a:p>
        </p:txBody>
      </p:sp>
      <p:sp>
        <p:nvSpPr>
          <p:cNvPr id="8" name="AutoShape 68"/>
          <p:cNvSpPr>
            <a:spLocks noChangeArrowheads="1"/>
          </p:cNvSpPr>
          <p:nvPr/>
        </p:nvSpPr>
        <p:spPr bwMode="auto">
          <a:xfrm>
            <a:off x="603852" y="712470"/>
            <a:ext cx="4211988" cy="2825444"/>
          </a:xfrm>
          <a:prstGeom prst="wedgeRoundRectCallout">
            <a:avLst>
              <a:gd name="adj1" fmla="val 56494"/>
              <a:gd name="adj2" fmla="val 99627"/>
              <a:gd name="adj3" fmla="val 16667"/>
            </a:avLst>
          </a:prstGeom>
          <a:noFill/>
          <a:ln w="76200">
            <a:solidFill>
              <a:srgbClr val="FF66FF"/>
            </a:solidFill>
            <a:miter lim="800000"/>
            <a:headEnd/>
            <a:tailEnd/>
          </a:ln>
        </p:spPr>
        <p:txBody>
          <a:bodyPr anchor="ctr"/>
          <a:lstStyle/>
          <a:p>
            <a:endParaRPr lang="en-US" sz="2400" dirty="0">
              <a:solidFill>
                <a:srgbClr val="FF0000"/>
              </a:solidFill>
              <a:latin typeface="Arial" pitchFamily="34" charset="0"/>
              <a:cs typeface="Arial" pitchFamily="34" charset="0"/>
            </a:endParaRPr>
          </a:p>
        </p:txBody>
      </p:sp>
      <p:sp>
        <p:nvSpPr>
          <p:cNvPr id="9" name="TextBox 8"/>
          <p:cNvSpPr txBox="1"/>
          <p:nvPr/>
        </p:nvSpPr>
        <p:spPr bwMode="auto">
          <a:xfrm>
            <a:off x="4815840" y="5275274"/>
            <a:ext cx="3180859" cy="954107"/>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To give this hash </a:t>
            </a:r>
            <a:r>
              <a:rPr lang="en-US" sz="2800" b="1" i="1" dirty="0">
                <a:solidFill>
                  <a:srgbClr val="FFFF00"/>
                </a:solidFill>
                <a:latin typeface="Arial" panose="020B0604020202020204" pitchFamily="34" charset="0"/>
              </a:rPr>
              <a:t>k</a:t>
            </a:r>
            <a:r>
              <a:rPr lang="en-US" sz="2800" b="1" dirty="0">
                <a:solidFill>
                  <a:srgbClr val="FFFF00"/>
                </a:solidFill>
                <a:latin typeface="Arial" panose="020B0604020202020204" pitchFamily="34" charset="0"/>
              </a:rPr>
              <a:t> leading 0s</a:t>
            </a:r>
          </a:p>
        </p:txBody>
      </p:sp>
    </p:spTree>
    <p:extLst>
      <p:ext uri="{BB962C8B-B14F-4D97-AF65-F5344CB8AC3E}">
        <p14:creationId xmlns:p14="http://schemas.microsoft.com/office/powerpoint/2010/main" val="34265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25</a:t>
            </a:fld>
            <a:endParaRPr lang="en-US" dirty="0"/>
          </a:p>
        </p:txBody>
      </p:sp>
      <p:sp>
        <p:nvSpPr>
          <p:cNvPr id="4" name="AutoShape 2" descr="Image result for roulette whe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pic>
        <p:nvPicPr>
          <p:cNvPr id="1026" name="Picture 2" descr="http://i.dailymail.co.uk/i/pix/2016/08/23/16/35D1604800000578-0-image-a-2_1471967785570.jpg"/>
          <p:cNvPicPr>
            <a:picLocks noChangeAspect="1" noChangeArrowheads="1"/>
          </p:cNvPicPr>
          <p:nvPr/>
        </p:nvPicPr>
        <p:blipFill>
          <a:blip r:embed="rId3">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0" y="0"/>
            <a:ext cx="8934464" cy="67360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bwMode="auto">
          <a:xfrm>
            <a:off x="747742" y="508902"/>
            <a:ext cx="7931792"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“Proof-of-Work” arguably a misnomer</a:t>
            </a:r>
            <a:endParaRPr lang="en-US" sz="2800" b="1" i="1" dirty="0">
              <a:solidFill>
                <a:srgbClr val="FFFF00"/>
              </a:solidFill>
              <a:latin typeface="Arial" panose="020B0604020202020204" pitchFamily="34" charset="0"/>
              <a:cs typeface="Arial" panose="020B0604020202020204" pitchFamily="34" charset="0"/>
            </a:endParaRPr>
          </a:p>
        </p:txBody>
      </p:sp>
      <p:sp>
        <p:nvSpPr>
          <p:cNvPr id="12" name="TextBox 3"/>
          <p:cNvSpPr txBox="1"/>
          <p:nvPr/>
        </p:nvSpPr>
        <p:spPr bwMode="auto">
          <a:xfrm>
            <a:off x="3254312" y="1460449"/>
            <a:ext cx="5425222" cy="523220"/>
          </a:xfrm>
          <a:prstGeom prst="rect">
            <a:avLst/>
          </a:prstGeom>
          <a:solidFill>
            <a:schemeClr val="bg1"/>
          </a:solidFill>
          <a:ln w="76200">
            <a:solidFill>
              <a:srgbClr val="0000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Randomization is important</a:t>
            </a:r>
            <a:endParaRPr lang="en-US" sz="2800" b="1" i="1" dirty="0">
              <a:solidFill>
                <a:srgbClr val="FFFF00"/>
              </a:solidFill>
              <a:latin typeface="Arial" panose="020B0604020202020204" pitchFamily="34" charset="0"/>
              <a:cs typeface="Arial" panose="020B0604020202020204" pitchFamily="34" charset="0"/>
            </a:endParaRPr>
          </a:p>
        </p:txBody>
      </p:sp>
      <p:sp>
        <p:nvSpPr>
          <p:cNvPr id="13" name="TextBox 3"/>
          <p:cNvSpPr txBox="1"/>
          <p:nvPr/>
        </p:nvSpPr>
        <p:spPr bwMode="auto">
          <a:xfrm>
            <a:off x="2971031" y="3794430"/>
            <a:ext cx="5708503"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Instead, chance of winning is </a:t>
            </a:r>
            <a:r>
              <a:rPr lang="en-US" sz="2800" b="1" i="1" dirty="0">
                <a:solidFill>
                  <a:schemeClr val="tx1"/>
                </a:solidFill>
                <a:latin typeface="Arial" panose="020B0604020202020204" pitchFamily="34" charset="0"/>
                <a:cs typeface="Arial" panose="020B0604020202020204" pitchFamily="34" charset="0"/>
              </a:rPr>
              <a:t>proportional</a:t>
            </a:r>
            <a:r>
              <a:rPr lang="en-US" sz="2800" b="1" dirty="0">
                <a:solidFill>
                  <a:srgbClr val="FFFF00"/>
                </a:solidFill>
                <a:latin typeface="Arial" panose="020B0604020202020204" pitchFamily="34" charset="0"/>
                <a:cs typeface="Arial" panose="020B0604020202020204" pitchFamily="34" charset="0"/>
              </a:rPr>
              <a:t>  to power </a:t>
            </a:r>
          </a:p>
        </p:txBody>
      </p:sp>
      <p:sp>
        <p:nvSpPr>
          <p:cNvPr id="14" name="TextBox 3"/>
          <p:cNvSpPr txBox="1"/>
          <p:nvPr/>
        </p:nvSpPr>
        <p:spPr bwMode="auto">
          <a:xfrm>
            <a:off x="747742" y="2411996"/>
            <a:ext cx="6750337" cy="954107"/>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Otherwise, most computational power </a:t>
            </a:r>
            <a:r>
              <a:rPr lang="en-US" sz="2800" b="1" i="1" dirty="0">
                <a:solidFill>
                  <a:schemeClr val="tx1"/>
                </a:solidFill>
                <a:latin typeface="Arial" panose="020B0604020202020204" pitchFamily="34" charset="0"/>
                <a:cs typeface="Arial" panose="020B0604020202020204" pitchFamily="34" charset="0"/>
              </a:rPr>
              <a:t>always</a:t>
            </a:r>
            <a:r>
              <a:rPr lang="en-US" sz="2800" b="1" dirty="0">
                <a:solidFill>
                  <a:srgbClr val="FFFF00"/>
                </a:solidFill>
                <a:latin typeface="Arial" panose="020B0604020202020204" pitchFamily="34" charset="0"/>
                <a:cs typeface="Arial" panose="020B0604020202020204" pitchFamily="34" charset="0"/>
              </a:rPr>
              <a:t> wins</a:t>
            </a:r>
          </a:p>
        </p:txBody>
      </p:sp>
      <p:sp>
        <p:nvSpPr>
          <p:cNvPr id="15" name="TextBox 3"/>
          <p:cNvSpPr txBox="1"/>
          <p:nvPr/>
        </p:nvSpPr>
        <p:spPr bwMode="auto">
          <a:xfrm>
            <a:off x="747742" y="5280592"/>
            <a:ext cx="7085618"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Still, danger of capture by big miners</a:t>
            </a:r>
          </a:p>
        </p:txBody>
      </p:sp>
    </p:spTree>
    <p:extLst>
      <p:ext uri="{BB962C8B-B14F-4D97-AF65-F5344CB8AC3E}">
        <p14:creationId xmlns:p14="http://schemas.microsoft.com/office/powerpoint/2010/main" val="84056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4148F7-E696-464A-94EF-D953577F1F3F}"/>
              </a:ext>
            </a:extLst>
          </p:cNvPr>
          <p:cNvSpPr>
            <a:spLocks noGrp="1"/>
          </p:cNvSpPr>
          <p:nvPr>
            <p:ph type="title"/>
          </p:nvPr>
        </p:nvSpPr>
        <p:spPr/>
        <p:txBody>
          <a:bodyPr/>
          <a:lstStyle/>
          <a:p>
            <a:r>
              <a:rPr lang="en-US" dirty="0">
                <a:solidFill>
                  <a:srgbClr val="FFFF00"/>
                </a:solidFill>
              </a:rPr>
              <a:t>Questions?</a:t>
            </a:r>
          </a:p>
        </p:txBody>
      </p:sp>
      <p:sp>
        <p:nvSpPr>
          <p:cNvPr id="2" name="Slide Number Placeholder 1">
            <a:extLst>
              <a:ext uri="{FF2B5EF4-FFF2-40B4-BE49-F238E27FC236}">
                <a16:creationId xmlns:a16="http://schemas.microsoft.com/office/drawing/2014/main" id="{92F142B4-E454-4764-BB65-6740E5DFC266}"/>
              </a:ext>
            </a:extLst>
          </p:cNvPr>
          <p:cNvSpPr>
            <a:spLocks noGrp="1"/>
          </p:cNvSpPr>
          <p:nvPr>
            <p:ph type="sldNum" sz="quarter" idx="11"/>
          </p:nvPr>
        </p:nvSpPr>
        <p:spPr/>
        <p:txBody>
          <a:bodyPr/>
          <a:lstStyle/>
          <a:p>
            <a:pPr>
              <a:defRPr/>
            </a:pPr>
            <a:fld id="{FE25F947-77F5-4CA6-8472-B4B2967773ED}" type="slidenum">
              <a:rPr lang="x-none" smtClean="0"/>
              <a:pPr>
                <a:defRPr/>
              </a:pPr>
              <a:t>26</a:t>
            </a:fld>
            <a:endParaRPr lang="en-US" dirty="0"/>
          </a:p>
        </p:txBody>
      </p:sp>
    </p:spTree>
    <p:extLst>
      <p:ext uri="{BB962C8B-B14F-4D97-AF65-F5344CB8AC3E}">
        <p14:creationId xmlns:p14="http://schemas.microsoft.com/office/powerpoint/2010/main" val="676703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Longest Chain Rule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27</a:t>
            </a:fld>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3" y="2285999"/>
            <a:ext cx="9196707" cy="701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bwMode="auto">
          <a:xfrm>
            <a:off x="182991" y="3146381"/>
            <a:ext cx="5425218"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Honest miners build on longest chain …</a:t>
            </a:r>
          </a:p>
        </p:txBody>
      </p:sp>
      <p:sp>
        <p:nvSpPr>
          <p:cNvPr id="6" name="TextBox 5"/>
          <p:cNvSpPr txBox="1"/>
          <p:nvPr/>
        </p:nvSpPr>
        <p:spPr bwMode="auto">
          <a:xfrm>
            <a:off x="3261360" y="4356345"/>
            <a:ext cx="5425218"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 longest chain reflects decisions of honest miners</a:t>
            </a:r>
          </a:p>
        </p:txBody>
      </p:sp>
      <p:sp>
        <p:nvSpPr>
          <p:cNvPr id="7" name="TextBox 6"/>
          <p:cNvSpPr txBox="1"/>
          <p:nvPr/>
        </p:nvSpPr>
        <p:spPr bwMode="auto">
          <a:xfrm>
            <a:off x="182990" y="5566309"/>
            <a:ext cx="7315089" cy="954107"/>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Dishonest miners would have to out-compute all honest miners </a:t>
            </a:r>
          </a:p>
        </p:txBody>
      </p:sp>
    </p:spTree>
    <p:extLst>
      <p:ext uri="{BB962C8B-B14F-4D97-AF65-F5344CB8AC3E}">
        <p14:creationId xmlns:p14="http://schemas.microsoft.com/office/powerpoint/2010/main" val="377470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Limited Throughput is Feature, not Bug</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28</a:t>
            </a:fld>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9320"/>
            <a:ext cx="9148763" cy="861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bwMode="auto">
          <a:xfrm>
            <a:off x="182990" y="3146381"/>
            <a:ext cx="6812169"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Number of blocks/time kept approximately constant</a:t>
            </a:r>
          </a:p>
        </p:txBody>
      </p:sp>
      <p:sp>
        <p:nvSpPr>
          <p:cNvPr id="6" name="TextBox 5"/>
          <p:cNvSpPr txBox="1"/>
          <p:nvPr/>
        </p:nvSpPr>
        <p:spPr bwMode="auto">
          <a:xfrm>
            <a:off x="2468880" y="4571789"/>
            <a:ext cx="6217698"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By varying PoW difficulty</a:t>
            </a:r>
          </a:p>
        </p:txBody>
      </p:sp>
      <p:sp>
        <p:nvSpPr>
          <p:cNvPr id="7" name="TextBox 6"/>
          <p:cNvSpPr txBox="1"/>
          <p:nvPr/>
        </p:nvSpPr>
        <p:spPr bwMode="auto">
          <a:xfrm>
            <a:off x="182990" y="5566309"/>
            <a:ext cx="7315089" cy="954107"/>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This will become a problem as Bitcoin becomes successful</a:t>
            </a:r>
          </a:p>
        </p:txBody>
      </p:sp>
    </p:spTree>
    <p:extLst>
      <p:ext uri="{BB962C8B-B14F-4D97-AF65-F5344CB8AC3E}">
        <p14:creationId xmlns:p14="http://schemas.microsoft.com/office/powerpoint/2010/main" val="127547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29</a:t>
            </a:fld>
            <a:endParaRPr 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4"/>
            <a:ext cx="9099816" cy="2626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174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fedora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 name="AutoShape 4" descr="Image result for fedora cartoon"/>
          <p:cNvSpPr>
            <a:spLocks noChangeAspect="1" noChangeArrowheads="1"/>
          </p:cNvSpPr>
          <p:nvPr/>
        </p:nvSpPr>
        <p:spPr bwMode="auto">
          <a:xfrm>
            <a:off x="307975" y="53734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grpSp>
        <p:nvGrpSpPr>
          <p:cNvPr id="7" name="Group 6"/>
          <p:cNvGrpSpPr/>
          <p:nvPr/>
        </p:nvGrpSpPr>
        <p:grpSpPr>
          <a:xfrm>
            <a:off x="574675" y="1492854"/>
            <a:ext cx="7994650" cy="1716141"/>
            <a:chOff x="612775" y="963446"/>
            <a:chExt cx="7994650" cy="1716141"/>
          </a:xfrm>
        </p:grpSpPr>
        <p:pic>
          <p:nvPicPr>
            <p:cNvPr id="3090" name="Picture 18" descr="http://www.clker.com/cliparts/J/H/a/O/Z/2/pink-hat-red-2-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004810"/>
              <a:ext cx="2317750" cy="1581342"/>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Image result for blue fedora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4388" y="1003583"/>
              <a:ext cx="2317750" cy="1583797"/>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2" descr="a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963446"/>
              <a:ext cx="2511425" cy="1716141"/>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TextBox 28"/>
          <p:cNvSpPr txBox="1"/>
          <p:nvPr/>
        </p:nvSpPr>
        <p:spPr bwMode="auto">
          <a:xfrm>
            <a:off x="565366" y="842145"/>
            <a:ext cx="1842171"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Clients </a:t>
            </a:r>
            <a:r>
              <a:rPr lang="en-US" sz="2800" dirty="0">
                <a:latin typeface="Arial" panose="020B0604020202020204" pitchFamily="34" charset="0"/>
                <a:cs typeface="Arial" panose="020B0604020202020204" pitchFamily="34" charset="0"/>
              </a:rPr>
              <a:t>….</a:t>
            </a:r>
          </a:p>
        </p:txBody>
      </p:sp>
      <p:grpSp>
        <p:nvGrpSpPr>
          <p:cNvPr id="10" name="Group 9"/>
          <p:cNvGrpSpPr/>
          <p:nvPr/>
        </p:nvGrpSpPr>
        <p:grpSpPr>
          <a:xfrm>
            <a:off x="660065" y="3349796"/>
            <a:ext cx="8077512" cy="1928745"/>
            <a:chOff x="660065" y="2820388"/>
            <a:chExt cx="8077512" cy="1928745"/>
          </a:xfrm>
        </p:grpSpPr>
        <p:pic>
          <p:nvPicPr>
            <p:cNvPr id="32" name="Picture 16" descr="Turquoise Hard Hat Clip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065" y="2971800"/>
              <a:ext cx="2308225" cy="177733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Pink Hard Hat Clip 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4747" y="2854547"/>
              <a:ext cx="2410092" cy="185577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Blue Hard Hat Clip 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1295" y="2820388"/>
              <a:ext cx="2366282" cy="1822037"/>
            </a:xfrm>
            <a:prstGeom prst="rect">
              <a:avLst/>
            </a:prstGeom>
            <a:noFill/>
            <a:extLst>
              <a:ext uri="{909E8E84-426E-40DD-AFC4-6F175D3DCCD1}">
                <a14:hiddenFill xmlns:a14="http://schemas.microsoft.com/office/drawing/2010/main">
                  <a:solidFill>
                    <a:srgbClr val="FFFFFF"/>
                  </a:solidFill>
                </a14:hiddenFill>
              </a:ext>
            </a:extLst>
          </p:spPr>
        </p:pic>
      </p:grpSp>
      <p:sp>
        <p:nvSpPr>
          <p:cNvPr id="52" name="TextBox 51"/>
          <p:cNvSpPr txBox="1"/>
          <p:nvPr/>
        </p:nvSpPr>
        <p:spPr bwMode="auto">
          <a:xfrm>
            <a:off x="565366" y="3239598"/>
            <a:ext cx="1723549" cy="523220"/>
          </a:xfrm>
          <a:prstGeom prst="rect">
            <a:avLst/>
          </a:prstGeom>
          <a:solidFill>
            <a:schemeClr val="bg1"/>
          </a:solidFill>
          <a:ln w="76200">
            <a:solidFill>
              <a:srgbClr val="00FF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Miners</a:t>
            </a:r>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8229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30</a:t>
            </a:fld>
            <a:endParaRPr 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4"/>
            <a:ext cx="9099816" cy="2626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bwMode="auto">
          <a:xfrm>
            <a:off x="161002" y="3355034"/>
            <a:ext cx="3180859" cy="1384995"/>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Clients send transactions to miners</a:t>
            </a:r>
          </a:p>
        </p:txBody>
      </p:sp>
      <p:sp>
        <p:nvSpPr>
          <p:cNvPr id="2" name="Rectangle 1"/>
          <p:cNvSpPr/>
          <p:nvPr/>
        </p:nvSpPr>
        <p:spPr bwMode="auto">
          <a:xfrm>
            <a:off x="289560" y="1552247"/>
            <a:ext cx="8810256" cy="461665"/>
          </a:xfrm>
          <a:prstGeom prst="rect">
            <a:avLst/>
          </a:prstGeom>
          <a:solidFill>
            <a:schemeClr val="tx1">
              <a:alpha val="70000"/>
            </a:schemeClr>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5" name="AutoShape 68"/>
          <p:cNvSpPr>
            <a:spLocks noChangeArrowheads="1"/>
          </p:cNvSpPr>
          <p:nvPr/>
        </p:nvSpPr>
        <p:spPr bwMode="auto">
          <a:xfrm>
            <a:off x="419802" y="325755"/>
            <a:ext cx="4487477" cy="725805"/>
          </a:xfrm>
          <a:prstGeom prst="wedgeRoundRectCallout">
            <a:avLst>
              <a:gd name="adj1" fmla="val -37401"/>
              <a:gd name="adj2" fmla="val 338131"/>
              <a:gd name="adj3" fmla="val 16667"/>
            </a:avLst>
          </a:prstGeom>
          <a:noFill/>
          <a:ln w="76200">
            <a:solidFill>
              <a:srgbClr val="FF0000"/>
            </a:solidFill>
            <a:miter lim="800000"/>
            <a:headEnd/>
            <a:tailEnd/>
          </a:ln>
        </p:spPr>
        <p:txBody>
          <a:bodyPr anchor="ctr"/>
          <a:lstStyle/>
          <a:p>
            <a:endParaRPr lang="en-US" sz="2400" dirty="0">
              <a:solidFill>
                <a:srgbClr val="FF0000"/>
              </a:solidFill>
              <a:latin typeface="Arial" pitchFamily="34" charset="0"/>
              <a:cs typeface="Arial" pitchFamily="34" charset="0"/>
            </a:endParaRPr>
          </a:p>
        </p:txBody>
      </p:sp>
      <p:sp>
        <p:nvSpPr>
          <p:cNvPr id="7" name="TextBox 6"/>
          <p:cNvSpPr txBox="1"/>
          <p:nvPr/>
        </p:nvSpPr>
        <p:spPr bwMode="auto">
          <a:xfrm>
            <a:off x="4321522" y="3026840"/>
            <a:ext cx="4487198"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On  the Bitcoin P2P layer</a:t>
            </a:r>
          </a:p>
        </p:txBody>
      </p:sp>
      <p:sp>
        <p:nvSpPr>
          <p:cNvPr id="8" name="TextBox 7"/>
          <p:cNvSpPr txBox="1"/>
          <p:nvPr/>
        </p:nvSpPr>
        <p:spPr bwMode="auto">
          <a:xfrm>
            <a:off x="1189488" y="5393653"/>
            <a:ext cx="6720840"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Rumor: mining cartels use faster side-channels</a:t>
            </a:r>
          </a:p>
        </p:txBody>
      </p:sp>
    </p:spTree>
    <p:extLst>
      <p:ext uri="{BB962C8B-B14F-4D97-AF65-F5344CB8AC3E}">
        <p14:creationId xmlns:p14="http://schemas.microsoft.com/office/powerpoint/2010/main" val="35826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31</a:t>
            </a:fld>
            <a:endParaRPr 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4"/>
            <a:ext cx="9099816" cy="2626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bwMode="auto">
          <a:xfrm>
            <a:off x="1524000" y="3355034"/>
            <a:ext cx="5461389"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Miners assemble transactions into blocks</a:t>
            </a:r>
          </a:p>
        </p:txBody>
      </p:sp>
      <p:sp>
        <p:nvSpPr>
          <p:cNvPr id="2" name="Rectangle 1"/>
          <p:cNvSpPr/>
          <p:nvPr/>
        </p:nvSpPr>
        <p:spPr bwMode="auto">
          <a:xfrm>
            <a:off x="289560" y="1323020"/>
            <a:ext cx="8810256" cy="1191579"/>
          </a:xfrm>
          <a:prstGeom prst="rect">
            <a:avLst/>
          </a:prstGeom>
          <a:solidFill>
            <a:schemeClr val="tx1">
              <a:alpha val="70000"/>
            </a:schemeClr>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5" name="AutoShape 68"/>
          <p:cNvSpPr>
            <a:spLocks noChangeArrowheads="1"/>
          </p:cNvSpPr>
          <p:nvPr/>
        </p:nvSpPr>
        <p:spPr bwMode="auto">
          <a:xfrm>
            <a:off x="419802" y="792480"/>
            <a:ext cx="4975158" cy="561021"/>
          </a:xfrm>
          <a:prstGeom prst="wedgeRoundRectCallout">
            <a:avLst>
              <a:gd name="adj1" fmla="val 13142"/>
              <a:gd name="adj2" fmla="val 368012"/>
              <a:gd name="adj3" fmla="val 16667"/>
            </a:avLst>
          </a:prstGeom>
          <a:noFill/>
          <a:ln w="76200">
            <a:solidFill>
              <a:srgbClr val="FFC000"/>
            </a:solidFill>
            <a:miter lim="800000"/>
            <a:headEnd/>
            <a:tailEnd/>
          </a:ln>
        </p:spPr>
        <p:txBody>
          <a:bodyPr anchor="ctr"/>
          <a:lstStyle/>
          <a:p>
            <a:endParaRPr lang="en-US" sz="2400" dirty="0">
              <a:solidFill>
                <a:srgbClr val="FFFF00"/>
              </a:solidFill>
              <a:latin typeface="Arial" pitchFamily="34" charset="0"/>
              <a:cs typeface="Arial" pitchFamily="34" charset="0"/>
            </a:endParaRPr>
          </a:p>
        </p:txBody>
      </p:sp>
      <p:sp>
        <p:nvSpPr>
          <p:cNvPr id="7" name="TextBox 6"/>
          <p:cNvSpPr txBox="1"/>
          <p:nvPr/>
        </p:nvSpPr>
        <p:spPr bwMode="auto">
          <a:xfrm>
            <a:off x="2980846" y="4536134"/>
            <a:ext cx="5705954" cy="954107"/>
          </a:xfrm>
          <a:prstGeom prst="rect">
            <a:avLst/>
          </a:prstGeom>
          <a:solidFill>
            <a:schemeClr val="bg1"/>
          </a:solidFill>
          <a:ln w="76200">
            <a:solidFill>
              <a:srgbClr val="0000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Economy of scale: single transaction too expensive</a:t>
            </a:r>
          </a:p>
        </p:txBody>
      </p:sp>
      <p:sp>
        <p:nvSpPr>
          <p:cNvPr id="8" name="TextBox 7"/>
          <p:cNvSpPr txBox="1"/>
          <p:nvPr/>
        </p:nvSpPr>
        <p:spPr bwMode="auto">
          <a:xfrm>
            <a:off x="1523999" y="5717234"/>
            <a:ext cx="5461389" cy="954107"/>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Block size becomes major headache later on!</a:t>
            </a:r>
          </a:p>
        </p:txBody>
      </p:sp>
    </p:spTree>
    <p:extLst>
      <p:ext uri="{BB962C8B-B14F-4D97-AF65-F5344CB8AC3E}">
        <p14:creationId xmlns:p14="http://schemas.microsoft.com/office/powerpoint/2010/main" val="45156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32</a:t>
            </a:fld>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4"/>
            <a:ext cx="9099816" cy="2626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bwMode="auto">
          <a:xfrm>
            <a:off x="2575560" y="3355034"/>
            <a:ext cx="598895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Miners race to do Proof of Work</a:t>
            </a:r>
          </a:p>
        </p:txBody>
      </p:sp>
      <p:sp>
        <p:nvSpPr>
          <p:cNvPr id="2" name="Rectangle 1"/>
          <p:cNvSpPr/>
          <p:nvPr/>
        </p:nvSpPr>
        <p:spPr bwMode="auto">
          <a:xfrm>
            <a:off x="289560" y="1539240"/>
            <a:ext cx="8810256" cy="975359"/>
          </a:xfrm>
          <a:prstGeom prst="rect">
            <a:avLst/>
          </a:prstGeom>
          <a:solidFill>
            <a:schemeClr val="tx1">
              <a:alpha val="70000"/>
            </a:schemeClr>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7" name="TextBox 6"/>
          <p:cNvSpPr txBox="1"/>
          <p:nvPr/>
        </p:nvSpPr>
        <p:spPr bwMode="auto">
          <a:xfrm>
            <a:off x="392055" y="4229027"/>
            <a:ext cx="7117080"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Today, consumes lots of energy</a:t>
            </a:r>
          </a:p>
        </p:txBody>
      </p:sp>
      <p:sp>
        <p:nvSpPr>
          <p:cNvPr id="8" name="TextBox 7"/>
          <p:cNvSpPr txBox="1"/>
          <p:nvPr/>
        </p:nvSpPr>
        <p:spPr bwMode="auto">
          <a:xfrm>
            <a:off x="392055" y="5103020"/>
            <a:ext cx="8497134" cy="954107"/>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Cartels with access to cheap power and ASICs control most of hashing power</a:t>
            </a:r>
          </a:p>
        </p:txBody>
      </p:sp>
      <p:sp>
        <p:nvSpPr>
          <p:cNvPr id="9" name="Rectangle 8"/>
          <p:cNvSpPr/>
          <p:nvPr/>
        </p:nvSpPr>
        <p:spPr bwMode="auto">
          <a:xfrm>
            <a:off x="78933" y="775811"/>
            <a:ext cx="8810256" cy="399100"/>
          </a:xfrm>
          <a:prstGeom prst="rect">
            <a:avLst/>
          </a:prstGeom>
          <a:solidFill>
            <a:schemeClr val="tx1">
              <a:alpha val="70000"/>
            </a:schemeClr>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5" name="AutoShape 68"/>
          <p:cNvSpPr>
            <a:spLocks noChangeArrowheads="1"/>
          </p:cNvSpPr>
          <p:nvPr/>
        </p:nvSpPr>
        <p:spPr bwMode="auto">
          <a:xfrm>
            <a:off x="392055" y="1072990"/>
            <a:ext cx="6593333" cy="561021"/>
          </a:xfrm>
          <a:prstGeom prst="wedgeRoundRectCallout">
            <a:avLst>
              <a:gd name="adj1" fmla="val 30709"/>
              <a:gd name="adj2" fmla="val 308250"/>
              <a:gd name="adj3" fmla="val 16667"/>
            </a:avLst>
          </a:prstGeom>
          <a:noFill/>
          <a:ln w="76200">
            <a:solidFill>
              <a:srgbClr val="FF66FF"/>
            </a:solidFill>
            <a:miter lim="800000"/>
            <a:headEnd/>
            <a:tailEnd/>
          </a:ln>
        </p:spPr>
        <p:txBody>
          <a:bodyPr anchor="ctr"/>
          <a:lstStyle/>
          <a:p>
            <a:endParaRPr lang="en-US" sz="24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427759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33</a:t>
            </a:fld>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4"/>
            <a:ext cx="9099816" cy="2626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bwMode="auto">
          <a:xfrm>
            <a:off x="392055" y="3355034"/>
            <a:ext cx="6984105"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If multiple winners at the same time …</a:t>
            </a:r>
          </a:p>
        </p:txBody>
      </p:sp>
      <p:sp>
        <p:nvSpPr>
          <p:cNvPr id="2" name="Rectangle 1"/>
          <p:cNvSpPr/>
          <p:nvPr/>
        </p:nvSpPr>
        <p:spPr bwMode="auto">
          <a:xfrm>
            <a:off x="289560" y="1828800"/>
            <a:ext cx="8810256" cy="807719"/>
          </a:xfrm>
          <a:prstGeom prst="rect">
            <a:avLst/>
          </a:prstGeom>
          <a:solidFill>
            <a:schemeClr val="tx1">
              <a:alpha val="70000"/>
            </a:schemeClr>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7" name="TextBox 6"/>
          <p:cNvSpPr txBox="1"/>
          <p:nvPr/>
        </p:nvSpPr>
        <p:spPr bwMode="auto">
          <a:xfrm>
            <a:off x="392055" y="4229027"/>
            <a:ext cx="5353425"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the blockchain forks …</a:t>
            </a:r>
          </a:p>
        </p:txBody>
      </p:sp>
      <p:sp>
        <p:nvSpPr>
          <p:cNvPr id="8" name="TextBox 7"/>
          <p:cNvSpPr txBox="1"/>
          <p:nvPr/>
        </p:nvSpPr>
        <p:spPr bwMode="auto">
          <a:xfrm>
            <a:off x="392055" y="5103020"/>
            <a:ext cx="8497134" cy="954107"/>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Result: high latency because need to wait until your transaction deep enough in chain</a:t>
            </a:r>
          </a:p>
        </p:txBody>
      </p:sp>
      <p:sp>
        <p:nvSpPr>
          <p:cNvPr id="9" name="Rectangle 8"/>
          <p:cNvSpPr/>
          <p:nvPr/>
        </p:nvSpPr>
        <p:spPr bwMode="auto">
          <a:xfrm>
            <a:off x="78933" y="775811"/>
            <a:ext cx="8810256" cy="547210"/>
          </a:xfrm>
          <a:prstGeom prst="rect">
            <a:avLst/>
          </a:prstGeom>
          <a:solidFill>
            <a:schemeClr val="tx1">
              <a:alpha val="70000"/>
            </a:schemeClr>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5" name="AutoShape 68"/>
          <p:cNvSpPr>
            <a:spLocks noChangeArrowheads="1"/>
          </p:cNvSpPr>
          <p:nvPr/>
        </p:nvSpPr>
        <p:spPr bwMode="auto">
          <a:xfrm>
            <a:off x="392055" y="1267779"/>
            <a:ext cx="6984105" cy="561021"/>
          </a:xfrm>
          <a:prstGeom prst="wedgeRoundRectCallout">
            <a:avLst>
              <a:gd name="adj1" fmla="val 7797"/>
              <a:gd name="adj2" fmla="val 267503"/>
              <a:gd name="adj3" fmla="val 16667"/>
            </a:avLst>
          </a:prstGeom>
          <a:noFill/>
          <a:ln w="76200">
            <a:solidFill>
              <a:schemeClr val="accent1">
                <a:lumMod val="40000"/>
                <a:lumOff val="60000"/>
              </a:schemeClr>
            </a:solidFill>
            <a:miter lim="800000"/>
            <a:headEnd/>
            <a:tailEnd/>
          </a:ln>
        </p:spPr>
        <p:txBody>
          <a:bodyPr anchor="ctr"/>
          <a:lstStyle/>
          <a:p>
            <a:endParaRPr lang="en-US" sz="24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29635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34</a:t>
            </a:fld>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4"/>
            <a:ext cx="9099816" cy="2626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bwMode="auto">
          <a:xfrm>
            <a:off x="392055" y="3355034"/>
            <a:ext cx="8386185"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Sanity check: malformed txns rejected</a:t>
            </a:r>
          </a:p>
        </p:txBody>
      </p:sp>
      <p:sp>
        <p:nvSpPr>
          <p:cNvPr id="2" name="Rectangle 1"/>
          <p:cNvSpPr/>
          <p:nvPr/>
        </p:nvSpPr>
        <p:spPr bwMode="auto">
          <a:xfrm>
            <a:off x="289560" y="2139790"/>
            <a:ext cx="8810256" cy="496729"/>
          </a:xfrm>
          <a:prstGeom prst="rect">
            <a:avLst/>
          </a:prstGeom>
          <a:solidFill>
            <a:schemeClr val="tx1">
              <a:alpha val="70000"/>
            </a:schemeClr>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7" name="TextBox 6"/>
          <p:cNvSpPr txBox="1"/>
          <p:nvPr/>
        </p:nvSpPr>
        <p:spPr bwMode="auto">
          <a:xfrm>
            <a:off x="392055" y="4229027"/>
            <a:ext cx="7117080"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Incentive for miners to behave …</a:t>
            </a:r>
          </a:p>
        </p:txBody>
      </p:sp>
      <p:sp>
        <p:nvSpPr>
          <p:cNvPr id="8" name="TextBox 7"/>
          <p:cNvSpPr txBox="1"/>
          <p:nvPr/>
        </p:nvSpPr>
        <p:spPr bwMode="auto">
          <a:xfrm>
            <a:off x="3108960" y="5103020"/>
            <a:ext cx="5780228" cy="954107"/>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Double spending filter</a:t>
            </a:r>
          </a:p>
          <a:p>
            <a:pPr algn="ctr"/>
            <a:r>
              <a:rPr lang="en-US" sz="2800" b="1" dirty="0">
                <a:solidFill>
                  <a:srgbClr val="FFFF00"/>
                </a:solidFill>
                <a:latin typeface="Arial" panose="020B0604020202020204" pitchFamily="34" charset="0"/>
                <a:cs typeface="Arial" panose="020B0604020202020204" pitchFamily="34" charset="0"/>
              </a:rPr>
              <a:t>(not actually necessary?)</a:t>
            </a:r>
          </a:p>
        </p:txBody>
      </p:sp>
      <p:sp>
        <p:nvSpPr>
          <p:cNvPr id="9" name="Rectangle 8"/>
          <p:cNvSpPr/>
          <p:nvPr/>
        </p:nvSpPr>
        <p:spPr bwMode="auto">
          <a:xfrm>
            <a:off x="78933" y="775811"/>
            <a:ext cx="8810256" cy="802958"/>
          </a:xfrm>
          <a:prstGeom prst="rect">
            <a:avLst/>
          </a:prstGeom>
          <a:solidFill>
            <a:schemeClr val="tx1">
              <a:alpha val="70000"/>
            </a:schemeClr>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5" name="AutoShape 68"/>
          <p:cNvSpPr>
            <a:spLocks noChangeArrowheads="1"/>
          </p:cNvSpPr>
          <p:nvPr/>
        </p:nvSpPr>
        <p:spPr bwMode="auto">
          <a:xfrm>
            <a:off x="392055" y="1578769"/>
            <a:ext cx="8005185" cy="561021"/>
          </a:xfrm>
          <a:prstGeom prst="wedgeRoundRectCallout">
            <a:avLst>
              <a:gd name="adj1" fmla="val 7797"/>
              <a:gd name="adj2" fmla="val 267503"/>
              <a:gd name="adj3" fmla="val 16667"/>
            </a:avLst>
          </a:prstGeom>
          <a:noFill/>
          <a:ln w="76200">
            <a:solidFill>
              <a:srgbClr val="FF0000"/>
            </a:solidFill>
            <a:miter lim="800000"/>
            <a:headEnd/>
            <a:tailEnd/>
          </a:ln>
        </p:spPr>
        <p:txBody>
          <a:bodyPr anchor="ctr"/>
          <a:lstStyle/>
          <a:p>
            <a:endParaRPr lang="en-US" sz="24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3681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35</a:t>
            </a:fld>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9074"/>
            <a:ext cx="9099816" cy="2626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bwMode="auto">
          <a:xfrm>
            <a:off x="392056" y="3355034"/>
            <a:ext cx="8386184"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Successors build on recent well-formed blocks</a:t>
            </a:r>
          </a:p>
        </p:txBody>
      </p:sp>
      <p:sp>
        <p:nvSpPr>
          <p:cNvPr id="7" name="TextBox 6"/>
          <p:cNvSpPr txBox="1"/>
          <p:nvPr/>
        </p:nvSpPr>
        <p:spPr bwMode="auto">
          <a:xfrm>
            <a:off x="2660861" y="4331510"/>
            <a:ext cx="6117379"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Pick longest chain if there is a fork</a:t>
            </a:r>
          </a:p>
        </p:txBody>
      </p:sp>
      <p:sp>
        <p:nvSpPr>
          <p:cNvPr id="8" name="TextBox 7"/>
          <p:cNvSpPr txBox="1"/>
          <p:nvPr/>
        </p:nvSpPr>
        <p:spPr bwMode="auto">
          <a:xfrm>
            <a:off x="3839646" y="5307987"/>
            <a:ext cx="4938594"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Break ties arbitrarily</a:t>
            </a:r>
          </a:p>
        </p:txBody>
      </p:sp>
      <p:sp>
        <p:nvSpPr>
          <p:cNvPr id="9" name="Rectangle 8"/>
          <p:cNvSpPr/>
          <p:nvPr/>
        </p:nvSpPr>
        <p:spPr bwMode="auto">
          <a:xfrm>
            <a:off x="78933" y="775810"/>
            <a:ext cx="8810256" cy="1129189"/>
          </a:xfrm>
          <a:prstGeom prst="rect">
            <a:avLst/>
          </a:prstGeom>
          <a:solidFill>
            <a:schemeClr val="tx1">
              <a:alpha val="70000"/>
            </a:schemeClr>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5" name="AutoShape 68"/>
          <p:cNvSpPr>
            <a:spLocks noChangeArrowheads="1"/>
          </p:cNvSpPr>
          <p:nvPr/>
        </p:nvSpPr>
        <p:spPr bwMode="auto">
          <a:xfrm>
            <a:off x="481468" y="1905000"/>
            <a:ext cx="8618348" cy="722469"/>
          </a:xfrm>
          <a:prstGeom prst="wedgeRoundRectCallout">
            <a:avLst>
              <a:gd name="adj1" fmla="val 8504"/>
              <a:gd name="adj2" fmla="val 138828"/>
              <a:gd name="adj3" fmla="val 16667"/>
            </a:avLst>
          </a:prstGeom>
          <a:noFill/>
          <a:ln w="76200">
            <a:solidFill>
              <a:srgbClr val="FF66FF"/>
            </a:solidFill>
            <a:miter lim="800000"/>
            <a:headEnd/>
            <a:tailEnd/>
          </a:ln>
        </p:spPr>
        <p:txBody>
          <a:bodyPr anchor="ctr"/>
          <a:lstStyle/>
          <a:p>
            <a:endParaRPr lang="en-US" sz="24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54503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Where’s my Money?</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36</a:t>
            </a:fld>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0218"/>
            <a:ext cx="9125261" cy="667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bwMode="auto">
          <a:xfrm>
            <a:off x="819261" y="3146381"/>
            <a:ext cx="7315089"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You mine a block, you get paid</a:t>
            </a:r>
          </a:p>
        </p:txBody>
      </p:sp>
      <p:sp>
        <p:nvSpPr>
          <p:cNvPr id="6" name="TextBox 5"/>
          <p:cNvSpPr txBox="1"/>
          <p:nvPr/>
        </p:nvSpPr>
        <p:spPr bwMode="auto">
          <a:xfrm>
            <a:off x="1307052" y="4013445"/>
            <a:ext cx="6827298"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How new bitcoins are generated</a:t>
            </a:r>
          </a:p>
        </p:txBody>
      </p:sp>
      <p:sp>
        <p:nvSpPr>
          <p:cNvPr id="7" name="TextBox 6"/>
          <p:cNvSpPr txBox="1"/>
          <p:nvPr/>
        </p:nvSpPr>
        <p:spPr bwMode="auto">
          <a:xfrm>
            <a:off x="3932559" y="4880509"/>
            <a:ext cx="4201791"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CCECFF"/>
                </a:solidFill>
                <a:latin typeface="Arial" panose="020B0604020202020204" pitchFamily="34" charset="0"/>
                <a:cs typeface="Arial" panose="020B0604020202020204" pitchFamily="34" charset="0"/>
              </a:rPr>
              <a:t>“</a:t>
            </a:r>
            <a:r>
              <a:rPr lang="en-US" sz="2800" b="1" dirty="0">
                <a:solidFill>
                  <a:srgbClr val="FFFF00"/>
                </a:solidFill>
                <a:latin typeface="Arial" panose="020B0604020202020204" pitchFamily="34" charset="0"/>
                <a:cs typeface="Arial" panose="020B0604020202020204" pitchFamily="34" charset="0"/>
              </a:rPr>
              <a:t>Coinbase</a:t>
            </a:r>
            <a:r>
              <a:rPr lang="en-US" sz="2800" b="1" dirty="0">
                <a:solidFill>
                  <a:srgbClr val="CCECFF"/>
                </a:solidFill>
                <a:latin typeface="Arial" panose="020B0604020202020204" pitchFamily="34" charset="0"/>
                <a:cs typeface="Arial" panose="020B0604020202020204" pitchFamily="34" charset="0"/>
              </a:rPr>
              <a:t>” </a:t>
            </a:r>
            <a:r>
              <a:rPr lang="en-US" sz="2800" b="1" dirty="0">
                <a:solidFill>
                  <a:srgbClr val="FFFF00"/>
                </a:solidFill>
                <a:latin typeface="Arial" panose="020B0604020202020204" pitchFamily="34" charset="0"/>
                <a:cs typeface="Arial" panose="020B0604020202020204" pitchFamily="34" charset="0"/>
              </a:rPr>
              <a:t>transaction</a:t>
            </a:r>
          </a:p>
        </p:txBody>
      </p:sp>
    </p:spTree>
    <p:extLst>
      <p:ext uri="{BB962C8B-B14F-4D97-AF65-F5344CB8AC3E}">
        <p14:creationId xmlns:p14="http://schemas.microsoft.com/office/powerpoint/2010/main" val="156596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Where’s my Money?</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37</a:t>
            </a:fld>
            <a:endParaRPr lang="en-US" dirty="0"/>
          </a:p>
        </p:txBody>
      </p:sp>
      <p:sp>
        <p:nvSpPr>
          <p:cNvPr id="5" name="TextBox 4"/>
          <p:cNvSpPr txBox="1"/>
          <p:nvPr/>
        </p:nvSpPr>
        <p:spPr bwMode="auto">
          <a:xfrm>
            <a:off x="440404" y="3146381"/>
            <a:ext cx="6800260"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Customers can include transaction fee</a:t>
            </a:r>
          </a:p>
        </p:txBody>
      </p:sp>
      <p:sp>
        <p:nvSpPr>
          <p:cNvPr id="6" name="TextBox 5"/>
          <p:cNvSpPr txBox="1"/>
          <p:nvPr/>
        </p:nvSpPr>
        <p:spPr bwMode="auto">
          <a:xfrm>
            <a:off x="2533237" y="4090453"/>
            <a:ext cx="5479384" cy="523220"/>
          </a:xfrm>
          <a:prstGeom prst="rect">
            <a:avLst/>
          </a:prstGeom>
          <a:solidFill>
            <a:schemeClr val="bg1"/>
          </a:solidFill>
          <a:ln w="76200">
            <a:solidFill>
              <a:srgbClr val="0000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Higher fees buy lower latency?</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94" y="1706880"/>
            <a:ext cx="9000612" cy="920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bwMode="auto">
          <a:xfrm>
            <a:off x="969958" y="5034525"/>
            <a:ext cx="5253361"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This will be a problem later …</a:t>
            </a:r>
          </a:p>
        </p:txBody>
      </p:sp>
    </p:spTree>
    <p:extLst>
      <p:ext uri="{BB962C8B-B14F-4D97-AF65-F5344CB8AC3E}">
        <p14:creationId xmlns:p14="http://schemas.microsoft.com/office/powerpoint/2010/main" val="144676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Deflationary</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38</a:t>
            </a:fld>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97354"/>
            <a:ext cx="9298132" cy="786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bwMode="auto">
          <a:xfrm>
            <a:off x="1024987" y="3146381"/>
            <a:ext cx="6393096"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Limit on number of BTC ever minted</a:t>
            </a:r>
          </a:p>
        </p:txBody>
      </p:sp>
      <p:sp>
        <p:nvSpPr>
          <p:cNvPr id="6" name="TextBox 5"/>
          <p:cNvSpPr txBox="1"/>
          <p:nvPr/>
        </p:nvSpPr>
        <p:spPr bwMode="auto">
          <a:xfrm>
            <a:off x="4317555" y="4105962"/>
            <a:ext cx="3100528" cy="523220"/>
          </a:xfrm>
          <a:prstGeom prst="rect">
            <a:avLst/>
          </a:prstGeom>
          <a:solidFill>
            <a:schemeClr val="bg1"/>
          </a:solidFill>
          <a:ln w="76200">
            <a:solidFill>
              <a:srgbClr val="0000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Fear of inflation?</a:t>
            </a:r>
          </a:p>
        </p:txBody>
      </p:sp>
      <p:sp>
        <p:nvSpPr>
          <p:cNvPr id="7" name="TextBox 6"/>
          <p:cNvSpPr txBox="1"/>
          <p:nvPr/>
        </p:nvSpPr>
        <p:spPr bwMode="auto">
          <a:xfrm>
            <a:off x="1024987" y="5065543"/>
            <a:ext cx="3260828"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But not deflation?</a:t>
            </a:r>
          </a:p>
        </p:txBody>
      </p:sp>
      <p:sp>
        <p:nvSpPr>
          <p:cNvPr id="8" name="TextBox 7"/>
          <p:cNvSpPr txBox="1"/>
          <p:nvPr/>
        </p:nvSpPr>
        <p:spPr bwMode="auto">
          <a:xfrm>
            <a:off x="2158310" y="6025125"/>
            <a:ext cx="5259773"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Deflation implies inflated fees</a:t>
            </a:r>
          </a:p>
        </p:txBody>
      </p:sp>
    </p:spTree>
    <p:extLst>
      <p:ext uri="{BB962C8B-B14F-4D97-AF65-F5344CB8AC3E}">
        <p14:creationId xmlns:p14="http://schemas.microsoft.com/office/powerpoint/2010/main" val="115672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Crime doesn’t Pay</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7390"/>
            <a:ext cx="9177450" cy="811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2"/>
          <p:cNvSpPr txBox="1">
            <a:spLocks/>
          </p:cNvSpPr>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D65C4E5D-DA99-460E-9E68-E8A28959880C}" type="slidenum">
              <a:rPr lang="x-none" smtClean="0"/>
              <a:pPr>
                <a:defRPr/>
              </a:pPr>
              <a:t>39</a:t>
            </a:fld>
            <a:endParaRPr lang="en-US" dirty="0"/>
          </a:p>
        </p:txBody>
      </p:sp>
      <p:sp>
        <p:nvSpPr>
          <p:cNvPr id="6" name="TextBox 5"/>
          <p:cNvSpPr txBox="1"/>
          <p:nvPr/>
        </p:nvSpPr>
        <p:spPr bwMode="auto">
          <a:xfrm>
            <a:off x="1299789" y="3146381"/>
            <a:ext cx="6472611"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Suppose dishonest party acquires lots of hashing power …</a:t>
            </a:r>
          </a:p>
        </p:txBody>
      </p:sp>
      <p:sp>
        <p:nvSpPr>
          <p:cNvPr id="7" name="TextBox 6"/>
          <p:cNvSpPr txBox="1"/>
          <p:nvPr/>
        </p:nvSpPr>
        <p:spPr bwMode="auto">
          <a:xfrm>
            <a:off x="1299789" y="4299105"/>
            <a:ext cx="5016117" cy="523220"/>
          </a:xfrm>
          <a:prstGeom prst="rect">
            <a:avLst/>
          </a:prstGeom>
          <a:solidFill>
            <a:schemeClr val="bg1"/>
          </a:solidFill>
          <a:ln w="76200">
            <a:solidFill>
              <a:srgbClr val="0000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Unlimited double spending?</a:t>
            </a:r>
          </a:p>
        </p:txBody>
      </p:sp>
      <p:sp>
        <p:nvSpPr>
          <p:cNvPr id="8" name="TextBox 7"/>
          <p:cNvSpPr txBox="1"/>
          <p:nvPr/>
        </p:nvSpPr>
        <p:spPr bwMode="auto">
          <a:xfrm>
            <a:off x="1299789" y="5020942"/>
            <a:ext cx="4677883"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Or collect all the rewards?</a:t>
            </a:r>
          </a:p>
        </p:txBody>
      </p:sp>
      <p:sp>
        <p:nvSpPr>
          <p:cNvPr id="9" name="TextBox 8"/>
          <p:cNvSpPr txBox="1"/>
          <p:nvPr/>
        </p:nvSpPr>
        <p:spPr bwMode="auto">
          <a:xfrm>
            <a:off x="1299789" y="5742778"/>
            <a:ext cx="5740098"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Vandalism destroys coin values!</a:t>
            </a:r>
          </a:p>
        </p:txBody>
      </p:sp>
    </p:spTree>
    <p:extLst>
      <p:ext uri="{BB962C8B-B14F-4D97-AF65-F5344CB8AC3E}">
        <p14:creationId xmlns:p14="http://schemas.microsoft.com/office/powerpoint/2010/main" val="374397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fedora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 name="AutoShape 4" descr="Image result for fedora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 name="AutoShape 6" descr="Image result for fedora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pic>
        <p:nvPicPr>
          <p:cNvPr id="3088" name="Picture 16" descr="Turquoise Hard Hat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6920" y="4627852"/>
            <a:ext cx="2290160" cy="176342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74675" y="963446"/>
            <a:ext cx="7994650" cy="1716141"/>
            <a:chOff x="612775" y="963446"/>
            <a:chExt cx="7994650" cy="1716141"/>
          </a:xfrm>
        </p:grpSpPr>
        <p:pic>
          <p:nvPicPr>
            <p:cNvPr id="3090" name="Picture 18" descr="http://www.clker.com/cliparts/J/H/a/O/Z/2/pink-hat-red-2-m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1004810"/>
              <a:ext cx="2317750" cy="1581342"/>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Image result for blue fedora 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4388" y="1003583"/>
              <a:ext cx="2317750" cy="1583797"/>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2" descr="al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963446"/>
              <a:ext cx="2511425" cy="1716141"/>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5-Point Star 7"/>
          <p:cNvSpPr/>
          <p:nvPr/>
        </p:nvSpPr>
        <p:spPr>
          <a:xfrm>
            <a:off x="2892425" y="2874841"/>
            <a:ext cx="914400" cy="9144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2634205">
            <a:off x="1548501" y="3494062"/>
            <a:ext cx="2496149"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5-Point Star 24"/>
          <p:cNvSpPr/>
          <p:nvPr/>
        </p:nvSpPr>
        <p:spPr>
          <a:xfrm>
            <a:off x="6801843" y="2874841"/>
            <a:ext cx="914400" cy="914400"/>
          </a:xfrm>
          <a:prstGeom prst="star5">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Arrow 25"/>
          <p:cNvSpPr/>
          <p:nvPr/>
        </p:nvSpPr>
        <p:spPr>
          <a:xfrm rot="18965795" flipH="1">
            <a:off x="4953197" y="3449736"/>
            <a:ext cx="2496149" cy="457200"/>
          </a:xfrm>
          <a:prstGeom prst="rightArrow">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ight Arrow 26"/>
          <p:cNvSpPr/>
          <p:nvPr/>
        </p:nvSpPr>
        <p:spPr>
          <a:xfrm rot="16200000" flipH="1">
            <a:off x="3851125" y="3278573"/>
            <a:ext cx="1248076" cy="457200"/>
          </a:xfrm>
          <a:prstGeom prst="rightArrow">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5-Point Star 27"/>
          <p:cNvSpPr/>
          <p:nvPr/>
        </p:nvSpPr>
        <p:spPr>
          <a:xfrm>
            <a:off x="4847134" y="2874841"/>
            <a:ext cx="914400" cy="914400"/>
          </a:xfrm>
          <a:prstGeom prst="star5">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bwMode="auto">
          <a:xfrm>
            <a:off x="666813" y="312737"/>
            <a:ext cx="1842171"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Clients</a:t>
            </a:r>
            <a:r>
              <a:rPr lang="en-US" sz="2800" dirty="0">
                <a:latin typeface="Arial" panose="020B0604020202020204" pitchFamily="34" charset="0"/>
                <a:cs typeface="Arial" panose="020B0604020202020204" pitchFamily="34" charset="0"/>
              </a:rPr>
              <a:t> ….</a:t>
            </a:r>
          </a:p>
        </p:txBody>
      </p:sp>
      <p:sp>
        <p:nvSpPr>
          <p:cNvPr id="30" name="TextBox 29"/>
          <p:cNvSpPr txBox="1"/>
          <p:nvPr/>
        </p:nvSpPr>
        <p:spPr bwMode="auto">
          <a:xfrm>
            <a:off x="2840597" y="3877710"/>
            <a:ext cx="3462807"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send transactions …</a:t>
            </a:r>
          </a:p>
        </p:txBody>
      </p:sp>
      <p:sp>
        <p:nvSpPr>
          <p:cNvPr id="31" name="TextBox 30"/>
          <p:cNvSpPr txBox="1"/>
          <p:nvPr/>
        </p:nvSpPr>
        <p:spPr bwMode="auto">
          <a:xfrm>
            <a:off x="6191781" y="5247953"/>
            <a:ext cx="1763624" cy="523220"/>
          </a:xfrm>
          <a:prstGeom prst="rect">
            <a:avLst/>
          </a:prstGeom>
          <a:solidFill>
            <a:schemeClr val="bg1"/>
          </a:solidFill>
          <a:ln w="76200">
            <a:solidFill>
              <a:srgbClr val="00FF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to miners</a:t>
            </a:r>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9798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UTXO Model</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40</a:t>
            </a:fld>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420" y="1866899"/>
            <a:ext cx="6995160" cy="4840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05609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UTXO Model</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41</a:t>
            </a:fld>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420" y="1866899"/>
            <a:ext cx="6995160" cy="4840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bwMode="auto">
          <a:xfrm>
            <a:off x="5006394" y="3769116"/>
            <a:ext cx="3192726"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A txn can have multiple inputs …</a:t>
            </a:r>
          </a:p>
        </p:txBody>
      </p:sp>
      <p:sp>
        <p:nvSpPr>
          <p:cNvPr id="9" name="AutoShape 68"/>
          <p:cNvSpPr>
            <a:spLocks noChangeArrowheads="1"/>
          </p:cNvSpPr>
          <p:nvPr/>
        </p:nvSpPr>
        <p:spPr bwMode="auto">
          <a:xfrm>
            <a:off x="1264920" y="3063240"/>
            <a:ext cx="2663564" cy="2804160"/>
          </a:xfrm>
          <a:prstGeom prst="wedgeRoundRectCallout">
            <a:avLst>
              <a:gd name="adj1" fmla="val 81658"/>
              <a:gd name="adj2" fmla="val -6771"/>
              <a:gd name="adj3" fmla="val 16667"/>
            </a:avLst>
          </a:prstGeom>
          <a:noFill/>
          <a:ln w="76200">
            <a:solidFill>
              <a:srgbClr val="FF0000"/>
            </a:solidFill>
            <a:miter lim="800000"/>
            <a:headEnd/>
            <a:tailEnd/>
          </a:ln>
        </p:spPr>
        <p:txBody>
          <a:bodyPr anchor="ctr"/>
          <a:lstStyle/>
          <a:p>
            <a:endParaRPr lang="en-US" sz="2400" dirty="0">
              <a:solidFill>
                <a:srgbClr val="FF66FF"/>
              </a:solidFill>
              <a:latin typeface="Arial" pitchFamily="34" charset="0"/>
              <a:cs typeface="Arial" pitchFamily="34" charset="0"/>
            </a:endParaRPr>
          </a:p>
        </p:txBody>
      </p:sp>
    </p:spTree>
    <p:extLst>
      <p:ext uri="{BB962C8B-B14F-4D97-AF65-F5344CB8AC3E}">
        <p14:creationId xmlns:p14="http://schemas.microsoft.com/office/powerpoint/2010/main" val="8653097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UTXO Model</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42</a:t>
            </a:fld>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420" y="1866899"/>
            <a:ext cx="6995160" cy="4840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bwMode="auto">
          <a:xfrm>
            <a:off x="525834" y="3810111"/>
            <a:ext cx="3192726" cy="954107"/>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 and multiple outputs</a:t>
            </a:r>
          </a:p>
        </p:txBody>
      </p:sp>
      <p:sp>
        <p:nvSpPr>
          <p:cNvPr id="9" name="AutoShape 68"/>
          <p:cNvSpPr>
            <a:spLocks noChangeArrowheads="1"/>
          </p:cNvSpPr>
          <p:nvPr/>
        </p:nvSpPr>
        <p:spPr bwMode="auto">
          <a:xfrm>
            <a:off x="5151120" y="2885085"/>
            <a:ext cx="2663564" cy="2804160"/>
          </a:xfrm>
          <a:prstGeom prst="wedgeRoundRectCallout">
            <a:avLst>
              <a:gd name="adj1" fmla="val -93425"/>
              <a:gd name="adj2" fmla="val -2967"/>
              <a:gd name="adj3" fmla="val 16667"/>
            </a:avLst>
          </a:prstGeom>
          <a:noFill/>
          <a:ln w="76200">
            <a:solidFill>
              <a:srgbClr val="FF66FF"/>
            </a:solidFill>
            <a:miter lim="800000"/>
            <a:headEnd/>
            <a:tailEnd/>
          </a:ln>
        </p:spPr>
        <p:txBody>
          <a:bodyPr anchor="ctr"/>
          <a:lstStyle/>
          <a:p>
            <a:endParaRPr lang="en-US" sz="2400" dirty="0">
              <a:solidFill>
                <a:srgbClr val="FF66FF"/>
              </a:solidFill>
              <a:latin typeface="Arial" pitchFamily="34" charset="0"/>
              <a:cs typeface="Arial" pitchFamily="34" charset="0"/>
            </a:endParaRPr>
          </a:p>
        </p:txBody>
      </p:sp>
    </p:spTree>
    <p:extLst>
      <p:ext uri="{BB962C8B-B14F-4D97-AF65-F5344CB8AC3E}">
        <p14:creationId xmlns:p14="http://schemas.microsoft.com/office/powerpoint/2010/main" val="37777559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UTXO Model</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43</a:t>
            </a:fld>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420" y="1866899"/>
            <a:ext cx="6995160" cy="4840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bwMode="auto">
          <a:xfrm>
            <a:off x="4876854" y="2529951"/>
            <a:ext cx="3192726"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pizza order</a:t>
            </a:r>
          </a:p>
        </p:txBody>
      </p:sp>
      <p:sp>
        <p:nvSpPr>
          <p:cNvPr id="7" name="TextBox 6"/>
          <p:cNvSpPr txBox="1"/>
          <p:nvPr/>
        </p:nvSpPr>
        <p:spPr bwMode="auto">
          <a:xfrm>
            <a:off x="4876854" y="5029311"/>
            <a:ext cx="3192726"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change</a:t>
            </a:r>
          </a:p>
        </p:txBody>
      </p:sp>
    </p:spTree>
    <p:extLst>
      <p:ext uri="{BB962C8B-B14F-4D97-AF65-F5344CB8AC3E}">
        <p14:creationId xmlns:p14="http://schemas.microsoft.com/office/powerpoint/2010/main" val="3524664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UTXO Model</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44</a:t>
            </a:fld>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420" y="1866899"/>
            <a:ext cx="6995160" cy="4840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bwMode="auto">
          <a:xfrm>
            <a:off x="525834" y="3810111"/>
            <a:ext cx="3192726" cy="1384995"/>
          </a:xfrm>
          <a:prstGeom prst="rect">
            <a:avLst/>
          </a:prstGeom>
          <a:solidFill>
            <a:schemeClr val="bg1"/>
          </a:solidFill>
          <a:ln w="76200">
            <a:solidFill>
              <a:schemeClr val="accent1"/>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Can also place other conditions on transfer …</a:t>
            </a:r>
          </a:p>
        </p:txBody>
      </p:sp>
      <p:sp>
        <p:nvSpPr>
          <p:cNvPr id="9" name="AutoShape 68"/>
          <p:cNvSpPr>
            <a:spLocks noChangeArrowheads="1"/>
          </p:cNvSpPr>
          <p:nvPr/>
        </p:nvSpPr>
        <p:spPr bwMode="auto">
          <a:xfrm>
            <a:off x="5151120" y="2885085"/>
            <a:ext cx="2663564" cy="2804160"/>
          </a:xfrm>
          <a:prstGeom prst="wedgeRoundRectCallout">
            <a:avLst>
              <a:gd name="adj1" fmla="val -93425"/>
              <a:gd name="adj2" fmla="val -2967"/>
              <a:gd name="adj3" fmla="val 16667"/>
            </a:avLst>
          </a:prstGeom>
          <a:noFill/>
          <a:ln w="76200">
            <a:solidFill>
              <a:schemeClr val="accent1"/>
            </a:solidFill>
            <a:miter lim="800000"/>
            <a:headEnd/>
            <a:tailEnd/>
          </a:ln>
        </p:spPr>
        <p:txBody>
          <a:bodyPr anchor="ctr"/>
          <a:lstStyle/>
          <a:p>
            <a:endParaRPr lang="en-US" sz="2400" dirty="0">
              <a:solidFill>
                <a:srgbClr val="FF66FF"/>
              </a:solidFill>
              <a:latin typeface="Arial" pitchFamily="34" charset="0"/>
              <a:cs typeface="Arial" pitchFamily="34" charset="0"/>
            </a:endParaRPr>
          </a:p>
        </p:txBody>
      </p:sp>
      <p:sp>
        <p:nvSpPr>
          <p:cNvPr id="7" name="TextBox 6"/>
          <p:cNvSpPr txBox="1"/>
          <p:nvPr/>
        </p:nvSpPr>
        <p:spPr bwMode="auto">
          <a:xfrm>
            <a:off x="4442514" y="5943711"/>
            <a:ext cx="3192726" cy="523220"/>
          </a:xfrm>
          <a:prstGeom prst="rect">
            <a:avLst/>
          </a:prstGeom>
          <a:solidFill>
            <a:schemeClr val="bg1"/>
          </a:solidFill>
          <a:ln w="76200">
            <a:solidFill>
              <a:srgbClr val="00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smart contracts</a:t>
            </a:r>
          </a:p>
        </p:txBody>
      </p:sp>
    </p:spTree>
    <p:extLst>
      <p:ext uri="{BB962C8B-B14F-4D97-AF65-F5344CB8AC3E}">
        <p14:creationId xmlns:p14="http://schemas.microsoft.com/office/powerpoint/2010/main" val="17622909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Privacy</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45</a:t>
            </a:fld>
            <a:endParaRPr lang="en-U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3138"/>
            <a:ext cx="9184158" cy="2831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bwMode="auto">
          <a:xfrm>
            <a:off x="701040" y="5390346"/>
            <a:ext cx="8077200"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Old-school: Trusted 3</a:t>
            </a:r>
            <a:r>
              <a:rPr lang="en-US" sz="2800" b="1" baseline="30000" dirty="0">
                <a:solidFill>
                  <a:srgbClr val="FFFF00"/>
                </a:solidFill>
                <a:latin typeface="Arial" panose="020B0604020202020204" pitchFamily="34" charset="0"/>
                <a:cs typeface="Arial" panose="020B0604020202020204" pitchFamily="34" charset="0"/>
              </a:rPr>
              <a:t>rd</a:t>
            </a:r>
            <a:r>
              <a:rPr lang="en-US" sz="2800" b="1" dirty="0">
                <a:solidFill>
                  <a:srgbClr val="FFFF00"/>
                </a:solidFill>
                <a:latin typeface="Arial" panose="020B0604020202020204" pitchFamily="34" charset="0"/>
                <a:cs typeface="Arial" panose="020B0604020202020204" pitchFamily="34" charset="0"/>
              </a:rPr>
              <a:t> party keeps IDs secret</a:t>
            </a:r>
          </a:p>
        </p:txBody>
      </p:sp>
      <p:sp>
        <p:nvSpPr>
          <p:cNvPr id="6" name="AutoShape 68"/>
          <p:cNvSpPr>
            <a:spLocks noChangeArrowheads="1"/>
          </p:cNvSpPr>
          <p:nvPr/>
        </p:nvSpPr>
        <p:spPr bwMode="auto">
          <a:xfrm>
            <a:off x="198120" y="2484120"/>
            <a:ext cx="7360920" cy="1174909"/>
          </a:xfrm>
          <a:prstGeom prst="wedgeRoundRectCallout">
            <a:avLst>
              <a:gd name="adj1" fmla="val 33211"/>
              <a:gd name="adj2" fmla="val 170935"/>
              <a:gd name="adj3" fmla="val 16667"/>
            </a:avLst>
          </a:prstGeom>
          <a:noFill/>
          <a:ln w="76200">
            <a:solidFill>
              <a:srgbClr val="FF0000"/>
            </a:solidFill>
            <a:miter lim="800000"/>
            <a:headEnd/>
            <a:tailEnd/>
          </a:ln>
        </p:spPr>
        <p:txBody>
          <a:bodyPr anchor="ctr"/>
          <a:lstStyle/>
          <a:p>
            <a:endParaRPr lang="en-US" sz="2400" dirty="0">
              <a:solidFill>
                <a:srgbClr val="FF66FF"/>
              </a:solidFill>
              <a:latin typeface="Arial" pitchFamily="34" charset="0"/>
              <a:cs typeface="Arial" pitchFamily="34" charset="0"/>
            </a:endParaRPr>
          </a:p>
        </p:txBody>
      </p:sp>
    </p:spTree>
    <p:extLst>
      <p:ext uri="{BB962C8B-B14F-4D97-AF65-F5344CB8AC3E}">
        <p14:creationId xmlns:p14="http://schemas.microsoft.com/office/powerpoint/2010/main" val="22100730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Privacy</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46</a:t>
            </a:fld>
            <a:endParaRPr lang="en-U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3138"/>
            <a:ext cx="9184158" cy="2831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bwMode="auto">
          <a:xfrm>
            <a:off x="807720" y="1981528"/>
            <a:ext cx="6156960"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Bitcoin: all transactions visible</a:t>
            </a:r>
          </a:p>
        </p:txBody>
      </p:sp>
      <p:sp>
        <p:nvSpPr>
          <p:cNvPr id="6" name="AutoShape 68"/>
          <p:cNvSpPr>
            <a:spLocks noChangeArrowheads="1"/>
          </p:cNvSpPr>
          <p:nvPr/>
        </p:nvSpPr>
        <p:spPr bwMode="auto">
          <a:xfrm>
            <a:off x="220980" y="4297680"/>
            <a:ext cx="3680460" cy="624840"/>
          </a:xfrm>
          <a:prstGeom prst="wedgeRoundRectCallout">
            <a:avLst>
              <a:gd name="adj1" fmla="val 32383"/>
              <a:gd name="adj2" fmla="val -295474"/>
              <a:gd name="adj3" fmla="val 16667"/>
            </a:avLst>
          </a:prstGeom>
          <a:noFill/>
          <a:ln w="76200">
            <a:solidFill>
              <a:srgbClr val="FF0000"/>
            </a:solidFill>
            <a:miter lim="800000"/>
            <a:headEnd/>
            <a:tailEnd/>
          </a:ln>
        </p:spPr>
        <p:txBody>
          <a:bodyPr anchor="ctr"/>
          <a:lstStyle/>
          <a:p>
            <a:endParaRPr lang="en-US" sz="2400" dirty="0">
              <a:solidFill>
                <a:srgbClr val="FF66FF"/>
              </a:solidFill>
              <a:latin typeface="Arial" pitchFamily="34" charset="0"/>
              <a:cs typeface="Arial" pitchFamily="34" charset="0"/>
            </a:endParaRPr>
          </a:p>
        </p:txBody>
      </p:sp>
      <p:sp>
        <p:nvSpPr>
          <p:cNvPr id="7" name="TextBox 6"/>
          <p:cNvSpPr txBox="1"/>
          <p:nvPr/>
        </p:nvSpPr>
        <p:spPr bwMode="auto">
          <a:xfrm>
            <a:off x="4053840" y="2789248"/>
            <a:ext cx="4724400"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Public sees only keys</a:t>
            </a:r>
          </a:p>
        </p:txBody>
      </p:sp>
      <p:sp>
        <p:nvSpPr>
          <p:cNvPr id="8" name="TextBox 7"/>
          <p:cNvSpPr txBox="1"/>
          <p:nvPr/>
        </p:nvSpPr>
        <p:spPr bwMode="auto">
          <a:xfrm>
            <a:off x="4053840" y="3820626"/>
            <a:ext cx="4724400" cy="954107"/>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Which can still leak information</a:t>
            </a:r>
          </a:p>
        </p:txBody>
      </p:sp>
      <p:sp>
        <p:nvSpPr>
          <p:cNvPr id="9" name="TextBox 8"/>
          <p:cNvSpPr txBox="1"/>
          <p:nvPr/>
        </p:nvSpPr>
        <p:spPr bwMode="auto">
          <a:xfrm>
            <a:off x="3078480" y="5329057"/>
            <a:ext cx="4724400"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66FF"/>
                </a:solidFill>
                <a:latin typeface="Arial" panose="020B0604020202020204" pitchFamily="34" charset="0"/>
                <a:cs typeface="Arial" panose="020B0604020202020204" pitchFamily="34" charset="0"/>
              </a:rPr>
              <a:t>“</a:t>
            </a:r>
            <a:r>
              <a:rPr lang="en-US" sz="2800" b="1" dirty="0">
                <a:solidFill>
                  <a:srgbClr val="FFFF00"/>
                </a:solidFill>
                <a:latin typeface="Arial" panose="020B0604020202020204" pitchFamily="34" charset="0"/>
                <a:cs typeface="Arial" panose="020B0604020202020204" pitchFamily="34" charset="0"/>
              </a:rPr>
              <a:t>pseudonymous</a:t>
            </a:r>
            <a:r>
              <a:rPr lang="en-US" sz="2800" b="1" dirty="0">
                <a:solidFill>
                  <a:srgbClr val="FF66FF"/>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565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Calculation</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47</a:t>
            </a:fld>
            <a:endParaRPr lang="en-U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9076962" cy="2727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bwMode="auto">
          <a:xfrm>
            <a:off x="342954" y="2192274"/>
            <a:ext cx="6507370"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Back of the envelope calculation</a:t>
            </a:r>
          </a:p>
        </p:txBody>
      </p:sp>
      <p:sp>
        <p:nvSpPr>
          <p:cNvPr id="6" name="TextBox 5"/>
          <p:cNvSpPr txBox="1"/>
          <p:nvPr/>
        </p:nvSpPr>
        <p:spPr bwMode="auto">
          <a:xfrm>
            <a:off x="1341120" y="3178271"/>
            <a:ext cx="7642582" cy="954107"/>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How likely dishonest miner can overtake honest miner to reverse transaction?</a:t>
            </a:r>
          </a:p>
        </p:txBody>
      </p:sp>
      <p:sp>
        <p:nvSpPr>
          <p:cNvPr id="7" name="TextBox 6"/>
          <p:cNvSpPr txBox="1"/>
          <p:nvPr/>
        </p:nvSpPr>
        <p:spPr bwMode="auto">
          <a:xfrm>
            <a:off x="342954" y="4595155"/>
            <a:ext cx="5493966"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Exponentially small in gap size</a:t>
            </a:r>
          </a:p>
        </p:txBody>
      </p:sp>
      <p:sp>
        <p:nvSpPr>
          <p:cNvPr id="8" name="TextBox 7"/>
          <p:cNvSpPr txBox="1"/>
          <p:nvPr/>
        </p:nvSpPr>
        <p:spPr bwMode="auto">
          <a:xfrm>
            <a:off x="342954" y="5581151"/>
            <a:ext cx="8137827"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Calculation naïve but probably mostly right</a:t>
            </a:r>
          </a:p>
        </p:txBody>
      </p:sp>
    </p:spTree>
    <p:extLst>
      <p:ext uri="{BB962C8B-B14F-4D97-AF65-F5344CB8AC3E}">
        <p14:creationId xmlns:p14="http://schemas.microsoft.com/office/powerpoint/2010/main" val="369234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48</a:t>
            </a:fld>
            <a:endParaRPr lang="en-US"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64106">
            <a:off x="798966" y="602750"/>
            <a:ext cx="7696943" cy="8766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bwMode="auto">
          <a:xfrm>
            <a:off x="990598" y="2217275"/>
            <a:ext cx="7642582"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Here is a more complete calculation …</a:t>
            </a:r>
          </a:p>
        </p:txBody>
      </p:sp>
      <p:sp>
        <p:nvSpPr>
          <p:cNvPr id="6" name="TextBox 5"/>
          <p:cNvSpPr txBox="1"/>
          <p:nvPr/>
        </p:nvSpPr>
        <p:spPr bwMode="auto">
          <a:xfrm>
            <a:off x="3139214" y="3327525"/>
            <a:ext cx="5493966"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Lots of Chernoff bounds …</a:t>
            </a:r>
          </a:p>
        </p:txBody>
      </p:sp>
      <p:sp>
        <p:nvSpPr>
          <p:cNvPr id="7" name="TextBox 6"/>
          <p:cNvSpPr txBox="1"/>
          <p:nvPr/>
        </p:nvSpPr>
        <p:spPr bwMode="auto">
          <a:xfrm>
            <a:off x="495353" y="4437775"/>
            <a:ext cx="8137827"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more precise statements of correctness</a:t>
            </a:r>
          </a:p>
        </p:txBody>
      </p:sp>
      <p:sp>
        <p:nvSpPr>
          <p:cNvPr id="8" name="TextBox 7"/>
          <p:cNvSpPr txBox="1"/>
          <p:nvPr/>
        </p:nvSpPr>
        <p:spPr bwMode="auto">
          <a:xfrm>
            <a:off x="495353" y="5548026"/>
            <a:ext cx="8137827"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more precise bounds on hashing power</a:t>
            </a:r>
          </a:p>
        </p:txBody>
      </p:sp>
    </p:spTree>
    <p:extLst>
      <p:ext uri="{BB962C8B-B14F-4D97-AF65-F5344CB8AC3E}">
        <p14:creationId xmlns:p14="http://schemas.microsoft.com/office/powerpoint/2010/main" val="37382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269346-3832-4786-A0C3-730427FEBB17}"/>
              </a:ext>
            </a:extLst>
          </p:cNvPr>
          <p:cNvSpPr>
            <a:spLocks noGrp="1"/>
          </p:cNvSpPr>
          <p:nvPr>
            <p:ph type="ctrTitle"/>
          </p:nvPr>
        </p:nvSpPr>
        <p:spPr/>
        <p:txBody>
          <a:bodyPr/>
          <a:lstStyle/>
          <a:p>
            <a:r>
              <a:rPr lang="en-US" dirty="0">
                <a:solidFill>
                  <a:srgbClr val="FFFF00"/>
                </a:solidFill>
              </a:rPr>
              <a:t>PoW and decentralization</a:t>
            </a:r>
          </a:p>
        </p:txBody>
      </p:sp>
      <p:sp>
        <p:nvSpPr>
          <p:cNvPr id="2" name="Slide Number Placeholder 1">
            <a:extLst>
              <a:ext uri="{FF2B5EF4-FFF2-40B4-BE49-F238E27FC236}">
                <a16:creationId xmlns:a16="http://schemas.microsoft.com/office/drawing/2014/main" id="{38724CEA-FF2F-4488-A482-C7B0B4DBDB90}"/>
              </a:ext>
            </a:extLst>
          </p:cNvPr>
          <p:cNvSpPr>
            <a:spLocks noGrp="1"/>
          </p:cNvSpPr>
          <p:nvPr>
            <p:ph type="sldNum" sz="quarter" idx="11"/>
          </p:nvPr>
        </p:nvSpPr>
        <p:spPr/>
        <p:txBody>
          <a:bodyPr/>
          <a:lstStyle/>
          <a:p>
            <a:pPr>
              <a:defRPr/>
            </a:pPr>
            <a:fld id="{FE25F947-77F5-4CA6-8472-B4B2967773ED}" type="slidenum">
              <a:rPr lang="x-none" smtClean="0"/>
              <a:pPr>
                <a:defRPr/>
              </a:pPr>
              <a:t>49</a:t>
            </a:fld>
            <a:endParaRPr lang="en-US" dirty="0"/>
          </a:p>
        </p:txBody>
      </p:sp>
    </p:spTree>
    <p:extLst>
      <p:ext uri="{BB962C8B-B14F-4D97-AF65-F5344CB8AC3E}">
        <p14:creationId xmlns:p14="http://schemas.microsoft.com/office/powerpoint/2010/main" val="3045801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fedora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 name="AutoShape 4" descr="Image result for fedora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 name="AutoShape 6" descr="Image result for fedora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pic>
        <p:nvPicPr>
          <p:cNvPr id="3088" name="Picture 16" descr="Turquoise Hard Hat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544763"/>
            <a:ext cx="2857500" cy="22002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bwMode="auto">
          <a:xfrm>
            <a:off x="780536" y="543580"/>
            <a:ext cx="5982728" cy="523220"/>
          </a:xfrm>
          <a:prstGeom prst="rect">
            <a:avLst/>
          </a:prstGeom>
          <a:solidFill>
            <a:schemeClr val="bg1"/>
          </a:solidFill>
          <a:ln w="76200">
            <a:solidFill>
              <a:srgbClr val="00FF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Miner batches transactions in blocks</a:t>
            </a:r>
          </a:p>
        </p:txBody>
      </p:sp>
      <p:grpSp>
        <p:nvGrpSpPr>
          <p:cNvPr id="8" name="Group 7"/>
          <p:cNvGrpSpPr/>
          <p:nvPr/>
        </p:nvGrpSpPr>
        <p:grpSpPr>
          <a:xfrm>
            <a:off x="5334000" y="1701800"/>
            <a:ext cx="2438400" cy="3886200"/>
            <a:chOff x="5334000" y="1066800"/>
            <a:chExt cx="2438400" cy="3886200"/>
          </a:xfrm>
        </p:grpSpPr>
        <p:sp>
          <p:nvSpPr>
            <p:cNvPr id="2" name="Vertical Scroll 1"/>
            <p:cNvSpPr/>
            <p:nvPr/>
          </p:nvSpPr>
          <p:spPr>
            <a:xfrm>
              <a:off x="5334000" y="1066800"/>
              <a:ext cx="2438400" cy="388620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6096000" y="1566863"/>
              <a:ext cx="914400" cy="2886075"/>
              <a:chOff x="6096000" y="1600200"/>
              <a:chExt cx="914400" cy="2886075"/>
            </a:xfrm>
          </p:grpSpPr>
          <p:sp>
            <p:nvSpPr>
              <p:cNvPr id="12" name="5-Point Star 11"/>
              <p:cNvSpPr/>
              <p:nvPr/>
            </p:nvSpPr>
            <p:spPr>
              <a:xfrm>
                <a:off x="6096000" y="1600200"/>
                <a:ext cx="914400" cy="9144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5-Point Star 12"/>
              <p:cNvSpPr/>
              <p:nvPr/>
            </p:nvSpPr>
            <p:spPr>
              <a:xfrm>
                <a:off x="6096000" y="3571875"/>
                <a:ext cx="914400" cy="914400"/>
              </a:xfrm>
              <a:prstGeom prst="star5">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5-Point Star 13"/>
              <p:cNvSpPr/>
              <p:nvPr/>
            </p:nvSpPr>
            <p:spPr>
              <a:xfrm>
                <a:off x="6096000" y="2586038"/>
                <a:ext cx="914400" cy="914400"/>
              </a:xfrm>
              <a:prstGeom prst="star5">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6337011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93166">
            <a:off x="-23732" y="628695"/>
            <a:ext cx="8279960" cy="11057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50</a:t>
            </a:fld>
            <a:endParaRPr lang="en-US" dirty="0"/>
          </a:p>
        </p:txBody>
      </p:sp>
      <p:sp>
        <p:nvSpPr>
          <p:cNvPr id="6" name="TextBox 5"/>
          <p:cNvSpPr txBox="1"/>
          <p:nvPr/>
        </p:nvSpPr>
        <p:spPr bwMode="auto">
          <a:xfrm>
            <a:off x="2169143" y="2060289"/>
            <a:ext cx="4879862"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Bitcoin is pretty centralized</a:t>
            </a:r>
          </a:p>
        </p:txBody>
      </p:sp>
      <p:sp>
        <p:nvSpPr>
          <p:cNvPr id="7" name="TextBox 6"/>
          <p:cNvSpPr txBox="1"/>
          <p:nvPr/>
        </p:nvSpPr>
        <p:spPr bwMode="auto">
          <a:xfrm>
            <a:off x="1619826" y="2995199"/>
            <a:ext cx="5978496"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Top 4 Bitcoin Miners &gt; 53% power</a:t>
            </a:r>
          </a:p>
        </p:txBody>
      </p:sp>
      <p:sp>
        <p:nvSpPr>
          <p:cNvPr id="8" name="TextBox 7"/>
          <p:cNvSpPr txBox="1"/>
          <p:nvPr/>
        </p:nvSpPr>
        <p:spPr bwMode="auto">
          <a:xfrm>
            <a:off x="2099413" y="4865018"/>
            <a:ext cx="5019323"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Ethereum status ambiguous</a:t>
            </a:r>
          </a:p>
        </p:txBody>
      </p:sp>
      <p:sp>
        <p:nvSpPr>
          <p:cNvPr id="9" name="TextBox 8"/>
          <p:cNvSpPr txBox="1"/>
          <p:nvPr/>
        </p:nvSpPr>
        <p:spPr bwMode="auto">
          <a:xfrm>
            <a:off x="1236484" y="3930109"/>
            <a:ext cx="6745180"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15 Bitcoin, 11 Ethereum  miners &gt; 90%</a:t>
            </a:r>
          </a:p>
        </p:txBody>
      </p:sp>
      <p:sp>
        <p:nvSpPr>
          <p:cNvPr id="10" name="TextBox 9"/>
          <p:cNvSpPr txBox="1"/>
          <p:nvPr/>
        </p:nvSpPr>
        <p:spPr bwMode="auto">
          <a:xfrm>
            <a:off x="3137965" y="294868"/>
            <a:ext cx="5700600"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Beware of Fake Decentralization</a:t>
            </a:r>
          </a:p>
        </p:txBody>
      </p:sp>
    </p:spTree>
    <p:extLst>
      <p:ext uri="{BB962C8B-B14F-4D97-AF65-F5344CB8AC3E}">
        <p14:creationId xmlns:p14="http://schemas.microsoft.com/office/powerpoint/2010/main" val="221197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27119">
            <a:off x="-225262" y="2377772"/>
            <a:ext cx="9748782" cy="4118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solidFill>
                  <a:srgbClr val="FFFF00"/>
                </a:solidFill>
              </a:rPr>
              <a:t>PoW Encourages Centralization</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51</a:t>
            </a:fld>
            <a:endParaRPr lang="en-US" dirty="0"/>
          </a:p>
        </p:txBody>
      </p:sp>
      <p:sp>
        <p:nvSpPr>
          <p:cNvPr id="5" name="TextBox 4"/>
          <p:cNvSpPr txBox="1"/>
          <p:nvPr/>
        </p:nvSpPr>
        <p:spPr bwMode="auto">
          <a:xfrm>
            <a:off x="1922878" y="2951947"/>
            <a:ext cx="5298245"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Power to the people …</a:t>
            </a:r>
          </a:p>
          <a:p>
            <a:pPr algn="ctr"/>
            <a:r>
              <a:rPr lang="en-US" sz="2800" b="1" dirty="0">
                <a:solidFill>
                  <a:srgbClr val="FFFF00"/>
                </a:solidFill>
                <a:latin typeface="Arial" panose="020B0604020202020204" pitchFamily="34" charset="0"/>
                <a:cs typeface="Arial" panose="020B0604020202020204" pitchFamily="34" charset="0"/>
              </a:rPr>
              <a:t> who live near cheap  energy?</a:t>
            </a:r>
          </a:p>
        </p:txBody>
      </p:sp>
    </p:spTree>
    <p:extLst>
      <p:ext uri="{BB962C8B-B14F-4D97-AF65-F5344CB8AC3E}">
        <p14:creationId xmlns:p14="http://schemas.microsoft.com/office/powerpoint/2010/main" val="120668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Wasteful</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52</a:t>
            </a:fld>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76764">
            <a:off x="414338" y="1743075"/>
            <a:ext cx="8315325"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1866">
            <a:off x="-68927" y="2009774"/>
            <a:ext cx="8810625"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32898">
            <a:off x="457200" y="1593104"/>
            <a:ext cx="8229600" cy="492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85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C94A-B842-4A42-9D16-796A2243D5BB}"/>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F495D843-8E82-4AE8-9687-82C60F12F478}"/>
              </a:ext>
            </a:extLst>
          </p:cNvPr>
          <p:cNvSpPr>
            <a:spLocks noGrp="1"/>
          </p:cNvSpPr>
          <p:nvPr>
            <p:ph type="sldNum" sz="quarter" idx="11"/>
          </p:nvPr>
        </p:nvSpPr>
        <p:spPr/>
        <p:txBody>
          <a:bodyPr/>
          <a:lstStyle/>
          <a:p>
            <a:pPr>
              <a:defRPr/>
            </a:pPr>
            <a:fld id="{D65C4E5D-DA99-460E-9E68-E8A28959880C}" type="slidenum">
              <a:rPr lang="x-none" smtClean="0"/>
              <a:pPr>
                <a:defRPr/>
              </a:pPr>
              <a:t>53</a:t>
            </a:fld>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D48C723F-5A09-458C-B4FC-B8F23B3CCC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8" y="473009"/>
            <a:ext cx="9120364" cy="5911982"/>
          </a:xfrm>
          <a:prstGeom prst="rect">
            <a:avLst/>
          </a:prstGeom>
        </p:spPr>
      </p:pic>
    </p:spTree>
    <p:extLst>
      <p:ext uri="{BB962C8B-B14F-4D97-AF65-F5344CB8AC3E}">
        <p14:creationId xmlns:p14="http://schemas.microsoft.com/office/powerpoint/2010/main" val="27658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54</a:t>
            </a:fld>
            <a:endParaRPr lang="en-US" dirty="0"/>
          </a:p>
        </p:txBody>
      </p:sp>
      <p:sp>
        <p:nvSpPr>
          <p:cNvPr id="4" name="TextBox 3"/>
          <p:cNvSpPr txBox="1"/>
          <p:nvPr/>
        </p:nvSpPr>
        <p:spPr bwMode="auto">
          <a:xfrm>
            <a:off x="1739020" y="2532390"/>
            <a:ext cx="5919961"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Trigger Warning:</a:t>
            </a:r>
          </a:p>
        </p:txBody>
      </p:sp>
      <p:sp>
        <p:nvSpPr>
          <p:cNvPr id="5" name="TextBox 4"/>
          <p:cNvSpPr txBox="1"/>
          <p:nvPr/>
        </p:nvSpPr>
        <p:spPr bwMode="auto">
          <a:xfrm>
            <a:off x="3828410" y="3980190"/>
            <a:ext cx="1741181"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Opinions</a:t>
            </a:r>
          </a:p>
        </p:txBody>
      </p:sp>
    </p:spTree>
    <p:extLst>
      <p:ext uri="{BB962C8B-B14F-4D97-AF65-F5344CB8AC3E}">
        <p14:creationId xmlns:p14="http://schemas.microsoft.com/office/powerpoint/2010/main" val="203726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304251" y="6248400"/>
            <a:ext cx="1905000" cy="457200"/>
          </a:xfrm>
        </p:spPr>
        <p:txBody>
          <a:bodyPr/>
          <a:lstStyle/>
          <a:p>
            <a:pPr>
              <a:defRPr/>
            </a:pPr>
            <a:fld id="{FA8C595A-3CE5-48A7-A55E-633D7D1DD01A}" type="slidenum">
              <a:rPr lang="x-none" smtClean="0"/>
              <a:pPr>
                <a:defRPr/>
              </a:pPr>
              <a:t>55</a:t>
            </a:fld>
            <a:endParaRPr lang="en-US" dirty="0"/>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43304">
            <a:off x="856682" y="574723"/>
            <a:ext cx="7634612" cy="952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bwMode="auto">
          <a:xfrm>
            <a:off x="304251" y="3429396"/>
            <a:ext cx="7780567"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Classic, well-written paper.</a:t>
            </a:r>
          </a:p>
        </p:txBody>
      </p:sp>
      <p:sp>
        <p:nvSpPr>
          <p:cNvPr id="6" name="TextBox 5"/>
          <p:cNvSpPr txBox="1"/>
          <p:nvPr/>
        </p:nvSpPr>
        <p:spPr bwMode="auto">
          <a:xfrm>
            <a:off x="304251" y="5021474"/>
            <a:ext cx="7277647" cy="954107"/>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Like the Communist Manifesto, things didn’t turn out quite as expected …</a:t>
            </a:r>
          </a:p>
        </p:txBody>
      </p:sp>
      <p:sp>
        <p:nvSpPr>
          <p:cNvPr id="7" name="TextBox 6"/>
          <p:cNvSpPr txBox="1"/>
          <p:nvPr/>
        </p:nvSpPr>
        <p:spPr bwMode="auto">
          <a:xfrm>
            <a:off x="304251" y="4225435"/>
            <a:ext cx="7277647"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But we can’t read it like it’s still 2008</a:t>
            </a:r>
          </a:p>
        </p:txBody>
      </p:sp>
    </p:spTree>
    <p:extLst>
      <p:ext uri="{BB962C8B-B14F-4D97-AF65-F5344CB8AC3E}">
        <p14:creationId xmlns:p14="http://schemas.microsoft.com/office/powerpoint/2010/main" val="412635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56</a:t>
            </a:fld>
            <a:endParaRPr lang="en-US" dirty="0"/>
          </a:p>
        </p:txBody>
      </p:sp>
      <p:sp>
        <p:nvSpPr>
          <p:cNvPr id="3" name="TextBox 2"/>
          <p:cNvSpPr txBox="1"/>
          <p:nvPr/>
        </p:nvSpPr>
        <p:spPr bwMode="auto">
          <a:xfrm>
            <a:off x="416198" y="723221"/>
            <a:ext cx="1983235"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chemeClr val="tx1"/>
                </a:solidFill>
                <a:latin typeface="Arial" panose="020B0604020202020204" pitchFamily="34" charset="0"/>
              </a:rPr>
              <a:t>Motivation</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953" y="1874520"/>
            <a:ext cx="8764094" cy="869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bwMode="auto">
          <a:xfrm>
            <a:off x="416198" y="4327707"/>
            <a:ext cx="8356775"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Problem: credit card transactions are </a:t>
            </a:r>
            <a:r>
              <a:rPr lang="en-US" sz="2800" b="1" i="1" dirty="0">
                <a:solidFill>
                  <a:schemeClr val="tx1"/>
                </a:solidFill>
                <a:latin typeface="Arial" panose="020B0604020202020204" pitchFamily="34" charset="0"/>
              </a:rPr>
              <a:t>reversible</a:t>
            </a:r>
          </a:p>
        </p:txBody>
      </p:sp>
      <p:sp>
        <p:nvSpPr>
          <p:cNvPr id="7" name="TextBox 6"/>
          <p:cNvSpPr txBox="1"/>
          <p:nvPr/>
        </p:nvSpPr>
        <p:spPr bwMode="auto">
          <a:xfrm>
            <a:off x="416198" y="5550672"/>
            <a:ext cx="7178054"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NB: only a problem from merchant’s PoV</a:t>
            </a:r>
          </a:p>
        </p:txBody>
      </p:sp>
      <p:sp>
        <p:nvSpPr>
          <p:cNvPr id="8" name="TextBox 7"/>
          <p:cNvSpPr txBox="1"/>
          <p:nvPr/>
        </p:nvSpPr>
        <p:spPr bwMode="auto">
          <a:xfrm>
            <a:off x="416198" y="3105751"/>
            <a:ext cx="7956449"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Commerce on the internet == credit cards</a:t>
            </a:r>
          </a:p>
        </p:txBody>
      </p:sp>
    </p:spTree>
    <p:extLst>
      <p:ext uri="{BB962C8B-B14F-4D97-AF65-F5344CB8AC3E}">
        <p14:creationId xmlns:p14="http://schemas.microsoft.com/office/powerpoint/2010/main" val="158277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57</a:t>
            </a:fld>
            <a:endParaRPr lang="en-US" dirty="0"/>
          </a:p>
        </p:txBody>
      </p:sp>
      <p:sp>
        <p:nvSpPr>
          <p:cNvPr id="3" name="TextBox 2"/>
          <p:cNvSpPr txBox="1"/>
          <p:nvPr/>
        </p:nvSpPr>
        <p:spPr bwMode="auto">
          <a:xfrm>
            <a:off x="852764" y="723221"/>
            <a:ext cx="1983235"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chemeClr val="tx1"/>
                </a:solidFill>
                <a:latin typeface="Arial" panose="020B0604020202020204" pitchFamily="34" charset="0"/>
              </a:rPr>
              <a:t>Motivation</a:t>
            </a:r>
          </a:p>
        </p:txBody>
      </p:sp>
      <p:sp>
        <p:nvSpPr>
          <p:cNvPr id="6" name="TextBox 5"/>
          <p:cNvSpPr txBox="1"/>
          <p:nvPr/>
        </p:nvSpPr>
        <p:spPr bwMode="auto">
          <a:xfrm>
            <a:off x="879089" y="3429396"/>
            <a:ext cx="5928225"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Mediation = friction &amp; inefficiency</a:t>
            </a:r>
          </a:p>
        </p:txBody>
      </p:sp>
      <p:sp>
        <p:nvSpPr>
          <p:cNvPr id="7" name="TextBox 6"/>
          <p:cNvSpPr txBox="1"/>
          <p:nvPr/>
        </p:nvSpPr>
        <p:spPr bwMode="auto">
          <a:xfrm>
            <a:off x="879089" y="5409592"/>
            <a:ext cx="5899372"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BTC as credit card replacement!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61161"/>
            <a:ext cx="9143999" cy="109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bwMode="auto">
          <a:xfrm>
            <a:off x="879089" y="4204051"/>
            <a:ext cx="7033810"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Merchants must decide whom to trust, so they spy on you for credit scores</a:t>
            </a:r>
          </a:p>
        </p:txBody>
      </p:sp>
    </p:spTree>
    <p:extLst>
      <p:ext uri="{BB962C8B-B14F-4D97-AF65-F5344CB8AC3E}">
        <p14:creationId xmlns:p14="http://schemas.microsoft.com/office/powerpoint/2010/main" val="61403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58</a:t>
            </a:fld>
            <a:endParaRPr lang="en-US" dirty="0"/>
          </a:p>
        </p:txBody>
      </p:sp>
      <p:sp>
        <p:nvSpPr>
          <p:cNvPr id="3" name="TextBox 2"/>
          <p:cNvSpPr txBox="1"/>
          <p:nvPr/>
        </p:nvSpPr>
        <p:spPr bwMode="auto">
          <a:xfrm>
            <a:off x="920309" y="827130"/>
            <a:ext cx="1983235"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chemeClr val="tx1"/>
                </a:solidFill>
                <a:latin typeface="Arial" panose="020B0604020202020204" pitchFamily="34" charset="0"/>
              </a:rPr>
              <a:t>Motivation</a:t>
            </a:r>
          </a:p>
        </p:txBody>
      </p:sp>
      <p:sp>
        <p:nvSpPr>
          <p:cNvPr id="6" name="TextBox 5"/>
          <p:cNvSpPr txBox="1"/>
          <p:nvPr/>
        </p:nvSpPr>
        <p:spPr bwMode="auto">
          <a:xfrm>
            <a:off x="737610" y="3167786"/>
            <a:ext cx="6840334"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Irreversible charges protect merchants</a:t>
            </a:r>
          </a:p>
        </p:txBody>
      </p:sp>
      <p:sp>
        <p:nvSpPr>
          <p:cNvPr id="7" name="TextBox 6"/>
          <p:cNvSpPr txBox="1"/>
          <p:nvPr/>
        </p:nvSpPr>
        <p:spPr bwMode="auto">
          <a:xfrm>
            <a:off x="737610" y="5393744"/>
            <a:ext cx="5397632"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No recourse for theft, fraud, …</a:t>
            </a:r>
          </a:p>
        </p:txBody>
      </p:sp>
      <p:sp>
        <p:nvSpPr>
          <p:cNvPr id="8" name="TextBox 7"/>
          <p:cNvSpPr txBox="1"/>
          <p:nvPr/>
        </p:nvSpPr>
        <p:spPr bwMode="auto">
          <a:xfrm>
            <a:off x="737610" y="4280765"/>
            <a:ext cx="6918882"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(Consumers don’t deserve protection?)</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89614"/>
            <a:ext cx="9144000" cy="624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996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59</a:t>
            </a:fld>
            <a:endParaRPr lang="en-US" dirty="0"/>
          </a:p>
        </p:txBody>
      </p:sp>
      <p:sp>
        <p:nvSpPr>
          <p:cNvPr id="3" name="AutoShape 2" descr="Image result for visa mastercar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8" name="Picture 4" descr="Image result for visa master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60835">
            <a:off x="4469230" y="223752"/>
            <a:ext cx="4643082"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nous acceptons les bitcoi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33386">
            <a:off x="359217" y="4066979"/>
            <a:ext cx="6567261" cy="23971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bwMode="auto">
          <a:xfrm>
            <a:off x="307975" y="418992"/>
            <a:ext cx="8614476" cy="1384995"/>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“Would you be willing to give up your miles in return for never being able to dispute a transaction?”</a:t>
            </a:r>
          </a:p>
        </p:txBody>
      </p:sp>
      <p:sp>
        <p:nvSpPr>
          <p:cNvPr id="7" name="TextBox 6"/>
          <p:cNvSpPr txBox="1"/>
          <p:nvPr/>
        </p:nvSpPr>
        <p:spPr bwMode="auto">
          <a:xfrm>
            <a:off x="733030" y="3765313"/>
            <a:ext cx="7277954" cy="954107"/>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Oh, did someone steal your  secret keys?</a:t>
            </a:r>
          </a:p>
          <a:p>
            <a:pPr algn="ctr"/>
            <a:r>
              <a:rPr lang="en-US" sz="2800" b="1" i="1" dirty="0">
                <a:solidFill>
                  <a:srgbClr val="FFFF00"/>
                </a:solidFill>
                <a:latin typeface="Arial" panose="020B0604020202020204" pitchFamily="34" charset="0"/>
              </a:rPr>
              <a:t>(</a:t>
            </a:r>
            <a:r>
              <a:rPr lang="en-US" b="1" i="1" dirty="0">
                <a:solidFill>
                  <a:srgbClr val="FFFF00"/>
                </a:solidFill>
                <a:latin typeface="Arial" panose="020B0604020202020204" pitchFamily="34" charset="0"/>
              </a:rPr>
              <a:t>In Libertarian Paradise, Bitcoin spends you.)</a:t>
            </a:r>
          </a:p>
        </p:txBody>
      </p:sp>
      <p:sp>
        <p:nvSpPr>
          <p:cNvPr id="8" name="TextBox 7"/>
          <p:cNvSpPr txBox="1"/>
          <p:nvPr/>
        </p:nvSpPr>
        <p:spPr bwMode="auto">
          <a:xfrm>
            <a:off x="359562" y="2233628"/>
            <a:ext cx="6815361"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One-sided protection for merchants, none for consumers.</a:t>
            </a:r>
          </a:p>
        </p:txBody>
      </p:sp>
    </p:spTree>
    <p:extLst>
      <p:ext uri="{BB962C8B-B14F-4D97-AF65-F5344CB8AC3E}">
        <p14:creationId xmlns:p14="http://schemas.microsoft.com/office/powerpoint/2010/main" val="222123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fedora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 name="AutoShape 4" descr="Image result for fedora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 name="AutoShape 6" descr="Image result for fedora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5" name="TextBox 14"/>
          <p:cNvSpPr txBox="1"/>
          <p:nvPr/>
        </p:nvSpPr>
        <p:spPr bwMode="auto">
          <a:xfrm>
            <a:off x="736272" y="473021"/>
            <a:ext cx="1723549" cy="523220"/>
          </a:xfrm>
          <a:prstGeom prst="rect">
            <a:avLst/>
          </a:prstGeom>
          <a:solidFill>
            <a:schemeClr val="bg1"/>
          </a:solidFill>
          <a:ln w="76200">
            <a:solidFill>
              <a:srgbClr val="00FF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Miners …</a:t>
            </a:r>
          </a:p>
        </p:txBody>
      </p:sp>
      <p:sp>
        <p:nvSpPr>
          <p:cNvPr id="16" name="TextBox 15"/>
          <p:cNvSpPr txBox="1"/>
          <p:nvPr/>
        </p:nvSpPr>
        <p:spPr bwMode="auto">
          <a:xfrm>
            <a:off x="1488412" y="5288692"/>
            <a:ext cx="5641288"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do consensus to pick one block …</a:t>
            </a:r>
          </a:p>
        </p:txBody>
      </p:sp>
      <p:pic>
        <p:nvPicPr>
          <p:cNvPr id="3088" name="Picture 16" descr="Turquoise Hard Hat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968" y="773850"/>
            <a:ext cx="2308225" cy="177733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Pink Hard Hat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5698" y="734631"/>
            <a:ext cx="2410092" cy="18557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Blue Hard Hat Clip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1295" y="751498"/>
            <a:ext cx="2366282" cy="1822037"/>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7029242" y="2824666"/>
            <a:ext cx="1050388" cy="2133600"/>
            <a:chOff x="5334000" y="1066800"/>
            <a:chExt cx="2438400" cy="4953000"/>
          </a:xfrm>
        </p:grpSpPr>
        <p:sp>
          <p:nvSpPr>
            <p:cNvPr id="32" name="Vertical Scroll 31"/>
            <p:cNvSpPr/>
            <p:nvPr/>
          </p:nvSpPr>
          <p:spPr>
            <a:xfrm>
              <a:off x="5334000" y="1066800"/>
              <a:ext cx="2438400" cy="4953000"/>
            </a:xfrm>
            <a:prstGeom prst="verticalScroll">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5-Point Star 32"/>
            <p:cNvSpPr/>
            <p:nvPr/>
          </p:nvSpPr>
          <p:spPr>
            <a:xfrm>
              <a:off x="6096000" y="1600200"/>
              <a:ext cx="914400" cy="9144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5-Point Star 33"/>
            <p:cNvSpPr/>
            <p:nvPr/>
          </p:nvSpPr>
          <p:spPr>
            <a:xfrm>
              <a:off x="6096000" y="3571875"/>
              <a:ext cx="914400" cy="914400"/>
            </a:xfrm>
            <a:prstGeom prst="star5">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5-Point Star 34"/>
            <p:cNvSpPr/>
            <p:nvPr/>
          </p:nvSpPr>
          <p:spPr>
            <a:xfrm>
              <a:off x="6096000" y="2586038"/>
              <a:ext cx="914400" cy="914400"/>
            </a:xfrm>
            <a:prstGeom prst="star5">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p:cNvGrpSpPr/>
          <p:nvPr/>
        </p:nvGrpSpPr>
        <p:grpSpPr>
          <a:xfrm>
            <a:off x="4265550" y="2824666"/>
            <a:ext cx="1050388" cy="2133600"/>
            <a:chOff x="5334000" y="1066800"/>
            <a:chExt cx="2438400" cy="4953000"/>
          </a:xfrm>
        </p:grpSpPr>
        <p:sp>
          <p:nvSpPr>
            <p:cNvPr id="41" name="Vertical Scroll 40"/>
            <p:cNvSpPr/>
            <p:nvPr/>
          </p:nvSpPr>
          <p:spPr>
            <a:xfrm>
              <a:off x="5334000" y="1066800"/>
              <a:ext cx="2438400" cy="4953000"/>
            </a:xfrm>
            <a:prstGeom prst="verticalScroll">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5-Point Star 41"/>
            <p:cNvSpPr/>
            <p:nvPr/>
          </p:nvSpPr>
          <p:spPr>
            <a:xfrm>
              <a:off x="6096000" y="1600200"/>
              <a:ext cx="914400" cy="9144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5-Point Star 42"/>
            <p:cNvSpPr/>
            <p:nvPr/>
          </p:nvSpPr>
          <p:spPr>
            <a:xfrm>
              <a:off x="6096000" y="3571875"/>
              <a:ext cx="914400" cy="914400"/>
            </a:xfrm>
            <a:prstGeom prst="star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5-Point Star 43"/>
            <p:cNvSpPr/>
            <p:nvPr/>
          </p:nvSpPr>
          <p:spPr>
            <a:xfrm>
              <a:off x="6096000" y="2586038"/>
              <a:ext cx="914400" cy="914400"/>
            </a:xfrm>
            <a:prstGeom prst="star5">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1371600" y="2824666"/>
            <a:ext cx="1050388" cy="2133600"/>
            <a:chOff x="5334000" y="1066800"/>
            <a:chExt cx="2438400" cy="4953000"/>
          </a:xfrm>
        </p:grpSpPr>
        <p:sp>
          <p:nvSpPr>
            <p:cNvPr id="47" name="Vertical Scroll 46"/>
            <p:cNvSpPr/>
            <p:nvPr/>
          </p:nvSpPr>
          <p:spPr>
            <a:xfrm>
              <a:off x="5334000" y="1066800"/>
              <a:ext cx="2438400" cy="495300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5-Point Star 47"/>
            <p:cNvSpPr/>
            <p:nvPr/>
          </p:nvSpPr>
          <p:spPr>
            <a:xfrm>
              <a:off x="6096000" y="1600200"/>
              <a:ext cx="914400" cy="9144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5-Point Star 48"/>
            <p:cNvSpPr/>
            <p:nvPr/>
          </p:nvSpPr>
          <p:spPr>
            <a:xfrm>
              <a:off x="6096000" y="3571875"/>
              <a:ext cx="914400" cy="914400"/>
            </a:xfrm>
            <a:prstGeom prst="star5">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5-Point Star 49"/>
            <p:cNvSpPr/>
            <p:nvPr/>
          </p:nvSpPr>
          <p:spPr>
            <a:xfrm>
              <a:off x="6096000" y="2586038"/>
              <a:ext cx="914400" cy="914400"/>
            </a:xfrm>
            <a:prstGeom prst="star5">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5831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nodeType="afterEffect">
                                  <p:stCondLst>
                                    <p:cond delay="0"/>
                                  </p:stCondLst>
                                  <p:childTnLst>
                                    <p:animEffect transition="out" filter="fade">
                                      <p:cBhvr>
                                        <p:cTn id="9" dur="1000"/>
                                        <p:tgtEl>
                                          <p:spTgt spid="7170"/>
                                        </p:tgtEl>
                                      </p:cBhvr>
                                    </p:animEffect>
                                    <p:set>
                                      <p:cBhvr>
                                        <p:cTn id="10" dur="1" fill="hold">
                                          <p:stCondLst>
                                            <p:cond delay="999"/>
                                          </p:stCondLst>
                                        </p:cTn>
                                        <p:tgtEl>
                                          <p:spTgt spid="717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40"/>
                                        </p:tgtEl>
                                      </p:cBhvr>
                                    </p:animEffect>
                                    <p:set>
                                      <p:cBhvr>
                                        <p:cTn id="13" dur="1" fill="hold">
                                          <p:stCondLst>
                                            <p:cond delay="999"/>
                                          </p:stCondLst>
                                        </p:cTn>
                                        <p:tgtEl>
                                          <p:spTgt spid="40"/>
                                        </p:tgtEl>
                                        <p:attrNameLst>
                                          <p:attrName>style.visibility</p:attrName>
                                        </p:attrNameLst>
                                      </p:cBhvr>
                                      <p:to>
                                        <p:strVal val="hidden"/>
                                      </p:to>
                                    </p:set>
                                  </p:childTnLst>
                                </p:cTn>
                              </p:par>
                            </p:childTnLst>
                          </p:cTn>
                        </p:par>
                        <p:par>
                          <p:cTn id="14" fill="hold">
                            <p:stCondLst>
                              <p:cond delay="1000"/>
                            </p:stCondLst>
                            <p:childTnLst>
                              <p:par>
                                <p:cTn id="15" presetID="10" presetClass="exit" presetSubtype="0" fill="hold" nodeType="afterEffect">
                                  <p:stCondLst>
                                    <p:cond delay="0"/>
                                  </p:stCondLst>
                                  <p:childTnLst>
                                    <p:animEffect transition="out" filter="fade">
                                      <p:cBhvr>
                                        <p:cTn id="16" dur="1000"/>
                                        <p:tgtEl>
                                          <p:spTgt spid="18"/>
                                        </p:tgtEl>
                                      </p:cBhvr>
                                    </p:animEffect>
                                    <p:set>
                                      <p:cBhvr>
                                        <p:cTn id="17" dur="1" fill="hold">
                                          <p:stCondLst>
                                            <p:cond delay="999"/>
                                          </p:stCondLst>
                                        </p:cTn>
                                        <p:tgtEl>
                                          <p:spTgt spid="18"/>
                                        </p:tgtEl>
                                        <p:attrNameLst>
                                          <p:attrName>style.visibility</p:attrName>
                                        </p:attrNameLst>
                                      </p:cBhvr>
                                      <p:to>
                                        <p:strVal val="hidden"/>
                                      </p:to>
                                    </p:set>
                                  </p:childTnLst>
                                </p:cTn>
                              </p:par>
                              <p:par>
                                <p:cTn id="18" presetID="10" presetClass="exit" presetSubtype="0" fill="hold" nodeType="withEffect">
                                  <p:stCondLst>
                                    <p:cond delay="1000"/>
                                  </p:stCondLst>
                                  <p:childTnLst>
                                    <p:animEffect transition="out" filter="fade">
                                      <p:cBhvr>
                                        <p:cTn id="19" dur="500"/>
                                        <p:tgtEl>
                                          <p:spTgt spid="31"/>
                                        </p:tgtEl>
                                      </p:cBhvr>
                                    </p:animEffect>
                                    <p:set>
                                      <p:cBhvr>
                                        <p:cTn id="20"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60</a:t>
            </a:fld>
            <a:endParaRPr lang="en-US"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80833">
            <a:off x="1319562" y="383680"/>
            <a:ext cx="7069043" cy="9072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2"/>
          <p:cNvSpPr txBox="1">
            <a:spLocks/>
          </p:cNvSpPr>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D65C4E5D-DA99-460E-9E68-E8A28959880C}" type="slidenum">
              <a:rPr lang="x-none" smtClean="0"/>
              <a:pPr>
                <a:defRPr/>
              </a:pPr>
              <a:t>60</a:t>
            </a:fld>
            <a:endParaRPr lang="en-US" dirty="0"/>
          </a:p>
        </p:txBody>
      </p:sp>
      <p:sp>
        <p:nvSpPr>
          <p:cNvPr id="7" name="TextBox 6"/>
          <p:cNvSpPr txBox="1"/>
          <p:nvPr/>
        </p:nvSpPr>
        <p:spPr bwMode="auto">
          <a:xfrm>
            <a:off x="564166" y="2217275"/>
            <a:ext cx="6324602"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Money serves two purposes:</a:t>
            </a:r>
          </a:p>
        </p:txBody>
      </p:sp>
      <p:sp>
        <p:nvSpPr>
          <p:cNvPr id="8" name="TextBox 7"/>
          <p:cNvSpPr txBox="1"/>
          <p:nvPr/>
        </p:nvSpPr>
        <p:spPr bwMode="auto">
          <a:xfrm>
            <a:off x="495353" y="3473633"/>
            <a:ext cx="4023586" cy="954107"/>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Medium of exchange (buy beer)</a:t>
            </a:r>
          </a:p>
        </p:txBody>
      </p:sp>
      <p:sp>
        <p:nvSpPr>
          <p:cNvPr id="9" name="TextBox 8"/>
          <p:cNvSpPr txBox="1"/>
          <p:nvPr/>
        </p:nvSpPr>
        <p:spPr bwMode="auto">
          <a:xfrm>
            <a:off x="4716834" y="3461328"/>
            <a:ext cx="4023586" cy="954107"/>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store of value</a:t>
            </a:r>
          </a:p>
          <a:p>
            <a:pPr algn="ctr"/>
            <a:r>
              <a:rPr lang="en-US" sz="2800" b="1" dirty="0">
                <a:solidFill>
                  <a:srgbClr val="FFFF00"/>
                </a:solidFill>
                <a:latin typeface="Arial" panose="020B0604020202020204" pitchFamily="34" charset="0"/>
                <a:cs typeface="Arial" panose="020B0604020202020204" pitchFamily="34" charset="0"/>
              </a:rPr>
              <a:t>(keep under mattress)</a:t>
            </a:r>
          </a:p>
        </p:txBody>
      </p:sp>
    </p:spTree>
    <p:extLst>
      <p:ext uri="{BB962C8B-B14F-4D97-AF65-F5344CB8AC3E}">
        <p14:creationId xmlns:p14="http://schemas.microsoft.com/office/powerpoint/2010/main" val="126869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61</a:t>
            </a:fld>
            <a:endParaRPr lang="en-US" dirty="0"/>
          </a:p>
        </p:txBody>
      </p:sp>
      <p:pic>
        <p:nvPicPr>
          <p:cNvPr id="29698"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6100"/>
                    </a14:imgEffect>
                    <a14:imgEffect>
                      <a14:saturation sat="16000"/>
                    </a14:imgEffect>
                  </a14:imgLayer>
                </a14:imgProps>
              </a:ext>
              <a:ext uri="{28A0092B-C50C-407E-A947-70E740481C1C}">
                <a14:useLocalDpi xmlns:a14="http://schemas.microsoft.com/office/drawing/2010/main" val="0"/>
              </a:ext>
            </a:extLst>
          </a:blip>
          <a:srcRect/>
          <a:stretch>
            <a:fillRect/>
          </a:stretch>
        </p:blipFill>
        <p:spPr bwMode="auto">
          <a:xfrm rot="20980833">
            <a:off x="1319562" y="383680"/>
            <a:ext cx="7069043" cy="9072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2"/>
          <p:cNvSpPr txBox="1">
            <a:spLocks/>
          </p:cNvSpPr>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D65C4E5D-DA99-460E-9E68-E8A28959880C}" type="slidenum">
              <a:rPr lang="x-none" smtClean="0"/>
              <a:pPr>
                <a:defRPr/>
              </a:pPr>
              <a:t>61</a:t>
            </a:fld>
            <a:endParaRPr lang="en-US" dirty="0"/>
          </a:p>
        </p:txBody>
      </p:sp>
      <p:sp>
        <p:nvSpPr>
          <p:cNvPr id="7" name="TextBox 6"/>
          <p:cNvSpPr txBox="1"/>
          <p:nvPr/>
        </p:nvSpPr>
        <p:spPr bwMode="auto">
          <a:xfrm>
            <a:off x="564166" y="2217275"/>
            <a:ext cx="6324602"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chemeClr val="tx1">
                    <a:lumMod val="75000"/>
                  </a:schemeClr>
                </a:solidFill>
                <a:latin typeface="Arial" panose="020B0604020202020204" pitchFamily="34" charset="0"/>
                <a:cs typeface="Arial" panose="020B0604020202020204" pitchFamily="34" charset="0"/>
              </a:rPr>
              <a:t>Money serves two purposes:</a:t>
            </a:r>
          </a:p>
        </p:txBody>
      </p:sp>
      <p:sp>
        <p:nvSpPr>
          <p:cNvPr id="8" name="TextBox 7"/>
          <p:cNvSpPr txBox="1"/>
          <p:nvPr/>
        </p:nvSpPr>
        <p:spPr bwMode="auto">
          <a:xfrm>
            <a:off x="495353" y="3473633"/>
            <a:ext cx="4023586" cy="954107"/>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chemeClr val="tx1">
                    <a:lumMod val="75000"/>
                  </a:schemeClr>
                </a:solidFill>
                <a:latin typeface="Arial" panose="020B0604020202020204" pitchFamily="34" charset="0"/>
                <a:cs typeface="Arial" panose="020B0604020202020204" pitchFamily="34" charset="0"/>
              </a:rPr>
              <a:t>Medium of exchange (buy pizza)</a:t>
            </a:r>
          </a:p>
        </p:txBody>
      </p:sp>
      <p:sp>
        <p:nvSpPr>
          <p:cNvPr id="9" name="TextBox 8"/>
          <p:cNvSpPr txBox="1"/>
          <p:nvPr/>
        </p:nvSpPr>
        <p:spPr bwMode="auto">
          <a:xfrm>
            <a:off x="4716834" y="3461328"/>
            <a:ext cx="4023586" cy="954107"/>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store of value</a:t>
            </a:r>
          </a:p>
          <a:p>
            <a:pPr algn="ctr"/>
            <a:r>
              <a:rPr lang="en-US" sz="2800" b="1" dirty="0">
                <a:solidFill>
                  <a:srgbClr val="FFFF00"/>
                </a:solidFill>
                <a:latin typeface="Arial" panose="020B0604020202020204" pitchFamily="34" charset="0"/>
                <a:cs typeface="Arial" panose="020B0604020202020204" pitchFamily="34" charset="0"/>
              </a:rPr>
              <a:t>(keep under mattress)</a:t>
            </a:r>
          </a:p>
        </p:txBody>
      </p:sp>
      <p:sp>
        <p:nvSpPr>
          <p:cNvPr id="10" name="TextBox 9"/>
          <p:cNvSpPr txBox="1"/>
          <p:nvPr/>
        </p:nvSpPr>
        <p:spPr bwMode="auto">
          <a:xfrm>
            <a:off x="2273351" y="5496406"/>
            <a:ext cx="5369163"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Crazy Success (until it isn’t)</a:t>
            </a:r>
          </a:p>
        </p:txBody>
      </p:sp>
      <p:sp>
        <p:nvSpPr>
          <p:cNvPr id="11" name="AutoShape 68"/>
          <p:cNvSpPr>
            <a:spLocks noChangeArrowheads="1"/>
          </p:cNvSpPr>
          <p:nvPr/>
        </p:nvSpPr>
        <p:spPr bwMode="auto">
          <a:xfrm>
            <a:off x="4518938" y="3123247"/>
            <a:ext cx="4434561" cy="1796472"/>
          </a:xfrm>
          <a:prstGeom prst="wedgeRoundRectCallout">
            <a:avLst>
              <a:gd name="adj1" fmla="val -33772"/>
              <a:gd name="adj2" fmla="val 77084"/>
              <a:gd name="adj3" fmla="val 16667"/>
            </a:avLst>
          </a:prstGeom>
          <a:noFill/>
          <a:ln w="76200">
            <a:solidFill>
              <a:srgbClr val="FF0000"/>
            </a:solidFill>
            <a:miter lim="800000"/>
            <a:headEnd/>
            <a:tailEnd/>
          </a:ln>
        </p:spPr>
        <p:txBody>
          <a:bodyPr anchor="ctr"/>
          <a:lstStyle/>
          <a:p>
            <a:endParaRPr lang="en-US" sz="2400" dirty="0">
              <a:solidFill>
                <a:srgbClr val="FF66FF"/>
              </a:solidFill>
              <a:latin typeface="Arial" pitchFamily="34" charset="0"/>
              <a:cs typeface="Arial" pitchFamily="34" charset="0"/>
            </a:endParaRPr>
          </a:p>
        </p:txBody>
      </p:sp>
    </p:spTree>
    <p:extLst>
      <p:ext uri="{BB962C8B-B14F-4D97-AF65-F5344CB8AC3E}">
        <p14:creationId xmlns:p14="http://schemas.microsoft.com/office/powerpoint/2010/main" val="20571024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62</a:t>
            </a:fld>
            <a:endParaRPr lang="en-US" dirty="0"/>
          </a:p>
        </p:txBody>
      </p:sp>
      <p:pic>
        <p:nvPicPr>
          <p:cNvPr id="29698"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6100"/>
                    </a14:imgEffect>
                    <a14:imgEffect>
                      <a14:saturation sat="16000"/>
                    </a14:imgEffect>
                  </a14:imgLayer>
                </a14:imgProps>
              </a:ext>
              <a:ext uri="{28A0092B-C50C-407E-A947-70E740481C1C}">
                <a14:useLocalDpi xmlns:a14="http://schemas.microsoft.com/office/drawing/2010/main" val="0"/>
              </a:ext>
            </a:extLst>
          </a:blip>
          <a:srcRect/>
          <a:stretch>
            <a:fillRect/>
          </a:stretch>
        </p:blipFill>
        <p:spPr bwMode="auto">
          <a:xfrm rot="20980833">
            <a:off x="1319562" y="383680"/>
            <a:ext cx="7069043" cy="9072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2"/>
          <p:cNvSpPr txBox="1">
            <a:spLocks/>
          </p:cNvSpPr>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D65C4E5D-DA99-460E-9E68-E8A28959880C}" type="slidenum">
              <a:rPr lang="x-none" smtClean="0"/>
              <a:pPr>
                <a:defRPr/>
              </a:pPr>
              <a:t>62</a:t>
            </a:fld>
            <a:endParaRPr lang="en-US" dirty="0"/>
          </a:p>
        </p:txBody>
      </p:sp>
      <p:sp>
        <p:nvSpPr>
          <p:cNvPr id="7" name="TextBox 6"/>
          <p:cNvSpPr txBox="1"/>
          <p:nvPr/>
        </p:nvSpPr>
        <p:spPr bwMode="auto">
          <a:xfrm>
            <a:off x="564166" y="2217275"/>
            <a:ext cx="6324602"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chemeClr val="tx1">
                    <a:lumMod val="75000"/>
                  </a:schemeClr>
                </a:solidFill>
                <a:latin typeface="Arial" panose="020B0604020202020204" pitchFamily="34" charset="0"/>
                <a:cs typeface="Arial" panose="020B0604020202020204" pitchFamily="34" charset="0"/>
              </a:rPr>
              <a:t>Money serves two purposes:</a:t>
            </a:r>
          </a:p>
        </p:txBody>
      </p:sp>
      <p:sp>
        <p:nvSpPr>
          <p:cNvPr id="9" name="TextBox 8"/>
          <p:cNvSpPr txBox="1"/>
          <p:nvPr/>
        </p:nvSpPr>
        <p:spPr bwMode="auto">
          <a:xfrm>
            <a:off x="4716834" y="3461328"/>
            <a:ext cx="4023586" cy="954107"/>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chemeClr val="tx1">
                    <a:lumMod val="75000"/>
                  </a:schemeClr>
                </a:solidFill>
                <a:latin typeface="Arial" panose="020B0604020202020204" pitchFamily="34" charset="0"/>
                <a:cs typeface="Arial" panose="020B0604020202020204" pitchFamily="34" charset="0"/>
              </a:rPr>
              <a:t>store of value</a:t>
            </a:r>
          </a:p>
          <a:p>
            <a:pPr algn="ctr"/>
            <a:r>
              <a:rPr lang="en-US" sz="2800" b="1" dirty="0">
                <a:solidFill>
                  <a:schemeClr val="tx1">
                    <a:lumMod val="75000"/>
                  </a:schemeClr>
                </a:solidFill>
                <a:latin typeface="Arial" panose="020B0604020202020204" pitchFamily="34" charset="0"/>
                <a:cs typeface="Arial" panose="020B0604020202020204" pitchFamily="34" charset="0"/>
              </a:rPr>
              <a:t>(keep under mattress)</a:t>
            </a:r>
          </a:p>
        </p:txBody>
      </p:sp>
      <p:sp>
        <p:nvSpPr>
          <p:cNvPr id="10" name="TextBox 9"/>
          <p:cNvSpPr txBox="1"/>
          <p:nvPr/>
        </p:nvSpPr>
        <p:spPr bwMode="auto">
          <a:xfrm>
            <a:off x="2273353" y="5491326"/>
            <a:ext cx="4023586"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Not so much.</a:t>
            </a:r>
          </a:p>
        </p:txBody>
      </p:sp>
      <p:sp>
        <p:nvSpPr>
          <p:cNvPr id="11" name="AutoShape 68"/>
          <p:cNvSpPr>
            <a:spLocks noChangeArrowheads="1"/>
          </p:cNvSpPr>
          <p:nvPr/>
        </p:nvSpPr>
        <p:spPr bwMode="auto">
          <a:xfrm>
            <a:off x="348456" y="3140766"/>
            <a:ext cx="4434561" cy="1796472"/>
          </a:xfrm>
          <a:prstGeom prst="wedgeRoundRectCallout">
            <a:avLst>
              <a:gd name="adj1" fmla="val -265"/>
              <a:gd name="adj2" fmla="val 73549"/>
              <a:gd name="adj3" fmla="val 16667"/>
            </a:avLst>
          </a:prstGeom>
          <a:noFill/>
          <a:ln w="76200">
            <a:solidFill>
              <a:srgbClr val="FF0000"/>
            </a:solidFill>
            <a:miter lim="800000"/>
            <a:headEnd/>
            <a:tailEnd/>
          </a:ln>
        </p:spPr>
        <p:txBody>
          <a:bodyPr anchor="ctr"/>
          <a:lstStyle/>
          <a:p>
            <a:endParaRPr lang="en-US" sz="2400" dirty="0">
              <a:solidFill>
                <a:srgbClr val="FF66FF"/>
              </a:solidFill>
              <a:latin typeface="Arial" pitchFamily="34" charset="0"/>
              <a:cs typeface="Arial" pitchFamily="34" charset="0"/>
            </a:endParaRPr>
          </a:p>
        </p:txBody>
      </p:sp>
      <p:sp>
        <p:nvSpPr>
          <p:cNvPr id="12" name="TextBox 11"/>
          <p:cNvSpPr txBox="1"/>
          <p:nvPr/>
        </p:nvSpPr>
        <p:spPr bwMode="auto">
          <a:xfrm>
            <a:off x="495353" y="3473633"/>
            <a:ext cx="4023586" cy="954107"/>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Medium of exchange (buy pizza)</a:t>
            </a:r>
          </a:p>
        </p:txBody>
      </p:sp>
    </p:spTree>
    <p:extLst>
      <p:ext uri="{BB962C8B-B14F-4D97-AF65-F5344CB8AC3E}">
        <p14:creationId xmlns:p14="http://schemas.microsoft.com/office/powerpoint/2010/main" val="28601570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63</a:t>
            </a:fld>
            <a:endParaRPr lang="en-US"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67841"/>
            <a:ext cx="9093654" cy="1926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bwMode="auto">
          <a:xfrm>
            <a:off x="183165" y="4199555"/>
            <a:ext cx="7584039" cy="954107"/>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Nakamoto’s vision: BTC as (one-sided) credit card replacement on internet.</a:t>
            </a:r>
          </a:p>
        </p:txBody>
      </p:sp>
      <p:sp>
        <p:nvSpPr>
          <p:cNvPr id="6" name="TextBox 5"/>
          <p:cNvSpPr txBox="1"/>
          <p:nvPr/>
        </p:nvSpPr>
        <p:spPr bwMode="auto">
          <a:xfrm>
            <a:off x="1953491" y="5417292"/>
            <a:ext cx="6658436" cy="954107"/>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He never anticipated only actual use: speculation</a:t>
            </a:r>
          </a:p>
        </p:txBody>
      </p:sp>
      <p:sp>
        <p:nvSpPr>
          <p:cNvPr id="7" name="TextBox 6"/>
          <p:cNvSpPr txBox="1"/>
          <p:nvPr/>
        </p:nvSpPr>
        <p:spPr bwMode="auto">
          <a:xfrm>
            <a:off x="253632" y="644960"/>
            <a:ext cx="7774309"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chemeClr val="tx1"/>
                </a:solidFill>
                <a:latin typeface="Arial" panose="020B0604020202020204" pitchFamily="34" charset="0"/>
              </a:rPr>
              <a:t>Would Nakamoto recognize today’s Bitcoin?</a:t>
            </a:r>
          </a:p>
        </p:txBody>
      </p:sp>
    </p:spTree>
    <p:extLst>
      <p:ext uri="{BB962C8B-B14F-4D97-AF65-F5344CB8AC3E}">
        <p14:creationId xmlns:p14="http://schemas.microsoft.com/office/powerpoint/2010/main" val="247415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he history of Russia in 14 famous paintings - Russia Beyond">
            <a:extLst>
              <a:ext uri="{FF2B5EF4-FFF2-40B4-BE49-F238E27FC236}">
                <a16:creationId xmlns:a16="http://schemas.microsoft.com/office/drawing/2014/main" id="{CDFB0724-7FA6-9464-93DD-7BAE3D9532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9237"/>
            <a:ext cx="9144000" cy="645636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0890787-6EC2-499A-A80E-2F1C2D6FA41B}"/>
              </a:ext>
            </a:extLst>
          </p:cNvPr>
          <p:cNvSpPr>
            <a:spLocks noGrp="1"/>
          </p:cNvSpPr>
          <p:nvPr>
            <p:ph type="sldNum" sz="quarter" idx="11"/>
          </p:nvPr>
        </p:nvSpPr>
        <p:spPr/>
        <p:txBody>
          <a:bodyPr/>
          <a:lstStyle/>
          <a:p>
            <a:pPr>
              <a:defRPr/>
            </a:pPr>
            <a:fld id="{FE25F947-77F5-4CA6-8472-B4B2967773ED}" type="slidenum">
              <a:rPr lang="x-none" smtClean="0"/>
              <a:pPr>
                <a:defRPr/>
              </a:pPr>
              <a:t>64</a:t>
            </a:fld>
            <a:endParaRPr lang="en-US" dirty="0"/>
          </a:p>
        </p:txBody>
      </p:sp>
      <p:sp>
        <p:nvSpPr>
          <p:cNvPr id="4" name="Rounded Rectangular Callout 9">
            <a:extLst>
              <a:ext uri="{FF2B5EF4-FFF2-40B4-BE49-F238E27FC236}">
                <a16:creationId xmlns:a16="http://schemas.microsoft.com/office/drawing/2014/main" id="{F948FCC2-4FB6-4402-B267-545BB8FB06C8}"/>
              </a:ext>
            </a:extLst>
          </p:cNvPr>
          <p:cNvSpPr/>
          <p:nvPr/>
        </p:nvSpPr>
        <p:spPr bwMode="auto">
          <a:xfrm>
            <a:off x="212254" y="308658"/>
            <a:ext cx="2443470" cy="919401"/>
          </a:xfrm>
          <a:prstGeom prst="wedgeRoundRectCallout">
            <a:avLst>
              <a:gd name="adj1" fmla="val 36625"/>
              <a:gd name="adj2" fmla="val 79576"/>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Mutual benefit if we co-operate</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5" name="Rounded Rectangular Callout 9">
            <a:extLst>
              <a:ext uri="{FF2B5EF4-FFF2-40B4-BE49-F238E27FC236}">
                <a16:creationId xmlns:a16="http://schemas.microsoft.com/office/drawing/2014/main" id="{7FF3C412-A5D9-4292-A94C-2AE43F29FED6}"/>
              </a:ext>
            </a:extLst>
          </p:cNvPr>
          <p:cNvSpPr/>
          <p:nvPr/>
        </p:nvSpPr>
        <p:spPr bwMode="auto">
          <a:xfrm>
            <a:off x="5270712" y="239256"/>
            <a:ext cx="2651553" cy="919401"/>
          </a:xfrm>
          <a:prstGeom prst="wedgeRoundRectCallout">
            <a:avLst>
              <a:gd name="adj1" fmla="val 611"/>
              <a:gd name="adj2" fmla="val 99862"/>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But we don’t trust each other</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7" name="Rounded Rectangular Callout 9">
            <a:extLst>
              <a:ext uri="{FF2B5EF4-FFF2-40B4-BE49-F238E27FC236}">
                <a16:creationId xmlns:a16="http://schemas.microsoft.com/office/drawing/2014/main" id="{BC0A800F-745D-CFBC-FDFC-AF88D4F350B9}"/>
              </a:ext>
            </a:extLst>
          </p:cNvPr>
          <p:cNvSpPr/>
          <p:nvPr/>
        </p:nvSpPr>
        <p:spPr bwMode="auto">
          <a:xfrm>
            <a:off x="5826265" y="3421350"/>
            <a:ext cx="2718924" cy="510778"/>
          </a:xfrm>
          <a:prstGeom prst="wedgeRoundRectCallout">
            <a:avLst>
              <a:gd name="adj1" fmla="val 35241"/>
              <a:gd name="adj2" fmla="val -252051"/>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dirty="0">
                <a:solidFill>
                  <a:srgbClr val="FFFF00"/>
                </a:solidFill>
                <a:latin typeface="Arial" panose="020B0604020202020204" pitchFamily="34" charset="0"/>
                <a:cs typeface="Arial" panose="020B0604020202020204" pitchFamily="34" charset="0"/>
              </a:rPr>
              <a:t>Can’t sue in court</a:t>
            </a:r>
          </a:p>
        </p:txBody>
      </p:sp>
      <p:sp>
        <p:nvSpPr>
          <p:cNvPr id="9" name="TextBox 8">
            <a:extLst>
              <a:ext uri="{FF2B5EF4-FFF2-40B4-BE49-F238E27FC236}">
                <a16:creationId xmlns:a16="http://schemas.microsoft.com/office/drawing/2014/main" id="{661D88E0-DE23-BA91-42FD-83E4D61B30BB}"/>
              </a:ext>
            </a:extLst>
          </p:cNvPr>
          <p:cNvSpPr txBox="1"/>
          <p:nvPr/>
        </p:nvSpPr>
        <p:spPr bwMode="auto">
          <a:xfrm>
            <a:off x="2920748" y="5848580"/>
            <a:ext cx="3302507" cy="523220"/>
          </a:xfrm>
          <a:prstGeom prst="rect">
            <a:avLst/>
          </a:prstGeom>
          <a:solidFill>
            <a:schemeClr val="bg1"/>
          </a:solidFill>
          <a:ln w="76200">
            <a:solidFill>
              <a:schemeClr val="tx2"/>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Not a New Problem</a:t>
            </a:r>
          </a:p>
        </p:txBody>
      </p:sp>
    </p:spTree>
    <p:extLst>
      <p:ext uri="{BB962C8B-B14F-4D97-AF65-F5344CB8AC3E}">
        <p14:creationId xmlns:p14="http://schemas.microsoft.com/office/powerpoint/2010/main" val="47765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890787-6EC2-499A-A80E-2F1C2D6FA41B}"/>
              </a:ext>
            </a:extLst>
          </p:cNvPr>
          <p:cNvSpPr>
            <a:spLocks noGrp="1"/>
          </p:cNvSpPr>
          <p:nvPr>
            <p:ph type="sldNum" sz="quarter" idx="11"/>
          </p:nvPr>
        </p:nvSpPr>
        <p:spPr/>
        <p:txBody>
          <a:bodyPr/>
          <a:lstStyle/>
          <a:p>
            <a:pPr>
              <a:defRPr/>
            </a:pPr>
            <a:fld id="{FE25F947-77F5-4CA6-8472-B4B2967773ED}" type="slidenum">
              <a:rPr lang="x-none" smtClean="0"/>
              <a:pPr>
                <a:defRPr/>
              </a:pPr>
              <a:t>65</a:t>
            </a:fld>
            <a:endParaRPr lang="en-US" dirty="0"/>
          </a:p>
        </p:txBody>
      </p:sp>
      <p:pic>
        <p:nvPicPr>
          <p:cNvPr id="1026" name="Picture 2" descr="A final session of Walter White's 'Bad' behavior – Press Telegram">
            <a:extLst>
              <a:ext uri="{FF2B5EF4-FFF2-40B4-BE49-F238E27FC236}">
                <a16:creationId xmlns:a16="http://schemas.microsoft.com/office/drawing/2014/main" id="{4F23F5D4-7E64-4D01-BFA1-7E0071164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851" y="369277"/>
            <a:ext cx="8320298" cy="6119445"/>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9">
            <a:extLst>
              <a:ext uri="{FF2B5EF4-FFF2-40B4-BE49-F238E27FC236}">
                <a16:creationId xmlns:a16="http://schemas.microsoft.com/office/drawing/2014/main" id="{F948FCC2-4FB6-4402-B267-545BB8FB06C8}"/>
              </a:ext>
            </a:extLst>
          </p:cNvPr>
          <p:cNvSpPr/>
          <p:nvPr/>
        </p:nvSpPr>
        <p:spPr bwMode="auto">
          <a:xfrm>
            <a:off x="2216453" y="502973"/>
            <a:ext cx="3855483" cy="919401"/>
          </a:xfrm>
          <a:prstGeom prst="wedgeRoundRectCallout">
            <a:avLst>
              <a:gd name="adj1" fmla="val -50282"/>
              <a:gd name="adj2" fmla="val 88310"/>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Why should I spend coins worth more tomorrow?</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13A8C44-1383-42E4-BF15-3E39AC173ABB}"/>
              </a:ext>
            </a:extLst>
          </p:cNvPr>
          <p:cNvSpPr txBox="1"/>
          <p:nvPr/>
        </p:nvSpPr>
        <p:spPr bwMode="auto">
          <a:xfrm>
            <a:off x="735992" y="4777646"/>
            <a:ext cx="1738246" cy="523220"/>
          </a:xfrm>
          <a:prstGeom prst="rect">
            <a:avLst/>
          </a:prstGeom>
          <a:noFill/>
          <a:ln w="76200">
            <a:noFill/>
            <a:miter lim="800000"/>
            <a:headEnd/>
            <a:tailEnd/>
          </a:ln>
          <a:effectLst/>
        </p:spPr>
        <p:txBody>
          <a:bodyPr wrap="square" rtlCol="0">
            <a:spAutoFit/>
          </a:bodyPr>
          <a:lstStyle/>
          <a:p>
            <a:pPr algn="ctr"/>
            <a:r>
              <a:rPr lang="en-US" sz="2800" b="1" dirty="0">
                <a:solidFill>
                  <a:schemeClr val="tx1"/>
                </a:solidFill>
                <a:latin typeface="Arial" panose="020B0604020202020204" pitchFamily="34" charset="0"/>
              </a:rPr>
              <a:t>Buyer</a:t>
            </a:r>
          </a:p>
        </p:txBody>
      </p:sp>
      <p:sp>
        <p:nvSpPr>
          <p:cNvPr id="11" name="TextBox 10">
            <a:extLst>
              <a:ext uri="{FF2B5EF4-FFF2-40B4-BE49-F238E27FC236}">
                <a16:creationId xmlns:a16="http://schemas.microsoft.com/office/drawing/2014/main" id="{23E76045-C930-4D48-8024-81B7B1269B13}"/>
              </a:ext>
            </a:extLst>
          </p:cNvPr>
          <p:cNvSpPr txBox="1"/>
          <p:nvPr/>
        </p:nvSpPr>
        <p:spPr bwMode="auto">
          <a:xfrm>
            <a:off x="6455001" y="5039256"/>
            <a:ext cx="1738246" cy="523220"/>
          </a:xfrm>
          <a:prstGeom prst="rect">
            <a:avLst/>
          </a:prstGeom>
          <a:noFill/>
          <a:ln w="76200">
            <a:noFill/>
            <a:miter lim="800000"/>
            <a:headEnd/>
            <a:tailEnd/>
          </a:ln>
          <a:effectLst/>
        </p:spPr>
        <p:txBody>
          <a:bodyPr wrap="square" rtlCol="0">
            <a:spAutoFit/>
          </a:bodyPr>
          <a:lstStyle/>
          <a:p>
            <a:pPr algn="ctr"/>
            <a:r>
              <a:rPr lang="en-US" sz="2800" b="1" dirty="0">
                <a:solidFill>
                  <a:schemeClr val="tx1"/>
                </a:solidFill>
                <a:latin typeface="Arial" panose="020B0604020202020204" pitchFamily="34" charset="0"/>
              </a:rPr>
              <a:t>Seller</a:t>
            </a:r>
          </a:p>
        </p:txBody>
      </p:sp>
      <p:sp>
        <p:nvSpPr>
          <p:cNvPr id="3" name="Arrow: Up 2">
            <a:extLst>
              <a:ext uri="{FF2B5EF4-FFF2-40B4-BE49-F238E27FC236}">
                <a16:creationId xmlns:a16="http://schemas.microsoft.com/office/drawing/2014/main" id="{9A238E0B-2A2D-474A-B8BE-91F989D0677A}"/>
              </a:ext>
            </a:extLst>
          </p:cNvPr>
          <p:cNvSpPr/>
          <p:nvPr/>
        </p:nvSpPr>
        <p:spPr bwMode="auto">
          <a:xfrm>
            <a:off x="232889" y="425593"/>
            <a:ext cx="2431941" cy="940653"/>
          </a:xfrm>
          <a:prstGeom prst="upArrow">
            <a:avLst/>
          </a:prstGeom>
          <a:solidFill>
            <a:schemeClr val="bg1"/>
          </a:solidFill>
          <a:ln w="76200" cap="flat" cmpd="sng" algn="ctr">
            <a:solidFill>
              <a:schemeClr val="tx1">
                <a:lumMod val="7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Number go up</a:t>
            </a:r>
          </a:p>
        </p:txBody>
      </p:sp>
      <p:sp>
        <p:nvSpPr>
          <p:cNvPr id="12" name="Rounded Rectangular Callout 9">
            <a:extLst>
              <a:ext uri="{FF2B5EF4-FFF2-40B4-BE49-F238E27FC236}">
                <a16:creationId xmlns:a16="http://schemas.microsoft.com/office/drawing/2014/main" id="{3F2DD293-2143-4819-84A0-6234ABD8EF7F}"/>
              </a:ext>
            </a:extLst>
          </p:cNvPr>
          <p:cNvSpPr/>
          <p:nvPr/>
        </p:nvSpPr>
        <p:spPr bwMode="auto">
          <a:xfrm>
            <a:off x="2536878" y="3774742"/>
            <a:ext cx="3855483" cy="919401"/>
          </a:xfrm>
          <a:prstGeom prst="wedgeRoundRectCallout">
            <a:avLst>
              <a:gd name="adj1" fmla="val 57692"/>
              <a:gd name="adj2" fmla="val -120669"/>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Why should I take coins worth less tomorrow?</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6" name="Arrow: Down 5">
            <a:extLst>
              <a:ext uri="{FF2B5EF4-FFF2-40B4-BE49-F238E27FC236}">
                <a16:creationId xmlns:a16="http://schemas.microsoft.com/office/drawing/2014/main" id="{7245C36A-A01C-4FF8-8A86-0A42F5851DB5}"/>
              </a:ext>
            </a:extLst>
          </p:cNvPr>
          <p:cNvSpPr/>
          <p:nvPr/>
        </p:nvSpPr>
        <p:spPr bwMode="auto">
          <a:xfrm>
            <a:off x="5801083" y="3939048"/>
            <a:ext cx="2556423" cy="1104245"/>
          </a:xfrm>
          <a:prstGeom prst="downArrow">
            <a:avLst/>
          </a:prstGeom>
          <a:solidFill>
            <a:schemeClr val="bg1"/>
          </a:solidFill>
          <a:ln w="76200" cap="flat" cmpd="sng" algn="ctr">
            <a:solidFill>
              <a:schemeClr val="tx1">
                <a:lumMod val="7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Number go </a:t>
            </a:r>
            <a:r>
              <a:rPr kumimoji="0" lang="en-US" sz="2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down</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075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12" grpId="0" animBg="1"/>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FACA9-F7CE-499B-A89F-7CEF116E7821}"/>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0144DC22-28E4-4DC2-8282-0A13C68F8AD7}"/>
              </a:ext>
            </a:extLst>
          </p:cNvPr>
          <p:cNvSpPr>
            <a:spLocks noGrp="1"/>
          </p:cNvSpPr>
          <p:nvPr>
            <p:ph type="sldNum" sz="quarter" idx="11"/>
          </p:nvPr>
        </p:nvSpPr>
        <p:spPr/>
        <p:txBody>
          <a:bodyPr/>
          <a:lstStyle/>
          <a:p>
            <a:pPr>
              <a:defRPr/>
            </a:pPr>
            <a:fld id="{D65C4E5D-DA99-460E-9E68-E8A28959880C}" type="slidenum">
              <a:rPr lang="x-none" smtClean="0"/>
              <a:pPr>
                <a:defRPr/>
              </a:pPr>
              <a:t>66</a:t>
            </a:fld>
            <a:endParaRPr lang="en-US" dirty="0"/>
          </a:p>
        </p:txBody>
      </p:sp>
      <p:pic>
        <p:nvPicPr>
          <p:cNvPr id="1026" name="Picture 2" descr="Understanding Inflation vs. Deflation">
            <a:extLst>
              <a:ext uri="{FF2B5EF4-FFF2-40B4-BE49-F238E27FC236}">
                <a16:creationId xmlns:a16="http://schemas.microsoft.com/office/drawing/2014/main" id="{CF00B047-93CA-4E41-BE5D-8335CA41E5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3" y="466750"/>
            <a:ext cx="9156047" cy="59245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5C83C7-33A3-4850-91DA-9EA14BD5E19E}"/>
              </a:ext>
            </a:extLst>
          </p:cNvPr>
          <p:cNvSpPr txBox="1"/>
          <p:nvPr/>
        </p:nvSpPr>
        <p:spPr bwMode="auto">
          <a:xfrm>
            <a:off x="236960" y="919490"/>
            <a:ext cx="5361735"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Nakamoto feared inflation ….</a:t>
            </a:r>
          </a:p>
        </p:txBody>
      </p:sp>
      <p:sp>
        <p:nvSpPr>
          <p:cNvPr id="6" name="TextBox 5">
            <a:extLst>
              <a:ext uri="{FF2B5EF4-FFF2-40B4-BE49-F238E27FC236}">
                <a16:creationId xmlns:a16="http://schemas.microsoft.com/office/drawing/2014/main" id="{AB253FB8-EA47-47E1-8003-EBE7A982C178}"/>
              </a:ext>
            </a:extLst>
          </p:cNvPr>
          <p:cNvSpPr txBox="1"/>
          <p:nvPr/>
        </p:nvSpPr>
        <p:spPr bwMode="auto">
          <a:xfrm>
            <a:off x="579573" y="5092005"/>
            <a:ext cx="6134048" cy="1384995"/>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But deflationary economies depressed because rational players don’t spend money </a:t>
            </a:r>
          </a:p>
        </p:txBody>
      </p:sp>
    </p:spTree>
    <p:extLst>
      <p:ext uri="{BB962C8B-B14F-4D97-AF65-F5344CB8AC3E}">
        <p14:creationId xmlns:p14="http://schemas.microsoft.com/office/powerpoint/2010/main" val="135354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Problem </a:t>
            </a:r>
            <a:br>
              <a:rPr lang="en-US" dirty="0">
                <a:solidFill>
                  <a:srgbClr val="FFFF00"/>
                </a:solidFill>
              </a:rPr>
            </a:br>
            <a:r>
              <a:rPr lang="en-US" dirty="0">
                <a:solidFill>
                  <a:srgbClr val="FFFF00"/>
                </a:solidFill>
              </a:rPr>
              <a:t>Long or Unpredictable Completion Times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67</a:t>
            </a:fld>
            <a:endParaRPr lang="en-US"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72172">
            <a:off x="2194503" y="2663771"/>
            <a:ext cx="6439001" cy="8700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8146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Problem: Fee Volatility</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68</a:t>
            </a:fld>
            <a:endParaRPr lang="en-US" dirty="0"/>
          </a:p>
        </p:txBody>
      </p:sp>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77372">
            <a:off x="991871" y="2610236"/>
            <a:ext cx="8025130" cy="6341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rot="527340">
            <a:off x="2451683" y="4612639"/>
            <a:ext cx="8396074" cy="6858000"/>
          </a:xfrm>
          <a:prstGeom prst="rect">
            <a:avLst/>
          </a:prstGeom>
        </p:spPr>
      </p:pic>
    </p:spTree>
    <p:extLst>
      <p:ext uri="{BB962C8B-B14F-4D97-AF65-F5344CB8AC3E}">
        <p14:creationId xmlns:p14="http://schemas.microsoft.com/office/powerpoint/2010/main" val="17582168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69</a:t>
            </a:fld>
            <a:endParaRPr lang="en-US" dirty="0"/>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28579">
            <a:off x="598273" y="803981"/>
            <a:ext cx="8153400" cy="581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bwMode="auto">
          <a:xfrm>
            <a:off x="323747" y="543580"/>
            <a:ext cx="5919961"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chemeClr val="tx1"/>
                </a:solidFill>
                <a:latin typeface="Arial" panose="020B0604020202020204" pitchFamily="34" charset="0"/>
              </a:rPr>
              <a:t>Convenience vs Ideology</a:t>
            </a:r>
          </a:p>
        </p:txBody>
      </p:sp>
      <p:pic>
        <p:nvPicPr>
          <p:cNvPr id="5" name="Picture 4">
            <a:extLst>
              <a:ext uri="{FF2B5EF4-FFF2-40B4-BE49-F238E27FC236}">
                <a16:creationId xmlns:a16="http://schemas.microsoft.com/office/drawing/2014/main" id="{2482C64D-E34B-4FE5-8538-268F74E97C28}"/>
              </a:ext>
            </a:extLst>
          </p:cNvPr>
          <p:cNvPicPr>
            <a:picLocks noChangeAspect="1"/>
          </p:cNvPicPr>
          <p:nvPr/>
        </p:nvPicPr>
        <p:blipFill>
          <a:blip r:embed="rId3"/>
          <a:stretch>
            <a:fillRect/>
          </a:stretch>
        </p:blipFill>
        <p:spPr>
          <a:xfrm rot="481704">
            <a:off x="1445937" y="4490840"/>
            <a:ext cx="9144000" cy="2954503"/>
          </a:xfrm>
          <a:prstGeom prst="rect">
            <a:avLst/>
          </a:prstGeom>
        </p:spPr>
      </p:pic>
    </p:spTree>
    <p:extLst>
      <p:ext uri="{BB962C8B-B14F-4D97-AF65-F5344CB8AC3E}">
        <p14:creationId xmlns:p14="http://schemas.microsoft.com/office/powerpoint/2010/main" val="2555420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safety"/>
          <p:cNvPicPr>
            <a:picLocks noChangeAspect="1" noChangeArrowheads="1"/>
          </p:cNvPicPr>
          <p:nvPr/>
        </p:nvPicPr>
        <p:blipFill>
          <a:blip r:embed="rId3">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351973" y="1934027"/>
            <a:ext cx="9847946" cy="492397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a:solidFill>
                  <a:srgbClr val="FFFF00"/>
                </a:solidFill>
              </a:rPr>
              <a:t>Chain Property</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7</a:t>
            </a:fld>
            <a:endParaRPr lang="en-US" dirty="0"/>
          </a:p>
        </p:txBody>
      </p:sp>
      <p:sp>
        <p:nvSpPr>
          <p:cNvPr id="5" name="TextBox 4"/>
          <p:cNvSpPr txBox="1"/>
          <p:nvPr/>
        </p:nvSpPr>
        <p:spPr bwMode="auto">
          <a:xfrm>
            <a:off x="644014" y="2749181"/>
            <a:ext cx="7710765"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Control x% of miners,  control x% of blocks</a:t>
            </a:r>
          </a:p>
        </p:txBody>
      </p:sp>
      <p:sp>
        <p:nvSpPr>
          <p:cNvPr id="6" name="TextBox 5"/>
          <p:cNvSpPr txBox="1"/>
          <p:nvPr/>
        </p:nvSpPr>
        <p:spPr bwMode="auto">
          <a:xfrm>
            <a:off x="644014" y="3742873"/>
            <a:ext cx="7414210"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Not always true but close enough  for now</a:t>
            </a:r>
          </a:p>
        </p:txBody>
      </p:sp>
    </p:spTree>
    <p:extLst>
      <p:ext uri="{BB962C8B-B14F-4D97-AF65-F5344CB8AC3E}">
        <p14:creationId xmlns:p14="http://schemas.microsoft.com/office/powerpoint/2010/main" val="154305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5D3C08-84C3-460D-AF46-26937476B9B4}"/>
              </a:ext>
            </a:extLst>
          </p:cNvPr>
          <p:cNvSpPr>
            <a:spLocks noGrp="1"/>
          </p:cNvSpPr>
          <p:nvPr>
            <p:ph type="sldNum" sz="quarter" idx="11"/>
          </p:nvPr>
        </p:nvSpPr>
        <p:spPr/>
        <p:txBody>
          <a:bodyPr/>
          <a:lstStyle/>
          <a:p>
            <a:pPr>
              <a:defRPr/>
            </a:pPr>
            <a:fld id="{D65C4E5D-DA99-460E-9E68-E8A28959880C}" type="slidenum">
              <a:rPr lang="x-none" smtClean="0"/>
              <a:pPr>
                <a:defRPr/>
              </a:pPr>
              <a:t>70</a:t>
            </a:fld>
            <a:endParaRPr lang="en-US" dirty="0"/>
          </a:p>
        </p:txBody>
      </p:sp>
      <p:pic>
        <p:nvPicPr>
          <p:cNvPr id="5" name="Picture 4">
            <a:extLst>
              <a:ext uri="{FF2B5EF4-FFF2-40B4-BE49-F238E27FC236}">
                <a16:creationId xmlns:a16="http://schemas.microsoft.com/office/drawing/2014/main" id="{7EC84B99-FE45-41DE-8F57-7EF0130D7421}"/>
              </a:ext>
            </a:extLst>
          </p:cNvPr>
          <p:cNvPicPr>
            <a:picLocks noChangeAspect="1"/>
          </p:cNvPicPr>
          <p:nvPr/>
        </p:nvPicPr>
        <p:blipFill>
          <a:blip r:embed="rId2"/>
          <a:stretch>
            <a:fillRect/>
          </a:stretch>
        </p:blipFill>
        <p:spPr>
          <a:xfrm>
            <a:off x="0" y="89986"/>
            <a:ext cx="4376746" cy="6768014"/>
          </a:xfrm>
          <a:prstGeom prst="rect">
            <a:avLst/>
          </a:prstGeom>
        </p:spPr>
      </p:pic>
      <p:sp>
        <p:nvSpPr>
          <p:cNvPr id="8" name="TextBox 7">
            <a:extLst>
              <a:ext uri="{FF2B5EF4-FFF2-40B4-BE49-F238E27FC236}">
                <a16:creationId xmlns:a16="http://schemas.microsoft.com/office/drawing/2014/main" id="{C4C50046-69AE-44CE-836C-1D82480734B5}"/>
              </a:ext>
            </a:extLst>
          </p:cNvPr>
          <p:cNvSpPr txBox="1"/>
          <p:nvPr/>
        </p:nvSpPr>
        <p:spPr bwMode="auto">
          <a:xfrm>
            <a:off x="1623564" y="854044"/>
            <a:ext cx="5698996"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Bitcoin Investing is like a casino …</a:t>
            </a:r>
            <a:endParaRPr lang="en-US" sz="2800" i="1" dirty="0">
              <a:solidFill>
                <a:srgbClr val="FFFF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6FB9BC4-49AF-44DC-A8FE-F07CABD4046A}"/>
              </a:ext>
            </a:extLst>
          </p:cNvPr>
          <p:cNvSpPr txBox="1"/>
          <p:nvPr/>
        </p:nvSpPr>
        <p:spPr bwMode="auto">
          <a:xfrm>
            <a:off x="1623564" y="3054888"/>
            <a:ext cx="6239209"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But the house won’t buy them back …</a:t>
            </a:r>
          </a:p>
        </p:txBody>
      </p:sp>
      <p:sp>
        <p:nvSpPr>
          <p:cNvPr id="11" name="TextBox 3">
            <a:extLst>
              <a:ext uri="{FF2B5EF4-FFF2-40B4-BE49-F238E27FC236}">
                <a16:creationId xmlns:a16="http://schemas.microsoft.com/office/drawing/2014/main" id="{B7438C3D-F31C-4CD0-8786-E5C80A897B31}"/>
              </a:ext>
            </a:extLst>
          </p:cNvPr>
          <p:cNvSpPr txBox="1"/>
          <p:nvPr/>
        </p:nvSpPr>
        <p:spPr bwMode="auto">
          <a:xfrm>
            <a:off x="1623564" y="1954466"/>
            <a:ext cx="4200189"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Must buy chips to play …</a:t>
            </a:r>
          </a:p>
        </p:txBody>
      </p:sp>
      <p:sp>
        <p:nvSpPr>
          <p:cNvPr id="12" name="TextBox 11">
            <a:extLst>
              <a:ext uri="{FF2B5EF4-FFF2-40B4-BE49-F238E27FC236}">
                <a16:creationId xmlns:a16="http://schemas.microsoft.com/office/drawing/2014/main" id="{659BACBC-2907-4641-AD1A-F02F59898A9B}"/>
              </a:ext>
            </a:extLst>
          </p:cNvPr>
          <p:cNvSpPr txBox="1"/>
          <p:nvPr/>
        </p:nvSpPr>
        <p:spPr bwMode="auto">
          <a:xfrm>
            <a:off x="1623564" y="4155310"/>
            <a:ext cx="6001964"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Can only sell to incoming players ….</a:t>
            </a:r>
          </a:p>
        </p:txBody>
      </p:sp>
      <p:sp>
        <p:nvSpPr>
          <p:cNvPr id="13" name="TextBox 12">
            <a:extLst>
              <a:ext uri="{FF2B5EF4-FFF2-40B4-BE49-F238E27FC236}">
                <a16:creationId xmlns:a16="http://schemas.microsoft.com/office/drawing/2014/main" id="{B21B014F-90E2-4253-BFF2-C69286232EA6}"/>
              </a:ext>
            </a:extLst>
          </p:cNvPr>
          <p:cNvSpPr txBox="1"/>
          <p:nvPr/>
        </p:nvSpPr>
        <p:spPr bwMode="auto">
          <a:xfrm>
            <a:off x="1623564" y="5201855"/>
            <a:ext cx="7330789"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Works only as long as </a:t>
            </a:r>
            <a:r>
              <a:rPr lang="en-US" sz="2800" dirty="0">
                <a:solidFill>
                  <a:schemeClr val="tx1"/>
                </a:solidFill>
                <a:latin typeface="Arial" panose="020B0604020202020204" pitchFamily="34" charset="0"/>
                <a:cs typeface="Arial" panose="020B0604020202020204" pitchFamily="34" charset="0"/>
              </a:rPr>
              <a:t>money in ≥ money out</a:t>
            </a:r>
          </a:p>
        </p:txBody>
      </p:sp>
    </p:spTree>
    <p:extLst>
      <p:ext uri="{BB962C8B-B14F-4D97-AF65-F5344CB8AC3E}">
        <p14:creationId xmlns:p14="http://schemas.microsoft.com/office/powerpoint/2010/main" val="178297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6CB8-65AE-4981-9FD3-5F7B765D398E}"/>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1388089E-8B33-4864-ACAE-2C94DC23AFF4}"/>
              </a:ext>
            </a:extLst>
          </p:cNvPr>
          <p:cNvSpPr>
            <a:spLocks noGrp="1"/>
          </p:cNvSpPr>
          <p:nvPr>
            <p:ph type="sldNum" sz="quarter" idx="11"/>
          </p:nvPr>
        </p:nvSpPr>
        <p:spPr/>
        <p:txBody>
          <a:bodyPr/>
          <a:lstStyle/>
          <a:p>
            <a:pPr>
              <a:defRPr/>
            </a:pPr>
            <a:fld id="{D65C4E5D-DA99-460E-9E68-E8A28959880C}" type="slidenum">
              <a:rPr lang="x-none" smtClean="0"/>
              <a:pPr>
                <a:defRPr/>
              </a:pPr>
              <a:t>71</a:t>
            </a:fld>
            <a:endParaRPr lang="en-US" dirty="0"/>
          </a:p>
        </p:txBody>
      </p:sp>
      <p:pic>
        <p:nvPicPr>
          <p:cNvPr id="5" name="Picture 4">
            <a:extLst>
              <a:ext uri="{FF2B5EF4-FFF2-40B4-BE49-F238E27FC236}">
                <a16:creationId xmlns:a16="http://schemas.microsoft.com/office/drawing/2014/main" id="{0555C17A-440B-4F48-B947-C92662E69297}"/>
              </a:ext>
            </a:extLst>
          </p:cNvPr>
          <p:cNvPicPr>
            <a:picLocks noChangeAspect="1"/>
          </p:cNvPicPr>
          <p:nvPr/>
        </p:nvPicPr>
        <p:blipFill>
          <a:blip r:embed="rId2"/>
          <a:stretch>
            <a:fillRect/>
          </a:stretch>
        </p:blipFill>
        <p:spPr>
          <a:xfrm>
            <a:off x="476250" y="147637"/>
            <a:ext cx="8191500" cy="6562725"/>
          </a:xfrm>
          <a:prstGeom prst="rect">
            <a:avLst/>
          </a:prstGeom>
        </p:spPr>
      </p:pic>
      <p:sp>
        <p:nvSpPr>
          <p:cNvPr id="6" name="TextBox 5">
            <a:extLst>
              <a:ext uri="{FF2B5EF4-FFF2-40B4-BE49-F238E27FC236}">
                <a16:creationId xmlns:a16="http://schemas.microsoft.com/office/drawing/2014/main" id="{744A19A9-FAED-4BEF-987D-47F396504296}"/>
              </a:ext>
            </a:extLst>
          </p:cNvPr>
          <p:cNvSpPr txBox="1"/>
          <p:nvPr/>
        </p:nvSpPr>
        <p:spPr bwMode="auto">
          <a:xfrm>
            <a:off x="1214308" y="1953113"/>
            <a:ext cx="6291392"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“You can leave any time you like, but you might not be able to check out”</a:t>
            </a:r>
            <a:endParaRPr lang="en-US" sz="2800" i="1" dirty="0">
              <a:solidFill>
                <a:srgbClr val="FFFF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0A6B01E-6479-4178-8ED9-CF31D724BA82}"/>
              </a:ext>
            </a:extLst>
          </p:cNvPr>
          <p:cNvSpPr txBox="1"/>
          <p:nvPr/>
        </p:nvSpPr>
        <p:spPr bwMode="auto">
          <a:xfrm>
            <a:off x="4360004" y="4750461"/>
            <a:ext cx="3645550" cy="400110"/>
          </a:xfrm>
          <a:prstGeom prst="rect">
            <a:avLst/>
          </a:prstGeom>
          <a:solidFill>
            <a:schemeClr val="bg1"/>
          </a:solidFill>
          <a:ln w="76200">
            <a:solidFill>
              <a:srgbClr val="0000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dirty="0">
                <a:solidFill>
                  <a:srgbClr val="FFFF00"/>
                </a:solidFill>
                <a:latin typeface="Arial" panose="020B0604020202020204" pitchFamily="34" charset="0"/>
                <a:cs typeface="Arial" panose="020B0604020202020204" pitchFamily="34" charset="0"/>
              </a:rPr>
              <a:t>(This is not investment advice)</a:t>
            </a:r>
            <a:endParaRPr lang="en-US" sz="2000"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86232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ten commandment tabl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612" y="190590"/>
            <a:ext cx="5506687" cy="666741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a:xfrm>
            <a:off x="6605155" y="6369447"/>
            <a:ext cx="1905000" cy="457200"/>
          </a:xfrm>
        </p:spPr>
        <p:txBody>
          <a:bodyPr/>
          <a:lstStyle/>
          <a:p>
            <a:pPr>
              <a:defRPr/>
            </a:pPr>
            <a:fld id="{FE25F947-77F5-4CA6-8472-B4B2967773ED}" type="slidenum">
              <a:rPr lang="x-none" smtClean="0"/>
              <a:pPr>
                <a:defRPr/>
              </a:pPr>
              <a:t>72</a:t>
            </a:fld>
            <a:endParaRPr lang="en-US" dirty="0"/>
          </a:p>
        </p:txBody>
      </p:sp>
      <p:sp>
        <p:nvSpPr>
          <p:cNvPr id="3" name="TextBox 2"/>
          <p:cNvSpPr txBox="1"/>
          <p:nvPr/>
        </p:nvSpPr>
        <p:spPr bwMode="auto">
          <a:xfrm>
            <a:off x="985207" y="1635828"/>
            <a:ext cx="2642070"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Canonicalism:</a:t>
            </a:r>
          </a:p>
        </p:txBody>
      </p:sp>
      <p:sp>
        <p:nvSpPr>
          <p:cNvPr id="5" name="TextBox 4"/>
          <p:cNvSpPr txBox="1"/>
          <p:nvPr/>
        </p:nvSpPr>
        <p:spPr bwMode="auto">
          <a:xfrm>
            <a:off x="985208" y="2396577"/>
            <a:ext cx="6148151"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All and only what Satoshi revealed is permitted</a:t>
            </a:r>
          </a:p>
        </p:txBody>
      </p:sp>
      <p:sp>
        <p:nvSpPr>
          <p:cNvPr id="6" name="TextBox 5"/>
          <p:cNvSpPr txBox="1"/>
          <p:nvPr/>
        </p:nvSpPr>
        <p:spPr bwMode="auto">
          <a:xfrm>
            <a:off x="2274039" y="4348962"/>
            <a:ext cx="5617243"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But fails to explain upgrades …</a:t>
            </a:r>
          </a:p>
        </p:txBody>
      </p:sp>
      <p:sp>
        <p:nvSpPr>
          <p:cNvPr id="7" name="TextBox 6"/>
          <p:cNvSpPr txBox="1"/>
          <p:nvPr/>
        </p:nvSpPr>
        <p:spPr bwMode="auto">
          <a:xfrm>
            <a:off x="4830829" y="5109713"/>
            <a:ext cx="3060453"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 and bug fixes.</a:t>
            </a:r>
          </a:p>
        </p:txBody>
      </p:sp>
      <p:sp>
        <p:nvSpPr>
          <p:cNvPr id="9" name="TextBox 8"/>
          <p:cNvSpPr txBox="1"/>
          <p:nvPr/>
        </p:nvSpPr>
        <p:spPr bwMode="auto">
          <a:xfrm>
            <a:off x="985207" y="489981"/>
            <a:ext cx="4879862"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chemeClr val="tx1"/>
                </a:solidFill>
                <a:latin typeface="Arial" panose="020B0604020202020204" pitchFamily="34" charset="0"/>
              </a:rPr>
              <a:t>Bitcoin Governance Theory</a:t>
            </a:r>
          </a:p>
        </p:txBody>
      </p:sp>
      <p:sp>
        <p:nvSpPr>
          <p:cNvPr id="10" name="TextBox 9"/>
          <p:cNvSpPr txBox="1"/>
          <p:nvPr/>
        </p:nvSpPr>
        <p:spPr bwMode="auto">
          <a:xfrm>
            <a:off x="2025415" y="3588213"/>
            <a:ext cx="5865867"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Appealing to the faithful …</a:t>
            </a:r>
          </a:p>
        </p:txBody>
      </p:sp>
    </p:spTree>
    <p:extLst>
      <p:ext uri="{BB962C8B-B14F-4D97-AF65-F5344CB8AC3E}">
        <p14:creationId xmlns:p14="http://schemas.microsoft.com/office/powerpoint/2010/main" val="117199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1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73</a:t>
            </a:fld>
            <a:endParaRPr lang="en-US" dirty="0"/>
          </a:p>
        </p:txBody>
      </p:sp>
      <p:pic>
        <p:nvPicPr>
          <p:cNvPr id="11266" name="Picture 2" descr="Image result for ark of the coven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8" y="175634"/>
            <a:ext cx="8836025" cy="66184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bwMode="auto">
          <a:xfrm>
            <a:off x="583403" y="1324605"/>
            <a:ext cx="4701928"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De facto governance by …</a:t>
            </a:r>
          </a:p>
        </p:txBody>
      </p:sp>
      <p:sp>
        <p:nvSpPr>
          <p:cNvPr id="5" name="TextBox 4"/>
          <p:cNvSpPr txBox="1"/>
          <p:nvPr/>
        </p:nvSpPr>
        <p:spPr bwMode="auto">
          <a:xfrm>
            <a:off x="3783537" y="2439413"/>
            <a:ext cx="3640740"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“Core Bitcoin Devs”</a:t>
            </a:r>
          </a:p>
        </p:txBody>
      </p:sp>
      <p:sp>
        <p:nvSpPr>
          <p:cNvPr id="6" name="TextBox 5"/>
          <p:cNvSpPr txBox="1"/>
          <p:nvPr/>
        </p:nvSpPr>
        <p:spPr bwMode="auto">
          <a:xfrm>
            <a:off x="735817" y="3554221"/>
            <a:ext cx="5093061"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Commit access to </a:t>
            </a:r>
            <a:r>
              <a:rPr lang="en-US" sz="2800" b="1" dirty="0">
                <a:solidFill>
                  <a:schemeClr val="tx1"/>
                </a:solidFill>
              </a:rPr>
              <a:t>bitcoind</a:t>
            </a:r>
          </a:p>
        </p:txBody>
      </p:sp>
      <p:sp>
        <p:nvSpPr>
          <p:cNvPr id="7" name="TextBox 6"/>
          <p:cNvSpPr txBox="1"/>
          <p:nvPr/>
        </p:nvSpPr>
        <p:spPr bwMode="auto">
          <a:xfrm>
            <a:off x="1474556" y="4669029"/>
            <a:ext cx="6514925"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Supported by the Bitcoin Foundation</a:t>
            </a:r>
          </a:p>
        </p:txBody>
      </p:sp>
      <p:sp>
        <p:nvSpPr>
          <p:cNvPr id="9" name="TextBox 8"/>
          <p:cNvSpPr txBox="1"/>
          <p:nvPr/>
        </p:nvSpPr>
        <p:spPr bwMode="auto">
          <a:xfrm>
            <a:off x="2210335" y="5783837"/>
            <a:ext cx="5779146"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Controversy wrt block sizes, etc.</a:t>
            </a:r>
          </a:p>
        </p:txBody>
      </p:sp>
      <p:sp>
        <p:nvSpPr>
          <p:cNvPr id="10" name="TextBox 9"/>
          <p:cNvSpPr txBox="1"/>
          <p:nvPr/>
        </p:nvSpPr>
        <p:spPr bwMode="auto">
          <a:xfrm>
            <a:off x="491180" y="314315"/>
            <a:ext cx="3682418"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chemeClr val="tx1"/>
                </a:solidFill>
                <a:latin typeface="Arial" panose="020B0604020202020204" pitchFamily="34" charset="0"/>
              </a:rPr>
              <a:t>Actual Governance?</a:t>
            </a:r>
          </a:p>
        </p:txBody>
      </p:sp>
    </p:spTree>
    <p:extLst>
      <p:ext uri="{BB962C8B-B14F-4D97-AF65-F5344CB8AC3E}">
        <p14:creationId xmlns:p14="http://schemas.microsoft.com/office/powerpoint/2010/main" val="231619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74</a:t>
            </a:fld>
            <a:endParaRPr lang="en-US" dirty="0"/>
          </a:p>
        </p:txBody>
      </p:sp>
      <p:pic>
        <p:nvPicPr>
          <p:cNvPr id="41986" name="Picture 2" descr="“John Hughes posts ‘Why Functional Programming Matters’ ”&#10;Ferdinand Pauwels&#10;Oil on canvas&#10;1872&#10;(collaboration from Richard Carls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6931" y="-9078"/>
            <a:ext cx="5641974" cy="68761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bwMode="auto">
          <a:xfrm>
            <a:off x="368981" y="312546"/>
            <a:ext cx="5346019"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Ideas we covered in this lecture</a:t>
            </a:r>
          </a:p>
        </p:txBody>
      </p:sp>
      <p:sp>
        <p:nvSpPr>
          <p:cNvPr id="7" name="TextBox 6"/>
          <p:cNvSpPr txBox="1"/>
          <p:nvPr/>
        </p:nvSpPr>
        <p:spPr bwMode="auto">
          <a:xfrm>
            <a:off x="1158547" y="4977706"/>
            <a:ext cx="346280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Economic incentives</a:t>
            </a:r>
          </a:p>
        </p:txBody>
      </p:sp>
      <p:sp>
        <p:nvSpPr>
          <p:cNvPr id="10" name="TextBox 9"/>
          <p:cNvSpPr txBox="1"/>
          <p:nvPr/>
        </p:nvSpPr>
        <p:spPr bwMode="auto">
          <a:xfrm>
            <a:off x="1118472" y="2791303"/>
            <a:ext cx="3457485"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Transaction = UTXO</a:t>
            </a:r>
          </a:p>
        </p:txBody>
      </p:sp>
      <p:sp>
        <p:nvSpPr>
          <p:cNvPr id="11" name="TextBox 10"/>
          <p:cNvSpPr txBox="1"/>
          <p:nvPr/>
        </p:nvSpPr>
        <p:spPr bwMode="auto">
          <a:xfrm>
            <a:off x="1118472" y="3520104"/>
            <a:ext cx="4943982"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Use of hashes and signatures</a:t>
            </a:r>
          </a:p>
        </p:txBody>
      </p:sp>
      <p:sp>
        <p:nvSpPr>
          <p:cNvPr id="12" name="TextBox 11"/>
          <p:cNvSpPr txBox="1"/>
          <p:nvPr/>
        </p:nvSpPr>
        <p:spPr bwMode="auto">
          <a:xfrm>
            <a:off x="1118472" y="1333702"/>
            <a:ext cx="6296917"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BTC Blockchain is linked list of blocks</a:t>
            </a:r>
          </a:p>
        </p:txBody>
      </p:sp>
      <p:sp>
        <p:nvSpPr>
          <p:cNvPr id="13" name="TextBox 12"/>
          <p:cNvSpPr txBox="1"/>
          <p:nvPr/>
        </p:nvSpPr>
        <p:spPr bwMode="auto">
          <a:xfrm>
            <a:off x="1118472" y="4248905"/>
            <a:ext cx="3502882"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Incentives for miners</a:t>
            </a:r>
          </a:p>
        </p:txBody>
      </p:sp>
      <p:sp>
        <p:nvSpPr>
          <p:cNvPr id="14" name="TextBox 13"/>
          <p:cNvSpPr txBox="1"/>
          <p:nvPr/>
        </p:nvSpPr>
        <p:spPr bwMode="auto">
          <a:xfrm>
            <a:off x="1118472" y="2062502"/>
            <a:ext cx="5521063"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Block is sequence of transactions</a:t>
            </a:r>
          </a:p>
        </p:txBody>
      </p:sp>
    </p:spTree>
    <p:extLst>
      <p:ext uri="{BB962C8B-B14F-4D97-AF65-F5344CB8AC3E}">
        <p14:creationId xmlns:p14="http://schemas.microsoft.com/office/powerpoint/2010/main" val="181005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3" grpId="0" animBg="1"/>
      <p:bldP spid="1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75</a:t>
            </a:fld>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725" y="225425"/>
            <a:ext cx="3892550" cy="640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6637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8</a:t>
            </a:fld>
            <a:endParaRPr lang="en-US" dirty="0"/>
          </a:p>
        </p:txBody>
      </p:sp>
      <p:sp>
        <p:nvSpPr>
          <p:cNvPr id="3" name="TextBox 2"/>
          <p:cNvSpPr txBox="1"/>
          <p:nvPr/>
        </p:nvSpPr>
        <p:spPr bwMode="auto">
          <a:xfrm>
            <a:off x="1859391" y="723221"/>
            <a:ext cx="5425218"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chemeClr val="tx1"/>
                </a:solidFill>
                <a:latin typeface="Arial" panose="020B0604020202020204" pitchFamily="34" charset="0"/>
              </a:rPr>
              <a:t>Problem: Double Spending</a:t>
            </a:r>
          </a:p>
        </p:txBody>
      </p:sp>
      <p:grpSp>
        <p:nvGrpSpPr>
          <p:cNvPr id="4" name="Group 3"/>
          <p:cNvGrpSpPr>
            <a:grpSpLocks/>
          </p:cNvGrpSpPr>
          <p:nvPr/>
        </p:nvGrpSpPr>
        <p:grpSpPr bwMode="auto">
          <a:xfrm>
            <a:off x="727076" y="3251200"/>
            <a:ext cx="1358900" cy="1282700"/>
            <a:chOff x="1008" y="2720"/>
            <a:chExt cx="856" cy="808"/>
          </a:xfrm>
          <a:effectLst>
            <a:glow rad="101600">
              <a:schemeClr val="accent3">
                <a:satMod val="175000"/>
                <a:alpha val="40000"/>
              </a:schemeClr>
            </a:glow>
          </a:effectLst>
        </p:grpSpPr>
        <p:sp>
          <p:nvSpPr>
            <p:cNvPr id="5" name="Rectangle 4"/>
            <p:cNvSpPr>
              <a:spLocks noChangeArrowheads="1"/>
            </p:cNvSpPr>
            <p:nvPr/>
          </p:nvSpPr>
          <p:spPr bwMode="auto">
            <a:xfrm>
              <a:off x="1032" y="3304"/>
              <a:ext cx="488" cy="160"/>
            </a:xfrm>
            <a:prstGeom prst="rect">
              <a:avLst/>
            </a:prstGeom>
            <a:solidFill>
              <a:srgbClr val="FF0000"/>
            </a:solidFill>
            <a:ln w="38100" algn="ctr">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6" name="Freeform 5"/>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7" name="Freeform 6"/>
            <p:cNvSpPr>
              <a:spLocks/>
            </p:cNvSpPr>
            <p:nvPr/>
          </p:nvSpPr>
          <p:spPr bwMode="auto">
            <a:xfrm flipH="1">
              <a:off x="1077" y="3000"/>
              <a:ext cx="123" cy="312"/>
            </a:xfrm>
            <a:custGeom>
              <a:avLst/>
              <a:gdLst>
                <a:gd name="T0" fmla="*/ 22 w 136"/>
                <a:gd name="T1" fmla="*/ 0 h 344"/>
                <a:gd name="T2" fmla="*/ 123 w 136"/>
                <a:gd name="T3" fmla="*/ 0 h 344"/>
                <a:gd name="T4" fmla="*/ 123 w 136"/>
                <a:gd name="T5" fmla="*/ 210 h 344"/>
                <a:gd name="T6" fmla="*/ 96 w 136"/>
                <a:gd name="T7" fmla="*/ 312 h 344"/>
                <a:gd name="T8" fmla="*/ 96 w 136"/>
                <a:gd name="T9" fmla="*/ 80 h 344"/>
                <a:gd name="T10" fmla="*/ 0 w 136"/>
                <a:gd name="T11" fmla="*/ 8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8" name="Freeform 7"/>
            <p:cNvSpPr>
              <a:spLocks/>
            </p:cNvSpPr>
            <p:nvPr/>
          </p:nvSpPr>
          <p:spPr bwMode="auto">
            <a:xfrm flipH="1">
              <a:off x="1200" y="2800"/>
              <a:ext cx="127" cy="320"/>
            </a:xfrm>
            <a:custGeom>
              <a:avLst/>
              <a:gdLst>
                <a:gd name="T0" fmla="*/ 22 w 136"/>
                <a:gd name="T1" fmla="*/ 0 h 344"/>
                <a:gd name="T2" fmla="*/ 127 w 136"/>
                <a:gd name="T3" fmla="*/ 0 h 344"/>
                <a:gd name="T4" fmla="*/ 127 w 136"/>
                <a:gd name="T5" fmla="*/ 216 h 344"/>
                <a:gd name="T6" fmla="*/ 99 w 136"/>
                <a:gd name="T7" fmla="*/ 320 h 344"/>
                <a:gd name="T8" fmla="*/ 99 w 136"/>
                <a:gd name="T9" fmla="*/ 82 h 344"/>
                <a:gd name="T10" fmla="*/ 0 w 136"/>
                <a:gd name="T11" fmla="*/ 82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 name="Freeform 8"/>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0" name="Freeform 9"/>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1" name="Freeform 10"/>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2" name="Freeform 11"/>
            <p:cNvSpPr>
              <a:spLocks/>
            </p:cNvSpPr>
            <p:nvPr/>
          </p:nvSpPr>
          <p:spPr bwMode="auto">
            <a:xfrm>
              <a:off x="1669" y="3008"/>
              <a:ext cx="123" cy="312"/>
            </a:xfrm>
            <a:custGeom>
              <a:avLst/>
              <a:gdLst>
                <a:gd name="T0" fmla="*/ 22 w 136"/>
                <a:gd name="T1" fmla="*/ 0 h 344"/>
                <a:gd name="T2" fmla="*/ 123 w 136"/>
                <a:gd name="T3" fmla="*/ 0 h 344"/>
                <a:gd name="T4" fmla="*/ 123 w 136"/>
                <a:gd name="T5" fmla="*/ 210 h 344"/>
                <a:gd name="T6" fmla="*/ 96 w 136"/>
                <a:gd name="T7" fmla="*/ 312 h 344"/>
                <a:gd name="T8" fmla="*/ 96 w 136"/>
                <a:gd name="T9" fmla="*/ 80 h 344"/>
                <a:gd name="T10" fmla="*/ 0 w 136"/>
                <a:gd name="T11" fmla="*/ 8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3" name="Freeform 12"/>
            <p:cNvSpPr>
              <a:spLocks/>
            </p:cNvSpPr>
            <p:nvPr/>
          </p:nvSpPr>
          <p:spPr bwMode="auto">
            <a:xfrm>
              <a:off x="1737" y="2840"/>
              <a:ext cx="127" cy="320"/>
            </a:xfrm>
            <a:custGeom>
              <a:avLst/>
              <a:gdLst>
                <a:gd name="T0" fmla="*/ 22 w 136"/>
                <a:gd name="T1" fmla="*/ 0 h 344"/>
                <a:gd name="T2" fmla="*/ 127 w 136"/>
                <a:gd name="T3" fmla="*/ 0 h 344"/>
                <a:gd name="T4" fmla="*/ 127 w 136"/>
                <a:gd name="T5" fmla="*/ 216 h 344"/>
                <a:gd name="T6" fmla="*/ 99 w 136"/>
                <a:gd name="T7" fmla="*/ 320 h 344"/>
                <a:gd name="T8" fmla="*/ 99 w 136"/>
                <a:gd name="T9" fmla="*/ 82 h 344"/>
                <a:gd name="T10" fmla="*/ 0 w 136"/>
                <a:gd name="T11" fmla="*/ 82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14" name="Group 13"/>
          <p:cNvGrpSpPr>
            <a:grpSpLocks/>
          </p:cNvGrpSpPr>
          <p:nvPr/>
        </p:nvGrpSpPr>
        <p:grpSpPr bwMode="auto">
          <a:xfrm>
            <a:off x="6865303" y="3200400"/>
            <a:ext cx="1358900" cy="1282700"/>
            <a:chOff x="3840" y="2784"/>
            <a:chExt cx="856" cy="808"/>
          </a:xfrm>
          <a:effectLst>
            <a:glow rad="101600">
              <a:schemeClr val="accent3">
                <a:satMod val="175000"/>
                <a:alpha val="40000"/>
              </a:schemeClr>
            </a:glow>
          </a:effectLst>
        </p:grpSpPr>
        <p:sp>
          <p:nvSpPr>
            <p:cNvPr id="15" name="Rectangle 14"/>
            <p:cNvSpPr>
              <a:spLocks noChangeArrowheads="1"/>
            </p:cNvSpPr>
            <p:nvPr/>
          </p:nvSpPr>
          <p:spPr bwMode="auto">
            <a:xfrm flipH="1">
              <a:off x="4184" y="3368"/>
              <a:ext cx="488" cy="160"/>
            </a:xfrm>
            <a:prstGeom prst="rect">
              <a:avLst/>
            </a:prstGeom>
            <a:solidFill>
              <a:srgbClr val="6666FF"/>
            </a:solidFill>
            <a:ln w="38100" algn="ctr">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16" name="Freeform 15"/>
            <p:cNvSpPr>
              <a:spLocks/>
            </p:cNvSpPr>
            <p:nvPr/>
          </p:nvSpPr>
          <p:spPr bwMode="auto">
            <a:xfrm>
              <a:off x="4560"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7" name="Freeform 16"/>
            <p:cNvSpPr>
              <a:spLocks/>
            </p:cNvSpPr>
            <p:nvPr/>
          </p:nvSpPr>
          <p:spPr bwMode="auto">
            <a:xfrm>
              <a:off x="4504" y="3064"/>
              <a:ext cx="123" cy="312"/>
            </a:xfrm>
            <a:custGeom>
              <a:avLst/>
              <a:gdLst>
                <a:gd name="T0" fmla="*/ 22 w 136"/>
                <a:gd name="T1" fmla="*/ 0 h 344"/>
                <a:gd name="T2" fmla="*/ 123 w 136"/>
                <a:gd name="T3" fmla="*/ 0 h 344"/>
                <a:gd name="T4" fmla="*/ 123 w 136"/>
                <a:gd name="T5" fmla="*/ 210 h 344"/>
                <a:gd name="T6" fmla="*/ 96 w 136"/>
                <a:gd name="T7" fmla="*/ 312 h 344"/>
                <a:gd name="T8" fmla="*/ 96 w 136"/>
                <a:gd name="T9" fmla="*/ 80 h 344"/>
                <a:gd name="T10" fmla="*/ 0 w 136"/>
                <a:gd name="T11" fmla="*/ 8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 name="Freeform 17"/>
            <p:cNvSpPr>
              <a:spLocks/>
            </p:cNvSpPr>
            <p:nvPr/>
          </p:nvSpPr>
          <p:spPr bwMode="auto">
            <a:xfrm>
              <a:off x="4377" y="2864"/>
              <a:ext cx="127" cy="320"/>
            </a:xfrm>
            <a:custGeom>
              <a:avLst/>
              <a:gdLst>
                <a:gd name="T0" fmla="*/ 22 w 136"/>
                <a:gd name="T1" fmla="*/ 0 h 344"/>
                <a:gd name="T2" fmla="*/ 127 w 136"/>
                <a:gd name="T3" fmla="*/ 0 h 344"/>
                <a:gd name="T4" fmla="*/ 127 w 136"/>
                <a:gd name="T5" fmla="*/ 216 h 344"/>
                <a:gd name="T6" fmla="*/ 99 w 136"/>
                <a:gd name="T7" fmla="*/ 320 h 344"/>
                <a:gd name="T8" fmla="*/ 99 w 136"/>
                <a:gd name="T9" fmla="*/ 82 h 344"/>
                <a:gd name="T10" fmla="*/ 0 w 136"/>
                <a:gd name="T11" fmla="*/ 82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9" name="Freeform 18"/>
            <p:cNvSpPr>
              <a:spLocks/>
            </p:cNvSpPr>
            <p:nvPr/>
          </p:nvSpPr>
          <p:spPr bwMode="auto">
            <a:xfrm flipH="1">
              <a:off x="3928" y="2784"/>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6666FF"/>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0" name="Freeform 19"/>
            <p:cNvSpPr>
              <a:spLocks/>
            </p:cNvSpPr>
            <p:nvPr/>
          </p:nvSpPr>
          <p:spPr bwMode="auto">
            <a:xfrm flipH="1">
              <a:off x="3936" y="2784"/>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6666FF"/>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1" name="Freeform 20"/>
            <p:cNvSpPr>
              <a:spLocks/>
            </p:cNvSpPr>
            <p:nvPr/>
          </p:nvSpPr>
          <p:spPr bwMode="auto">
            <a:xfrm flipH="1">
              <a:off x="3984" y="324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2" name="Freeform 21"/>
            <p:cNvSpPr>
              <a:spLocks/>
            </p:cNvSpPr>
            <p:nvPr/>
          </p:nvSpPr>
          <p:spPr bwMode="auto">
            <a:xfrm flipH="1">
              <a:off x="3912" y="3072"/>
              <a:ext cx="123" cy="312"/>
            </a:xfrm>
            <a:custGeom>
              <a:avLst/>
              <a:gdLst>
                <a:gd name="T0" fmla="*/ 22 w 136"/>
                <a:gd name="T1" fmla="*/ 0 h 344"/>
                <a:gd name="T2" fmla="*/ 123 w 136"/>
                <a:gd name="T3" fmla="*/ 0 h 344"/>
                <a:gd name="T4" fmla="*/ 123 w 136"/>
                <a:gd name="T5" fmla="*/ 210 h 344"/>
                <a:gd name="T6" fmla="*/ 96 w 136"/>
                <a:gd name="T7" fmla="*/ 312 h 344"/>
                <a:gd name="T8" fmla="*/ 96 w 136"/>
                <a:gd name="T9" fmla="*/ 80 h 344"/>
                <a:gd name="T10" fmla="*/ 0 w 136"/>
                <a:gd name="T11" fmla="*/ 8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3" name="Freeform 22"/>
            <p:cNvSpPr>
              <a:spLocks/>
            </p:cNvSpPr>
            <p:nvPr/>
          </p:nvSpPr>
          <p:spPr bwMode="auto">
            <a:xfrm flipH="1">
              <a:off x="3840" y="2904"/>
              <a:ext cx="127" cy="320"/>
            </a:xfrm>
            <a:custGeom>
              <a:avLst/>
              <a:gdLst>
                <a:gd name="T0" fmla="*/ 22 w 136"/>
                <a:gd name="T1" fmla="*/ 0 h 344"/>
                <a:gd name="T2" fmla="*/ 127 w 136"/>
                <a:gd name="T3" fmla="*/ 0 h 344"/>
                <a:gd name="T4" fmla="*/ 127 w 136"/>
                <a:gd name="T5" fmla="*/ 216 h 344"/>
                <a:gd name="T6" fmla="*/ 99 w 136"/>
                <a:gd name="T7" fmla="*/ 320 h 344"/>
                <a:gd name="T8" fmla="*/ 99 w 136"/>
                <a:gd name="T9" fmla="*/ 82 h 344"/>
                <a:gd name="T10" fmla="*/ 0 w 136"/>
                <a:gd name="T11" fmla="*/ 82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24" name="Group 42"/>
          <p:cNvGrpSpPr>
            <a:grpSpLocks/>
          </p:cNvGrpSpPr>
          <p:nvPr/>
        </p:nvGrpSpPr>
        <p:grpSpPr bwMode="auto">
          <a:xfrm>
            <a:off x="3910490" y="3254375"/>
            <a:ext cx="1130300" cy="1173163"/>
            <a:chOff x="2496" y="2050"/>
            <a:chExt cx="712" cy="739"/>
          </a:xfrm>
          <a:effectLst>
            <a:glow rad="101600">
              <a:schemeClr val="accent3">
                <a:satMod val="175000"/>
                <a:alpha val="40000"/>
              </a:schemeClr>
            </a:glow>
          </a:effectLst>
        </p:grpSpPr>
        <p:sp>
          <p:nvSpPr>
            <p:cNvPr id="25" name="Rectangle 43"/>
            <p:cNvSpPr>
              <a:spLocks noChangeArrowheads="1"/>
            </p:cNvSpPr>
            <p:nvPr/>
          </p:nvSpPr>
          <p:spPr bwMode="auto">
            <a:xfrm>
              <a:off x="2592" y="2637"/>
              <a:ext cx="528" cy="144"/>
            </a:xfrm>
            <a:prstGeom prst="rect">
              <a:avLst/>
            </a:prstGeom>
            <a:solidFill>
              <a:srgbClr val="FF9900"/>
            </a:solidFill>
            <a:ln w="38100" algn="ctr">
              <a:solidFill>
                <a:schemeClr val="bg2"/>
              </a:solidFill>
              <a:miter lim="800000"/>
              <a:headEnd/>
              <a:tailEnd/>
            </a:ln>
          </p:spPr>
          <p:txBody>
            <a:bodyPr wrap="none" anchor="ctr"/>
            <a:lstStyle/>
            <a:p>
              <a:endParaRPr lang="en-US" dirty="0">
                <a:latin typeface="Arial" pitchFamily="34" charset="0"/>
                <a:cs typeface="Arial" pitchFamily="34" charset="0"/>
              </a:endParaRPr>
            </a:p>
          </p:txBody>
        </p:sp>
        <p:grpSp>
          <p:nvGrpSpPr>
            <p:cNvPr id="26" name="Group 44"/>
            <p:cNvGrpSpPr>
              <a:grpSpLocks/>
            </p:cNvGrpSpPr>
            <p:nvPr/>
          </p:nvGrpSpPr>
          <p:grpSpPr bwMode="auto">
            <a:xfrm>
              <a:off x="3072" y="2157"/>
              <a:ext cx="136" cy="632"/>
              <a:chOff x="3072" y="2832"/>
              <a:chExt cx="136" cy="632"/>
            </a:xfrm>
          </p:grpSpPr>
          <p:sp>
            <p:nvSpPr>
              <p:cNvPr id="32" name="Freeform 45"/>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3" name="Freeform 46"/>
              <p:cNvSpPr>
                <a:spLocks/>
              </p:cNvSpPr>
              <p:nvPr/>
            </p:nvSpPr>
            <p:spPr bwMode="auto">
              <a:xfrm>
                <a:off x="3072" y="2976"/>
                <a:ext cx="123" cy="312"/>
              </a:xfrm>
              <a:custGeom>
                <a:avLst/>
                <a:gdLst>
                  <a:gd name="T0" fmla="*/ 22 w 136"/>
                  <a:gd name="T1" fmla="*/ 0 h 344"/>
                  <a:gd name="T2" fmla="*/ 123 w 136"/>
                  <a:gd name="T3" fmla="*/ 0 h 344"/>
                  <a:gd name="T4" fmla="*/ 123 w 136"/>
                  <a:gd name="T5" fmla="*/ 210 h 344"/>
                  <a:gd name="T6" fmla="*/ 96 w 136"/>
                  <a:gd name="T7" fmla="*/ 312 h 344"/>
                  <a:gd name="T8" fmla="*/ 96 w 136"/>
                  <a:gd name="T9" fmla="*/ 80 h 344"/>
                  <a:gd name="T10" fmla="*/ 0 w 136"/>
                  <a:gd name="T11" fmla="*/ 8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4" name="Freeform 47"/>
              <p:cNvSpPr>
                <a:spLocks/>
              </p:cNvSpPr>
              <p:nvPr/>
            </p:nvSpPr>
            <p:spPr bwMode="auto">
              <a:xfrm>
                <a:off x="3072" y="2832"/>
                <a:ext cx="127" cy="320"/>
              </a:xfrm>
              <a:custGeom>
                <a:avLst/>
                <a:gdLst>
                  <a:gd name="T0" fmla="*/ 22 w 136"/>
                  <a:gd name="T1" fmla="*/ 0 h 344"/>
                  <a:gd name="T2" fmla="*/ 127 w 136"/>
                  <a:gd name="T3" fmla="*/ 0 h 344"/>
                  <a:gd name="T4" fmla="*/ 127 w 136"/>
                  <a:gd name="T5" fmla="*/ 216 h 344"/>
                  <a:gd name="T6" fmla="*/ 99 w 136"/>
                  <a:gd name="T7" fmla="*/ 320 h 344"/>
                  <a:gd name="T8" fmla="*/ 99 w 136"/>
                  <a:gd name="T9" fmla="*/ 82 h 344"/>
                  <a:gd name="T10" fmla="*/ 0 w 136"/>
                  <a:gd name="T11" fmla="*/ 82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27" name="Group 48"/>
            <p:cNvGrpSpPr>
              <a:grpSpLocks/>
            </p:cNvGrpSpPr>
            <p:nvPr/>
          </p:nvGrpSpPr>
          <p:grpSpPr bwMode="auto">
            <a:xfrm flipH="1">
              <a:off x="2496" y="2157"/>
              <a:ext cx="136" cy="632"/>
              <a:chOff x="3072" y="2832"/>
              <a:chExt cx="136" cy="632"/>
            </a:xfrm>
          </p:grpSpPr>
          <p:sp>
            <p:nvSpPr>
              <p:cNvPr id="29" name="Freeform 49"/>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0" name="Freeform 50"/>
              <p:cNvSpPr>
                <a:spLocks/>
              </p:cNvSpPr>
              <p:nvPr/>
            </p:nvSpPr>
            <p:spPr bwMode="auto">
              <a:xfrm>
                <a:off x="3072" y="2976"/>
                <a:ext cx="123" cy="312"/>
              </a:xfrm>
              <a:custGeom>
                <a:avLst/>
                <a:gdLst>
                  <a:gd name="T0" fmla="*/ 22 w 136"/>
                  <a:gd name="T1" fmla="*/ 0 h 344"/>
                  <a:gd name="T2" fmla="*/ 123 w 136"/>
                  <a:gd name="T3" fmla="*/ 0 h 344"/>
                  <a:gd name="T4" fmla="*/ 123 w 136"/>
                  <a:gd name="T5" fmla="*/ 210 h 344"/>
                  <a:gd name="T6" fmla="*/ 96 w 136"/>
                  <a:gd name="T7" fmla="*/ 312 h 344"/>
                  <a:gd name="T8" fmla="*/ 96 w 136"/>
                  <a:gd name="T9" fmla="*/ 80 h 344"/>
                  <a:gd name="T10" fmla="*/ 0 w 136"/>
                  <a:gd name="T11" fmla="*/ 8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 name="Freeform 51"/>
              <p:cNvSpPr>
                <a:spLocks/>
              </p:cNvSpPr>
              <p:nvPr/>
            </p:nvSpPr>
            <p:spPr bwMode="auto">
              <a:xfrm>
                <a:off x="3072" y="2832"/>
                <a:ext cx="127" cy="320"/>
              </a:xfrm>
              <a:custGeom>
                <a:avLst/>
                <a:gdLst>
                  <a:gd name="T0" fmla="*/ 22 w 136"/>
                  <a:gd name="T1" fmla="*/ 0 h 344"/>
                  <a:gd name="T2" fmla="*/ 127 w 136"/>
                  <a:gd name="T3" fmla="*/ 0 h 344"/>
                  <a:gd name="T4" fmla="*/ 127 w 136"/>
                  <a:gd name="T5" fmla="*/ 216 h 344"/>
                  <a:gd name="T6" fmla="*/ 99 w 136"/>
                  <a:gd name="T7" fmla="*/ 320 h 344"/>
                  <a:gd name="T8" fmla="*/ 99 w 136"/>
                  <a:gd name="T9" fmla="*/ 82 h 344"/>
                  <a:gd name="T10" fmla="*/ 0 w 136"/>
                  <a:gd name="T11" fmla="*/ 82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sp>
          <p:nvSpPr>
            <p:cNvPr id="28" name="Freeform 52"/>
            <p:cNvSpPr>
              <a:spLocks/>
            </p:cNvSpPr>
            <p:nvPr/>
          </p:nvSpPr>
          <p:spPr bwMode="auto">
            <a:xfrm>
              <a:off x="2592" y="2050"/>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99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7168" name="Group 7167"/>
          <p:cNvGrpSpPr/>
          <p:nvPr/>
        </p:nvGrpSpPr>
        <p:grpSpPr>
          <a:xfrm>
            <a:off x="2393950" y="4339598"/>
            <a:ext cx="4356100" cy="977030"/>
            <a:chOff x="2393950" y="4339598"/>
            <a:chExt cx="4356100" cy="977030"/>
          </a:xfrm>
        </p:grpSpPr>
        <p:pic>
          <p:nvPicPr>
            <p:cNvPr id="7174" name="Picture 6" descr="Image result for bitcoi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6277" y="4339598"/>
              <a:ext cx="973773" cy="97703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Image result for bitcoi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3950" y="4339598"/>
              <a:ext cx="973773" cy="977030"/>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Rectangle 38"/>
          <p:cNvSpPr/>
          <p:nvPr/>
        </p:nvSpPr>
        <p:spPr>
          <a:xfrm>
            <a:off x="5257799" y="5479279"/>
            <a:ext cx="2459991" cy="461665"/>
          </a:xfrm>
          <a:prstGeom prst="rect">
            <a:avLst/>
          </a:prstGeom>
        </p:spPr>
        <p:txBody>
          <a:bodyPr wrap="square">
            <a:spAutoFit/>
          </a:bodyPr>
          <a:lstStyle/>
          <a:p>
            <a:r>
              <a:rPr lang="en-US" dirty="0">
                <a:solidFill>
                  <a:srgbClr val="FFC000"/>
                </a:solidFill>
                <a:latin typeface="Arial" panose="020B0604020202020204" pitchFamily="34" charset="0"/>
              </a:rPr>
              <a:t>dbea25daf536</a:t>
            </a:r>
          </a:p>
        </p:txBody>
      </p:sp>
      <p:sp>
        <p:nvSpPr>
          <p:cNvPr id="45" name="Rectangle 44"/>
          <p:cNvSpPr/>
          <p:nvPr/>
        </p:nvSpPr>
        <p:spPr>
          <a:xfrm>
            <a:off x="1736726" y="5479279"/>
            <a:ext cx="2459991" cy="461665"/>
          </a:xfrm>
          <a:prstGeom prst="rect">
            <a:avLst/>
          </a:prstGeom>
        </p:spPr>
        <p:txBody>
          <a:bodyPr wrap="square">
            <a:spAutoFit/>
          </a:bodyPr>
          <a:lstStyle/>
          <a:p>
            <a:r>
              <a:rPr lang="en-US" dirty="0">
                <a:solidFill>
                  <a:srgbClr val="FFC000"/>
                </a:solidFill>
                <a:latin typeface="Arial" panose="020B0604020202020204" pitchFamily="34" charset="0"/>
              </a:rPr>
              <a:t>dbea25daf536</a:t>
            </a:r>
          </a:p>
        </p:txBody>
      </p:sp>
      <p:sp>
        <p:nvSpPr>
          <p:cNvPr id="43" name="Curved Up Arrow 42"/>
          <p:cNvSpPr/>
          <p:nvPr/>
        </p:nvSpPr>
        <p:spPr bwMode="auto">
          <a:xfrm>
            <a:off x="5058410" y="4835574"/>
            <a:ext cx="2337754" cy="461665"/>
          </a:xfrm>
          <a:prstGeom prst="curvedUpArrow">
            <a:avLst/>
          </a:prstGeom>
          <a:solidFill>
            <a:srgbClr val="FFC000"/>
          </a:solidFill>
          <a:ln w="38100"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48" name="Curved Up Arrow 47"/>
          <p:cNvSpPr/>
          <p:nvPr/>
        </p:nvSpPr>
        <p:spPr bwMode="auto">
          <a:xfrm flipH="1">
            <a:off x="1569876" y="4835574"/>
            <a:ext cx="2337754" cy="461665"/>
          </a:xfrm>
          <a:prstGeom prst="curvedUpArrow">
            <a:avLst/>
          </a:prstGeom>
          <a:solidFill>
            <a:srgbClr val="FFC000"/>
          </a:solidFill>
          <a:ln w="38100"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49" name="Curved Up Arrow 48"/>
          <p:cNvSpPr/>
          <p:nvPr/>
        </p:nvSpPr>
        <p:spPr bwMode="auto">
          <a:xfrm flipH="1" flipV="1">
            <a:off x="4824890" y="2503854"/>
            <a:ext cx="2337754" cy="461665"/>
          </a:xfrm>
          <a:prstGeom prst="curvedUpArrow">
            <a:avLst/>
          </a:prstGeom>
          <a:solidFill>
            <a:srgbClr val="0099FF"/>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50" name="Curved Up Arrow 49"/>
          <p:cNvSpPr/>
          <p:nvPr/>
        </p:nvSpPr>
        <p:spPr bwMode="auto">
          <a:xfrm flipV="1">
            <a:off x="1725136" y="2503854"/>
            <a:ext cx="2337754" cy="461665"/>
          </a:xfrm>
          <a:prstGeom prst="curvedUpArrow">
            <a:avLst/>
          </a:prstGeom>
          <a:solidFill>
            <a:srgbClr val="FF0000"/>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pic>
        <p:nvPicPr>
          <p:cNvPr id="7176" name="Picture 8" descr="Image result for pizz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4270" y="2670559"/>
            <a:ext cx="1405780" cy="709288"/>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Image result for starbucks lat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3313" y="2625582"/>
            <a:ext cx="1041400" cy="821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358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mint coi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4038" y="3595370"/>
            <a:ext cx="3535680" cy="117856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9</a:t>
            </a:fld>
            <a:endParaRPr lang="en-US" dirty="0"/>
          </a:p>
        </p:txBody>
      </p:sp>
      <p:pic>
        <p:nvPicPr>
          <p:cNvPr id="7174" name="Picture 6" descr="Image result for bitcoin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4358" y="4483100"/>
            <a:ext cx="973773" cy="97703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1101250" y="5940944"/>
            <a:ext cx="2459991" cy="461665"/>
          </a:xfrm>
          <a:prstGeom prst="rect">
            <a:avLst/>
          </a:prstGeom>
        </p:spPr>
        <p:txBody>
          <a:bodyPr wrap="square">
            <a:spAutoFit/>
          </a:bodyPr>
          <a:lstStyle/>
          <a:p>
            <a:r>
              <a:rPr lang="en-US" dirty="0">
                <a:solidFill>
                  <a:srgbClr val="FFC000"/>
                </a:solidFill>
                <a:latin typeface="Arial" panose="020B0604020202020204" pitchFamily="34" charset="0"/>
              </a:rPr>
              <a:t>dbea25daf536</a:t>
            </a:r>
          </a:p>
        </p:txBody>
      </p:sp>
      <p:sp>
        <p:nvSpPr>
          <p:cNvPr id="43" name="Curved Up Arrow 42"/>
          <p:cNvSpPr/>
          <p:nvPr/>
        </p:nvSpPr>
        <p:spPr bwMode="auto">
          <a:xfrm>
            <a:off x="1162369" y="5110030"/>
            <a:ext cx="2337754" cy="461665"/>
          </a:xfrm>
          <a:prstGeom prst="curvedUpArrow">
            <a:avLst/>
          </a:prstGeom>
          <a:solidFill>
            <a:srgbClr val="FFC000"/>
          </a:solidFill>
          <a:ln w="38100"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49" name="Curved Up Arrow 48"/>
          <p:cNvSpPr/>
          <p:nvPr/>
        </p:nvSpPr>
        <p:spPr bwMode="auto">
          <a:xfrm flipH="1" flipV="1">
            <a:off x="1644650" y="2503854"/>
            <a:ext cx="5517994" cy="461665"/>
          </a:xfrm>
          <a:prstGeom prst="curvedUpArrow">
            <a:avLst/>
          </a:prstGeom>
          <a:solidFill>
            <a:srgbClr val="0099FF"/>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pic>
        <p:nvPicPr>
          <p:cNvPr id="7176" name="Picture 8" descr="Image result for pizz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0757" y="2506352"/>
            <a:ext cx="1405780" cy="709288"/>
          </a:xfrm>
          <a:prstGeom prst="rect">
            <a:avLst/>
          </a:prstGeom>
          <a:noFill/>
          <a:extLst>
            <a:ext uri="{909E8E84-426E-40DD-AFC4-6F175D3DCCD1}">
              <a14:hiddenFill xmlns:a14="http://schemas.microsoft.com/office/drawing/2010/main">
                <a:solidFill>
                  <a:srgbClr val="FFFFFF"/>
                </a:solidFill>
              </a14:hiddenFill>
            </a:ext>
          </a:extLst>
        </p:spPr>
      </p:pic>
      <p:sp>
        <p:nvSpPr>
          <p:cNvPr id="47" name="Curved Up Arrow 46"/>
          <p:cNvSpPr/>
          <p:nvPr/>
        </p:nvSpPr>
        <p:spPr bwMode="auto">
          <a:xfrm>
            <a:off x="5363633" y="5110030"/>
            <a:ext cx="2337754" cy="461665"/>
          </a:xfrm>
          <a:prstGeom prst="curvedUpArrow">
            <a:avLst/>
          </a:prstGeom>
          <a:solidFill>
            <a:srgbClr val="FFC000"/>
          </a:solidFill>
          <a:ln w="38100"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51" name="Rectangle 50"/>
          <p:cNvSpPr/>
          <p:nvPr/>
        </p:nvSpPr>
        <p:spPr>
          <a:xfrm>
            <a:off x="5324111" y="5862087"/>
            <a:ext cx="2459991" cy="461665"/>
          </a:xfrm>
          <a:prstGeom prst="rect">
            <a:avLst/>
          </a:prstGeom>
        </p:spPr>
        <p:txBody>
          <a:bodyPr wrap="square">
            <a:spAutoFit/>
          </a:bodyPr>
          <a:lstStyle/>
          <a:p>
            <a:r>
              <a:rPr lang="en-US" dirty="0">
                <a:solidFill>
                  <a:srgbClr val="FFC000"/>
                </a:solidFill>
                <a:latin typeface="Arial" panose="020B0604020202020204" pitchFamily="34" charset="0"/>
              </a:rPr>
              <a:t>eff3887207be</a:t>
            </a:r>
          </a:p>
        </p:txBody>
      </p:sp>
      <p:sp>
        <p:nvSpPr>
          <p:cNvPr id="7168" name="TextBox 7167"/>
          <p:cNvSpPr txBox="1"/>
          <p:nvPr/>
        </p:nvSpPr>
        <p:spPr bwMode="auto">
          <a:xfrm>
            <a:off x="4099560" y="4971615"/>
            <a:ext cx="864339"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mint</a:t>
            </a:r>
          </a:p>
        </p:txBody>
      </p:sp>
      <p:pic>
        <p:nvPicPr>
          <p:cNvPr id="52" name="Picture 6" descr="Image result for bitcoin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4721" y="4483100"/>
            <a:ext cx="973773" cy="977030"/>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bwMode="auto">
          <a:xfrm>
            <a:off x="1859391" y="723221"/>
            <a:ext cx="5425218"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chemeClr val="tx1"/>
                </a:solidFill>
                <a:latin typeface="Arial" panose="020B0604020202020204" pitchFamily="34" charset="0"/>
              </a:rPr>
              <a:t>Old-School Solution</a:t>
            </a:r>
          </a:p>
        </p:txBody>
      </p:sp>
      <p:grpSp>
        <p:nvGrpSpPr>
          <p:cNvPr id="3" name="Group 2">
            <a:extLst>
              <a:ext uri="{FF2B5EF4-FFF2-40B4-BE49-F238E27FC236}">
                <a16:creationId xmlns:a16="http://schemas.microsoft.com/office/drawing/2014/main" id="{559322A8-EAED-F80F-9313-5C7D61056C41}"/>
              </a:ext>
            </a:extLst>
          </p:cNvPr>
          <p:cNvGrpSpPr>
            <a:grpSpLocks/>
          </p:cNvGrpSpPr>
          <p:nvPr/>
        </p:nvGrpSpPr>
        <p:grpSpPr bwMode="auto">
          <a:xfrm>
            <a:off x="727076" y="3251200"/>
            <a:ext cx="1358900" cy="1282700"/>
            <a:chOff x="1008" y="2720"/>
            <a:chExt cx="856" cy="808"/>
          </a:xfrm>
          <a:effectLst>
            <a:glow rad="101600">
              <a:schemeClr val="accent3">
                <a:satMod val="175000"/>
                <a:alpha val="40000"/>
              </a:schemeClr>
            </a:glow>
          </a:effectLst>
        </p:grpSpPr>
        <p:sp>
          <p:nvSpPr>
            <p:cNvPr id="4" name="Rectangle 3">
              <a:extLst>
                <a:ext uri="{FF2B5EF4-FFF2-40B4-BE49-F238E27FC236}">
                  <a16:creationId xmlns:a16="http://schemas.microsoft.com/office/drawing/2014/main" id="{F641B91A-B3D2-B6DB-8EA4-53FDBAD39BA5}"/>
                </a:ext>
              </a:extLst>
            </p:cNvPr>
            <p:cNvSpPr>
              <a:spLocks noChangeArrowheads="1"/>
            </p:cNvSpPr>
            <p:nvPr/>
          </p:nvSpPr>
          <p:spPr bwMode="auto">
            <a:xfrm>
              <a:off x="1032" y="3304"/>
              <a:ext cx="488" cy="160"/>
            </a:xfrm>
            <a:prstGeom prst="rect">
              <a:avLst/>
            </a:prstGeom>
            <a:solidFill>
              <a:srgbClr val="FF0000"/>
            </a:solidFill>
            <a:ln w="38100" algn="ctr">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5" name="Freeform 5">
              <a:extLst>
                <a:ext uri="{FF2B5EF4-FFF2-40B4-BE49-F238E27FC236}">
                  <a16:creationId xmlns:a16="http://schemas.microsoft.com/office/drawing/2014/main" id="{978A921D-C461-40B9-28BA-E37917AFB86B}"/>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6" name="Freeform 6">
              <a:extLst>
                <a:ext uri="{FF2B5EF4-FFF2-40B4-BE49-F238E27FC236}">
                  <a16:creationId xmlns:a16="http://schemas.microsoft.com/office/drawing/2014/main" id="{175420F2-A31C-AB46-7113-FAE7EE830DFE}"/>
                </a:ext>
              </a:extLst>
            </p:cNvPr>
            <p:cNvSpPr>
              <a:spLocks/>
            </p:cNvSpPr>
            <p:nvPr/>
          </p:nvSpPr>
          <p:spPr bwMode="auto">
            <a:xfrm flipH="1">
              <a:off x="1077" y="3000"/>
              <a:ext cx="123" cy="312"/>
            </a:xfrm>
            <a:custGeom>
              <a:avLst/>
              <a:gdLst>
                <a:gd name="T0" fmla="*/ 22 w 136"/>
                <a:gd name="T1" fmla="*/ 0 h 344"/>
                <a:gd name="T2" fmla="*/ 123 w 136"/>
                <a:gd name="T3" fmla="*/ 0 h 344"/>
                <a:gd name="T4" fmla="*/ 123 w 136"/>
                <a:gd name="T5" fmla="*/ 210 h 344"/>
                <a:gd name="T6" fmla="*/ 96 w 136"/>
                <a:gd name="T7" fmla="*/ 312 h 344"/>
                <a:gd name="T8" fmla="*/ 96 w 136"/>
                <a:gd name="T9" fmla="*/ 80 h 344"/>
                <a:gd name="T10" fmla="*/ 0 w 136"/>
                <a:gd name="T11" fmla="*/ 8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7" name="Freeform 7">
              <a:extLst>
                <a:ext uri="{FF2B5EF4-FFF2-40B4-BE49-F238E27FC236}">
                  <a16:creationId xmlns:a16="http://schemas.microsoft.com/office/drawing/2014/main" id="{B7EC821F-8F8F-4A26-4002-4C31878A900C}"/>
                </a:ext>
              </a:extLst>
            </p:cNvPr>
            <p:cNvSpPr>
              <a:spLocks/>
            </p:cNvSpPr>
            <p:nvPr/>
          </p:nvSpPr>
          <p:spPr bwMode="auto">
            <a:xfrm flipH="1">
              <a:off x="1200" y="2800"/>
              <a:ext cx="127" cy="320"/>
            </a:xfrm>
            <a:custGeom>
              <a:avLst/>
              <a:gdLst>
                <a:gd name="T0" fmla="*/ 22 w 136"/>
                <a:gd name="T1" fmla="*/ 0 h 344"/>
                <a:gd name="T2" fmla="*/ 127 w 136"/>
                <a:gd name="T3" fmla="*/ 0 h 344"/>
                <a:gd name="T4" fmla="*/ 127 w 136"/>
                <a:gd name="T5" fmla="*/ 216 h 344"/>
                <a:gd name="T6" fmla="*/ 99 w 136"/>
                <a:gd name="T7" fmla="*/ 320 h 344"/>
                <a:gd name="T8" fmla="*/ 99 w 136"/>
                <a:gd name="T9" fmla="*/ 82 h 344"/>
                <a:gd name="T10" fmla="*/ 0 w 136"/>
                <a:gd name="T11" fmla="*/ 82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8" name="Freeform 8">
              <a:extLst>
                <a:ext uri="{FF2B5EF4-FFF2-40B4-BE49-F238E27FC236}">
                  <a16:creationId xmlns:a16="http://schemas.microsoft.com/office/drawing/2014/main" id="{7B7A8710-6C01-E485-944F-9381E30D0B65}"/>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 name="Freeform 9">
              <a:extLst>
                <a:ext uri="{FF2B5EF4-FFF2-40B4-BE49-F238E27FC236}">
                  <a16:creationId xmlns:a16="http://schemas.microsoft.com/office/drawing/2014/main" id="{78AF5647-69DF-4A0D-EBBC-DB21D204AF8A}"/>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0" name="Freeform 10">
              <a:extLst>
                <a:ext uri="{FF2B5EF4-FFF2-40B4-BE49-F238E27FC236}">
                  <a16:creationId xmlns:a16="http://schemas.microsoft.com/office/drawing/2014/main" id="{BA86777E-D0BF-45C9-404C-AA9019497F5C}"/>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1" name="Freeform 11">
              <a:extLst>
                <a:ext uri="{FF2B5EF4-FFF2-40B4-BE49-F238E27FC236}">
                  <a16:creationId xmlns:a16="http://schemas.microsoft.com/office/drawing/2014/main" id="{19EC168B-B3AE-FB2E-7747-FB988E769DB9}"/>
                </a:ext>
              </a:extLst>
            </p:cNvPr>
            <p:cNvSpPr>
              <a:spLocks/>
            </p:cNvSpPr>
            <p:nvPr/>
          </p:nvSpPr>
          <p:spPr bwMode="auto">
            <a:xfrm>
              <a:off x="1669" y="3008"/>
              <a:ext cx="123" cy="312"/>
            </a:xfrm>
            <a:custGeom>
              <a:avLst/>
              <a:gdLst>
                <a:gd name="T0" fmla="*/ 22 w 136"/>
                <a:gd name="T1" fmla="*/ 0 h 344"/>
                <a:gd name="T2" fmla="*/ 123 w 136"/>
                <a:gd name="T3" fmla="*/ 0 h 344"/>
                <a:gd name="T4" fmla="*/ 123 w 136"/>
                <a:gd name="T5" fmla="*/ 210 h 344"/>
                <a:gd name="T6" fmla="*/ 96 w 136"/>
                <a:gd name="T7" fmla="*/ 312 h 344"/>
                <a:gd name="T8" fmla="*/ 96 w 136"/>
                <a:gd name="T9" fmla="*/ 80 h 344"/>
                <a:gd name="T10" fmla="*/ 0 w 136"/>
                <a:gd name="T11" fmla="*/ 8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2" name="Freeform 12">
              <a:extLst>
                <a:ext uri="{FF2B5EF4-FFF2-40B4-BE49-F238E27FC236}">
                  <a16:creationId xmlns:a16="http://schemas.microsoft.com/office/drawing/2014/main" id="{F9DEE115-315A-81C0-B873-B055B9CABECA}"/>
                </a:ext>
              </a:extLst>
            </p:cNvPr>
            <p:cNvSpPr>
              <a:spLocks/>
            </p:cNvSpPr>
            <p:nvPr/>
          </p:nvSpPr>
          <p:spPr bwMode="auto">
            <a:xfrm>
              <a:off x="1737" y="2840"/>
              <a:ext cx="127" cy="320"/>
            </a:xfrm>
            <a:custGeom>
              <a:avLst/>
              <a:gdLst>
                <a:gd name="T0" fmla="*/ 22 w 136"/>
                <a:gd name="T1" fmla="*/ 0 h 344"/>
                <a:gd name="T2" fmla="*/ 127 w 136"/>
                <a:gd name="T3" fmla="*/ 0 h 344"/>
                <a:gd name="T4" fmla="*/ 127 w 136"/>
                <a:gd name="T5" fmla="*/ 216 h 344"/>
                <a:gd name="T6" fmla="*/ 99 w 136"/>
                <a:gd name="T7" fmla="*/ 320 h 344"/>
                <a:gd name="T8" fmla="*/ 99 w 136"/>
                <a:gd name="T9" fmla="*/ 82 h 344"/>
                <a:gd name="T10" fmla="*/ 0 w 136"/>
                <a:gd name="T11" fmla="*/ 82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13" name="Group 12">
            <a:extLst>
              <a:ext uri="{FF2B5EF4-FFF2-40B4-BE49-F238E27FC236}">
                <a16:creationId xmlns:a16="http://schemas.microsoft.com/office/drawing/2014/main" id="{80FF4B8B-5FE5-A2EF-5C9A-CC4F159E615D}"/>
              </a:ext>
            </a:extLst>
          </p:cNvPr>
          <p:cNvGrpSpPr>
            <a:grpSpLocks/>
          </p:cNvGrpSpPr>
          <p:nvPr/>
        </p:nvGrpSpPr>
        <p:grpSpPr bwMode="auto">
          <a:xfrm>
            <a:off x="6865303" y="3200400"/>
            <a:ext cx="1358900" cy="1282700"/>
            <a:chOff x="3840" y="2784"/>
            <a:chExt cx="856" cy="808"/>
          </a:xfrm>
          <a:effectLst>
            <a:glow rad="101600">
              <a:schemeClr val="accent3">
                <a:satMod val="175000"/>
                <a:alpha val="40000"/>
              </a:schemeClr>
            </a:glow>
          </a:effectLst>
        </p:grpSpPr>
        <p:sp>
          <p:nvSpPr>
            <p:cNvPr id="35" name="Rectangle 34">
              <a:extLst>
                <a:ext uri="{FF2B5EF4-FFF2-40B4-BE49-F238E27FC236}">
                  <a16:creationId xmlns:a16="http://schemas.microsoft.com/office/drawing/2014/main" id="{9EAAFC42-C762-7B2E-F4DC-174AE23E90DE}"/>
                </a:ext>
              </a:extLst>
            </p:cNvPr>
            <p:cNvSpPr>
              <a:spLocks noChangeArrowheads="1"/>
            </p:cNvSpPr>
            <p:nvPr/>
          </p:nvSpPr>
          <p:spPr bwMode="auto">
            <a:xfrm flipH="1">
              <a:off x="4184" y="3368"/>
              <a:ext cx="488" cy="160"/>
            </a:xfrm>
            <a:prstGeom prst="rect">
              <a:avLst/>
            </a:prstGeom>
            <a:solidFill>
              <a:srgbClr val="6666FF"/>
            </a:solidFill>
            <a:ln w="38100" algn="ctr">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36" name="Freeform 15">
              <a:extLst>
                <a:ext uri="{FF2B5EF4-FFF2-40B4-BE49-F238E27FC236}">
                  <a16:creationId xmlns:a16="http://schemas.microsoft.com/office/drawing/2014/main" id="{36F5A04A-0798-CD38-018C-3150660430CA}"/>
                </a:ext>
              </a:extLst>
            </p:cNvPr>
            <p:cNvSpPr>
              <a:spLocks/>
            </p:cNvSpPr>
            <p:nvPr/>
          </p:nvSpPr>
          <p:spPr bwMode="auto">
            <a:xfrm>
              <a:off x="4560"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7" name="Freeform 16">
              <a:extLst>
                <a:ext uri="{FF2B5EF4-FFF2-40B4-BE49-F238E27FC236}">
                  <a16:creationId xmlns:a16="http://schemas.microsoft.com/office/drawing/2014/main" id="{5A89A55B-E078-6435-0BE0-53B09EFFFDBE}"/>
                </a:ext>
              </a:extLst>
            </p:cNvPr>
            <p:cNvSpPr>
              <a:spLocks/>
            </p:cNvSpPr>
            <p:nvPr/>
          </p:nvSpPr>
          <p:spPr bwMode="auto">
            <a:xfrm>
              <a:off x="4504" y="3064"/>
              <a:ext cx="123" cy="312"/>
            </a:xfrm>
            <a:custGeom>
              <a:avLst/>
              <a:gdLst>
                <a:gd name="T0" fmla="*/ 22 w 136"/>
                <a:gd name="T1" fmla="*/ 0 h 344"/>
                <a:gd name="T2" fmla="*/ 123 w 136"/>
                <a:gd name="T3" fmla="*/ 0 h 344"/>
                <a:gd name="T4" fmla="*/ 123 w 136"/>
                <a:gd name="T5" fmla="*/ 210 h 344"/>
                <a:gd name="T6" fmla="*/ 96 w 136"/>
                <a:gd name="T7" fmla="*/ 312 h 344"/>
                <a:gd name="T8" fmla="*/ 96 w 136"/>
                <a:gd name="T9" fmla="*/ 80 h 344"/>
                <a:gd name="T10" fmla="*/ 0 w 136"/>
                <a:gd name="T11" fmla="*/ 8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8" name="Freeform 17">
              <a:extLst>
                <a:ext uri="{FF2B5EF4-FFF2-40B4-BE49-F238E27FC236}">
                  <a16:creationId xmlns:a16="http://schemas.microsoft.com/office/drawing/2014/main" id="{3EE7E820-7168-E6AF-430C-DE6E6C49A783}"/>
                </a:ext>
              </a:extLst>
            </p:cNvPr>
            <p:cNvSpPr>
              <a:spLocks/>
            </p:cNvSpPr>
            <p:nvPr/>
          </p:nvSpPr>
          <p:spPr bwMode="auto">
            <a:xfrm>
              <a:off x="4377" y="2864"/>
              <a:ext cx="127" cy="320"/>
            </a:xfrm>
            <a:custGeom>
              <a:avLst/>
              <a:gdLst>
                <a:gd name="T0" fmla="*/ 22 w 136"/>
                <a:gd name="T1" fmla="*/ 0 h 344"/>
                <a:gd name="T2" fmla="*/ 127 w 136"/>
                <a:gd name="T3" fmla="*/ 0 h 344"/>
                <a:gd name="T4" fmla="*/ 127 w 136"/>
                <a:gd name="T5" fmla="*/ 216 h 344"/>
                <a:gd name="T6" fmla="*/ 99 w 136"/>
                <a:gd name="T7" fmla="*/ 320 h 344"/>
                <a:gd name="T8" fmla="*/ 99 w 136"/>
                <a:gd name="T9" fmla="*/ 82 h 344"/>
                <a:gd name="T10" fmla="*/ 0 w 136"/>
                <a:gd name="T11" fmla="*/ 82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0" name="Freeform 18">
              <a:extLst>
                <a:ext uri="{FF2B5EF4-FFF2-40B4-BE49-F238E27FC236}">
                  <a16:creationId xmlns:a16="http://schemas.microsoft.com/office/drawing/2014/main" id="{BF15577F-785D-8D00-3E13-CEA0DFA174A8}"/>
                </a:ext>
              </a:extLst>
            </p:cNvPr>
            <p:cNvSpPr>
              <a:spLocks/>
            </p:cNvSpPr>
            <p:nvPr/>
          </p:nvSpPr>
          <p:spPr bwMode="auto">
            <a:xfrm flipH="1">
              <a:off x="3928" y="2784"/>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6666FF"/>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1" name="Freeform 19">
              <a:extLst>
                <a:ext uri="{FF2B5EF4-FFF2-40B4-BE49-F238E27FC236}">
                  <a16:creationId xmlns:a16="http://schemas.microsoft.com/office/drawing/2014/main" id="{7B806A09-8D42-4961-EFA5-A98E0B4A6C4A}"/>
                </a:ext>
              </a:extLst>
            </p:cNvPr>
            <p:cNvSpPr>
              <a:spLocks/>
            </p:cNvSpPr>
            <p:nvPr/>
          </p:nvSpPr>
          <p:spPr bwMode="auto">
            <a:xfrm flipH="1">
              <a:off x="3936" y="2784"/>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6666FF"/>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2" name="Freeform 20">
              <a:extLst>
                <a:ext uri="{FF2B5EF4-FFF2-40B4-BE49-F238E27FC236}">
                  <a16:creationId xmlns:a16="http://schemas.microsoft.com/office/drawing/2014/main" id="{FBFBA621-A093-82A7-0DC8-49D8A29159C1}"/>
                </a:ext>
              </a:extLst>
            </p:cNvPr>
            <p:cNvSpPr>
              <a:spLocks/>
            </p:cNvSpPr>
            <p:nvPr/>
          </p:nvSpPr>
          <p:spPr bwMode="auto">
            <a:xfrm flipH="1">
              <a:off x="3984" y="324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4" name="Freeform 21">
              <a:extLst>
                <a:ext uri="{FF2B5EF4-FFF2-40B4-BE49-F238E27FC236}">
                  <a16:creationId xmlns:a16="http://schemas.microsoft.com/office/drawing/2014/main" id="{915F6791-0148-7E3C-C8F1-14802280830D}"/>
                </a:ext>
              </a:extLst>
            </p:cNvPr>
            <p:cNvSpPr>
              <a:spLocks/>
            </p:cNvSpPr>
            <p:nvPr/>
          </p:nvSpPr>
          <p:spPr bwMode="auto">
            <a:xfrm flipH="1">
              <a:off x="3912" y="3072"/>
              <a:ext cx="123" cy="312"/>
            </a:xfrm>
            <a:custGeom>
              <a:avLst/>
              <a:gdLst>
                <a:gd name="T0" fmla="*/ 22 w 136"/>
                <a:gd name="T1" fmla="*/ 0 h 344"/>
                <a:gd name="T2" fmla="*/ 123 w 136"/>
                <a:gd name="T3" fmla="*/ 0 h 344"/>
                <a:gd name="T4" fmla="*/ 123 w 136"/>
                <a:gd name="T5" fmla="*/ 210 h 344"/>
                <a:gd name="T6" fmla="*/ 96 w 136"/>
                <a:gd name="T7" fmla="*/ 312 h 344"/>
                <a:gd name="T8" fmla="*/ 96 w 136"/>
                <a:gd name="T9" fmla="*/ 80 h 344"/>
                <a:gd name="T10" fmla="*/ 0 w 136"/>
                <a:gd name="T11" fmla="*/ 8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5" name="Freeform 22">
              <a:extLst>
                <a:ext uri="{FF2B5EF4-FFF2-40B4-BE49-F238E27FC236}">
                  <a16:creationId xmlns:a16="http://schemas.microsoft.com/office/drawing/2014/main" id="{495DDB91-11DE-214B-81C2-098327E8F582}"/>
                </a:ext>
              </a:extLst>
            </p:cNvPr>
            <p:cNvSpPr>
              <a:spLocks/>
            </p:cNvSpPr>
            <p:nvPr/>
          </p:nvSpPr>
          <p:spPr bwMode="auto">
            <a:xfrm flipH="1">
              <a:off x="3840" y="2904"/>
              <a:ext cx="127" cy="320"/>
            </a:xfrm>
            <a:custGeom>
              <a:avLst/>
              <a:gdLst>
                <a:gd name="T0" fmla="*/ 22 w 136"/>
                <a:gd name="T1" fmla="*/ 0 h 344"/>
                <a:gd name="T2" fmla="*/ 127 w 136"/>
                <a:gd name="T3" fmla="*/ 0 h 344"/>
                <a:gd name="T4" fmla="*/ 127 w 136"/>
                <a:gd name="T5" fmla="*/ 216 h 344"/>
                <a:gd name="T6" fmla="*/ 99 w 136"/>
                <a:gd name="T7" fmla="*/ 320 h 344"/>
                <a:gd name="T8" fmla="*/ 99 w 136"/>
                <a:gd name="T9" fmla="*/ 82 h 344"/>
                <a:gd name="T10" fmla="*/ 0 w 136"/>
                <a:gd name="T11" fmla="*/ 82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spTree>
    <p:extLst>
      <p:ext uri="{BB962C8B-B14F-4D97-AF65-F5344CB8AC3E}">
        <p14:creationId xmlns:p14="http://schemas.microsoft.com/office/powerpoint/2010/main" val="826708158"/>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CC"/>
        </a:solidFill>
        <a:ln w="38100" cap="flat" cmpd="sng" algn="ctr">
          <a:solidFill>
            <a:srgbClr val="FF0000"/>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smtClean="0">
            <a:ln>
              <a:noFill/>
            </a:ln>
            <a:solidFill>
              <a:srgbClr val="FF0066"/>
            </a:solidFill>
            <a:effectLst/>
            <a:latin typeface="Lucida Console" pitchFamily="49" charset="0"/>
          </a:defRPr>
        </a:defPPr>
      </a:lstStyle>
    </a:spDef>
    <a:lnDef>
      <a:spPr bwMode="auto">
        <a:xfrm>
          <a:off x="0" y="0"/>
          <a:ext cx="1" cy="1"/>
        </a:xfrm>
        <a:custGeom>
          <a:avLst/>
          <a:gdLst/>
          <a:ahLst/>
          <a:cxnLst/>
          <a:rect l="0" t="0" r="0" b="0"/>
          <a:pathLst/>
        </a:custGeom>
        <a:solidFill>
          <a:srgbClr val="FFFFCC"/>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Lucida Console" pitchFamily="49" charset="0"/>
          </a:defRPr>
        </a:defPPr>
      </a:lstStyle>
    </a:lnDef>
    <a:txDef>
      <a:spPr bwMode="auto">
        <a:solidFill>
          <a:schemeClr val="bg1"/>
        </a:solidFill>
        <a:ln w="76200">
          <a:solidFill>
            <a:srgbClr val="CCECFF"/>
          </a:solidFill>
          <a:miter lim="800000"/>
          <a:headEnd/>
          <a:tailEnd/>
        </a:ln>
        <a:effectLst>
          <a:outerShdw blurRad="50800" dist="38100" dir="2700000" algn="tl" rotWithShape="0">
            <a:prstClr val="black">
              <a:alpha val="40000"/>
            </a:prstClr>
          </a:outerShdw>
        </a:effectLst>
      </a:spPr>
      <a:bodyPr wrap="square" rtlCol="0">
        <a:spAutoFit/>
      </a:bodyPr>
      <a:lstStyle>
        <a:defPPr algn="ctr">
          <a:defRPr sz="2800" b="1" dirty="0" smtClean="0">
            <a:solidFill>
              <a:srgbClr val="CCECFF"/>
            </a:solidFill>
            <a:latin typeface="Arial" panose="020B0604020202020204" pitchFamily="34" charset="0"/>
            <a:cs typeface="Arial" panose="020B0604020202020204"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63649</TotalTime>
  <Words>3031</Words>
  <Application>Microsoft Office PowerPoint</Application>
  <PresentationFormat>Overhead</PresentationFormat>
  <Paragraphs>391</Paragraphs>
  <Slides>75</Slides>
  <Notes>28</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Arial</vt:lpstr>
      <vt:lpstr>Comic Sans MS</vt:lpstr>
      <vt:lpstr>Lucida Console</vt:lpstr>
      <vt:lpstr>Calibri</vt:lpstr>
      <vt:lpstr>Marlett</vt:lpstr>
      <vt:lpstr>Blank Presentation</vt:lpstr>
      <vt:lpstr>PowerPoint Presentation</vt:lpstr>
      <vt:lpstr>Abstraction: Distributed Ledger</vt:lpstr>
      <vt:lpstr>PowerPoint Presentation</vt:lpstr>
      <vt:lpstr>PowerPoint Presentation</vt:lpstr>
      <vt:lpstr>PowerPoint Presentation</vt:lpstr>
      <vt:lpstr>PowerPoint Presentation</vt:lpstr>
      <vt:lpstr>Chain Property</vt:lpstr>
      <vt:lpstr>PowerPoint Presentation</vt:lpstr>
      <vt:lpstr>PowerPoint Presentation</vt:lpstr>
      <vt:lpstr>PowerPoint Presentation</vt:lpstr>
      <vt:lpstr>PowerPoint Presentation</vt:lpstr>
      <vt:lpstr>Liveness</vt:lpstr>
      <vt:lpstr>PowerPoint Presentation</vt:lpstr>
      <vt:lpstr>PowerPoint Presentation</vt:lpstr>
      <vt:lpstr>PowerPoint Presentation</vt:lpstr>
      <vt:lpstr>PowerPoint Presentation</vt:lpstr>
      <vt:lpstr>Nakamoto Consensus  in One Line</vt:lpstr>
      <vt:lpstr>Nakamoto Consensus  in One Line</vt:lpstr>
      <vt:lpstr>Nakamoto Consensus  in One Line</vt:lpstr>
      <vt:lpstr>Nakamoto Consensus  in One Line</vt:lpstr>
      <vt:lpstr>Nakamoto Consensus  in One Line</vt:lpstr>
      <vt:lpstr>Nakamoto Consensus  in One Line</vt:lpstr>
      <vt:lpstr>Nakamoto Consensus  in One Line</vt:lpstr>
      <vt:lpstr>PowerPoint Presentation</vt:lpstr>
      <vt:lpstr>PowerPoint Presentation</vt:lpstr>
      <vt:lpstr>Questions?</vt:lpstr>
      <vt:lpstr>Longest Chain Rule</vt:lpstr>
      <vt:lpstr>Limited Throughput is Feature, not Bug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Where’s my Money?</vt:lpstr>
      <vt:lpstr>Where’s my Money?</vt:lpstr>
      <vt:lpstr>Deflationary</vt:lpstr>
      <vt:lpstr>Crime doesn’t Pay</vt:lpstr>
      <vt:lpstr>UTXO Model</vt:lpstr>
      <vt:lpstr>UTXO Model</vt:lpstr>
      <vt:lpstr>UTXO Model</vt:lpstr>
      <vt:lpstr>UTXO Model</vt:lpstr>
      <vt:lpstr>UTXO Model</vt:lpstr>
      <vt:lpstr>Privacy</vt:lpstr>
      <vt:lpstr>Privacy</vt:lpstr>
      <vt:lpstr>Calculation</vt:lpstr>
      <vt:lpstr>PowerPoint Presentation</vt:lpstr>
      <vt:lpstr>PoW and decentralization</vt:lpstr>
      <vt:lpstr>PowerPoint Presentation</vt:lpstr>
      <vt:lpstr>PoW Encourages Centralization</vt:lpstr>
      <vt:lpstr>Wasteful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  Long or Unpredictable Completion Times</vt:lpstr>
      <vt:lpstr>Problem: Fee Volatility</vt:lpstr>
      <vt:lpstr> </vt:lpstr>
      <vt:lpstr>PowerPoint Presentation</vt:lpstr>
      <vt:lpstr>PowerPoint Presentation</vt:lpstr>
      <vt:lpstr>PowerPoint Presentation</vt:lpstr>
      <vt:lpstr>PowerPoint Presentation</vt:lpstr>
      <vt:lpstr>PowerPoint Presentation</vt:lpstr>
      <vt:lpstr>PowerPoint Presentation</vt:lpstr>
    </vt:vector>
  </TitlesOfParts>
  <Company>Brown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Multiprocessor Programming</dc:title>
  <dc:creator>Maurice Herlihy</dc:creator>
  <cp:lastModifiedBy>Maurice Herlih</cp:lastModifiedBy>
  <cp:revision>1202</cp:revision>
  <cp:lastPrinted>2003-10-06T20:31:57Z</cp:lastPrinted>
  <dcterms:created xsi:type="dcterms:W3CDTF">1999-05-12T13:47:53Z</dcterms:created>
  <dcterms:modified xsi:type="dcterms:W3CDTF">2025-01-27T17:59:46Z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_Licensed">
    <vt:bool>true</vt:bool>
  </property>
  <property fmtid="{D5CDD505-2E9C-101B-9397-08002B2CF9AE}" pid="3" name="CreativeCommons_LicenseURL">
    <vt:lpwstr>http://creativecommons.org/licenses/by-sa/2.5/</vt:lpwstr>
  </property>
  <property fmtid="{D5CDD505-2E9C-101B-9397-08002B2CF9AE}" pid="4" name="CreativeCommons_Derivatives">
    <vt:lpwstr>Share Alike</vt:lpwstr>
  </property>
  <property fmtid="{D5CDD505-2E9C-101B-9397-08002B2CF9AE}" pid="5" name="CreativeCommons_CommercialUse">
    <vt:lpwstr>Yes</vt:lpwstr>
  </property>
  <property fmtid="{D5CDD505-2E9C-101B-9397-08002B2CF9AE}" pid="6" name="CreativeCommons_Jurisdiction">
    <vt:lpwstr/>
  </property>
</Properties>
</file>