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80"/>
  </p:notesMasterIdLst>
  <p:handoutMasterIdLst>
    <p:handoutMasterId r:id="rId81"/>
  </p:handoutMasterIdLst>
  <p:sldIdLst>
    <p:sldId id="1877" r:id="rId2"/>
    <p:sldId id="1526" r:id="rId3"/>
    <p:sldId id="1527" r:id="rId4"/>
    <p:sldId id="1528" r:id="rId5"/>
    <p:sldId id="1143" r:id="rId6"/>
    <p:sldId id="1878" r:id="rId7"/>
    <p:sldId id="1885" r:id="rId8"/>
    <p:sldId id="1886" r:id="rId9"/>
    <p:sldId id="1538" r:id="rId10"/>
    <p:sldId id="1539" r:id="rId11"/>
    <p:sldId id="1546" r:id="rId12"/>
    <p:sldId id="1529" r:id="rId13"/>
    <p:sldId id="1523" r:id="rId14"/>
    <p:sldId id="1524" r:id="rId15"/>
    <p:sldId id="1522" r:id="rId16"/>
    <p:sldId id="1531" r:id="rId17"/>
    <p:sldId id="1927" r:id="rId18"/>
    <p:sldId id="1888" r:id="rId19"/>
    <p:sldId id="1898" r:id="rId20"/>
    <p:sldId id="1892" r:id="rId21"/>
    <p:sldId id="1890" r:id="rId22"/>
    <p:sldId id="1891" r:id="rId23"/>
    <p:sldId id="1934" r:id="rId24"/>
    <p:sldId id="1904" r:id="rId25"/>
    <p:sldId id="1901" r:id="rId26"/>
    <p:sldId id="1902" r:id="rId27"/>
    <p:sldId id="1903" r:id="rId28"/>
    <p:sldId id="1896" r:id="rId29"/>
    <p:sldId id="1900" r:id="rId30"/>
    <p:sldId id="1905" r:id="rId31"/>
    <p:sldId id="1906" r:id="rId32"/>
    <p:sldId id="1936" r:id="rId33"/>
    <p:sldId id="1909" r:id="rId34"/>
    <p:sldId id="1937" r:id="rId35"/>
    <p:sldId id="1507" r:id="rId36"/>
    <p:sldId id="1508" r:id="rId37"/>
    <p:sldId id="1907" r:id="rId38"/>
    <p:sldId id="1910" r:id="rId39"/>
    <p:sldId id="1911" r:id="rId40"/>
    <p:sldId id="1912" r:id="rId41"/>
    <p:sldId id="1897" r:id="rId42"/>
    <p:sldId id="1276" r:id="rId43"/>
    <p:sldId id="1278" r:id="rId44"/>
    <p:sldId id="1354" r:id="rId45"/>
    <p:sldId id="1355" r:id="rId46"/>
    <p:sldId id="1356" r:id="rId47"/>
    <p:sldId id="1357" r:id="rId48"/>
    <p:sldId id="1358" r:id="rId49"/>
    <p:sldId id="1359" r:id="rId50"/>
    <p:sldId id="1360" r:id="rId51"/>
    <p:sldId id="1422" r:id="rId52"/>
    <p:sldId id="1423" r:id="rId53"/>
    <p:sldId id="1914" r:id="rId54"/>
    <p:sldId id="1915" r:id="rId55"/>
    <p:sldId id="1379" r:id="rId56"/>
    <p:sldId id="1388" r:id="rId57"/>
    <p:sldId id="1899" r:id="rId58"/>
    <p:sldId id="1919" r:id="rId59"/>
    <p:sldId id="1917" r:id="rId60"/>
    <p:sldId id="1918" r:id="rId61"/>
    <p:sldId id="1921" r:id="rId62"/>
    <p:sldId id="1922" r:id="rId63"/>
    <p:sldId id="1920" r:id="rId64"/>
    <p:sldId id="1924" r:id="rId65"/>
    <p:sldId id="1925" r:id="rId66"/>
    <p:sldId id="1923" r:id="rId67"/>
    <p:sldId id="1361" r:id="rId68"/>
    <p:sldId id="1365" r:id="rId69"/>
    <p:sldId id="1926" r:id="rId70"/>
    <p:sldId id="1935" r:id="rId71"/>
    <p:sldId id="1363" r:id="rId72"/>
    <p:sldId id="1364" r:id="rId73"/>
    <p:sldId id="1930" r:id="rId74"/>
    <p:sldId id="1931" r:id="rId75"/>
    <p:sldId id="1932" r:id="rId76"/>
    <p:sldId id="1933" r:id="rId77"/>
    <p:sldId id="1473" r:id="rId78"/>
    <p:sldId id="418" r:id="rId79"/>
  </p:sldIdLst>
  <p:sldSz cx="9144000" cy="6858000" type="overhead"/>
  <p:notesSz cx="6858000" cy="9144000"/>
  <p:embeddedFontLst>
    <p:embeddedFont>
      <p:font typeface="Cambria Math" panose="02040503050406030204" pitchFamily="18" charset="0"/>
      <p:regular r:id="rId82"/>
    </p:embeddedFont>
    <p:embeddedFont>
      <p:font typeface="Comic Sans MS" panose="030F0702030302020204" pitchFamily="66" charset="0"/>
      <p:regular r:id="rId83"/>
      <p:bold r:id="rId84"/>
      <p:italic r:id="rId85"/>
      <p:boldItalic r:id="rId86"/>
    </p:embeddedFont>
    <p:embeddedFont>
      <p:font typeface="Consolas" panose="020B0609020204030204" pitchFamily="49" charset="0"/>
      <p:regular r:id="rId87"/>
      <p:bold r:id="rId88"/>
      <p:italic r:id="rId89"/>
      <p:boldItalic r:id="rId90"/>
    </p:embeddedFont>
    <p:embeddedFont>
      <p:font typeface="Gill Sans MT" panose="020B0502020104020203" pitchFamily="34" charset="0"/>
      <p:regular r:id="rId91"/>
      <p:bold r:id="rId92"/>
      <p:italic r:id="rId93"/>
      <p:boldItalic r:id="rId94"/>
    </p:embeddedFont>
    <p:embeddedFont>
      <p:font typeface="Lucida Console" panose="020B0609040504020204" pitchFamily="49" charset="0"/>
      <p:regular r:id="rId95"/>
    </p:embeddedFont>
    <p:embeddedFont>
      <p:font typeface="Marlett" pitchFamily="2" charset="2"/>
      <p:regular r:id="rId96"/>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FF"/>
    <a:srgbClr val="0099FF"/>
    <a:srgbClr val="00CC99"/>
    <a:srgbClr val="FF66FF"/>
    <a:srgbClr val="0000FF"/>
    <a:srgbClr val="6666FF"/>
    <a:srgbClr val="CCECFF"/>
    <a:srgbClr val="33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6" autoAdjust="0"/>
    <p:restoredTop sz="92113" autoAdjust="0"/>
  </p:normalViewPr>
  <p:slideViewPr>
    <p:cSldViewPr snapToGrid="0">
      <p:cViewPr varScale="1">
        <p:scale>
          <a:sx n="89" d="100"/>
          <a:sy n="89" d="100"/>
        </p:scale>
        <p:origin x="412" y="60"/>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66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2.fntdata"/><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a:t>syn</a:t>
            </a:r>
            <a:r>
              <a:rPr lang="en-US" baseline="0" dirty="0"/>
              <a:t> = together, </a:t>
            </a:r>
            <a:r>
              <a:rPr lang="en-US" i="1" baseline="0" dirty="0"/>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13</a:t>
            </a:fld>
            <a:endParaRPr lang="en-US" dirty="0"/>
          </a:p>
        </p:txBody>
      </p:sp>
    </p:spTree>
    <p:extLst>
      <p:ext uri="{BB962C8B-B14F-4D97-AF65-F5344CB8AC3E}">
        <p14:creationId xmlns:p14="http://schemas.microsoft.com/office/powerpoint/2010/main" val="366184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Problem is, this scenarios is indistinguishable from the one where the Byzantine green process lies to the purple process about what the red process said</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48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number f such that we must be prepared for up to f processes to be byzantine. This means that if f processes send you a value, you can’t believe it, because all your sources may be lying to you.</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49</a:t>
            </a:fld>
            <a:endParaRPr lang="en-US" dirty="0"/>
          </a:p>
        </p:txBody>
      </p:sp>
    </p:spTree>
    <p:extLst>
      <p:ext uri="{BB962C8B-B14F-4D97-AF65-F5344CB8AC3E}">
        <p14:creationId xmlns:p14="http://schemas.microsoft.com/office/powerpoint/2010/main" val="217573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instead, you get that value from f+1 processes, then you are good, because there must be at least one honest process among the processes reporting that value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50</a:t>
            </a:fld>
            <a:endParaRPr lang="en-US" dirty="0"/>
          </a:p>
        </p:txBody>
      </p:sp>
    </p:spTree>
    <p:extLst>
      <p:ext uri="{BB962C8B-B14F-4D97-AF65-F5344CB8AC3E}">
        <p14:creationId xmlns:p14="http://schemas.microsoft.com/office/powerpoint/2010/main" val="164337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model that we use. There are n validators that must agree on the next block. Here we can abstract blocks to simple values.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51</a:t>
            </a:fld>
            <a:endParaRPr lang="en-US" dirty="0"/>
          </a:p>
        </p:txBody>
      </p:sp>
    </p:spTree>
    <p:extLst>
      <p:ext uri="{BB962C8B-B14F-4D97-AF65-F5344CB8AC3E}">
        <p14:creationId xmlns:p14="http://schemas.microsoft.com/office/powerpoint/2010/main" val="179771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validators, as many as f can be dishonest. It is well known that consensus is impossible if one third or more of the validators are dishonest, or, if you use cryptographic signatures, it is impossible if one half or more are dishonest.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52</a:t>
            </a:fld>
            <a:endParaRPr lang="en-US" dirty="0"/>
          </a:p>
        </p:txBody>
      </p:sp>
    </p:spTree>
    <p:extLst>
      <p:ext uri="{BB962C8B-B14F-4D97-AF65-F5344CB8AC3E}">
        <p14:creationId xmlns:p14="http://schemas.microsoft.com/office/powerpoint/2010/main" val="78336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56</a:t>
            </a:fld>
            <a:endParaRPr lang="en-US" dirty="0"/>
          </a:p>
        </p:txBody>
      </p:sp>
    </p:spTree>
    <p:extLst>
      <p:ext uri="{BB962C8B-B14F-4D97-AF65-F5344CB8AC3E}">
        <p14:creationId xmlns:p14="http://schemas.microsoft.com/office/powerpoint/2010/main" val="322415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57</a:t>
            </a:fld>
            <a:endParaRPr lang="en-US" dirty="0"/>
          </a:p>
        </p:txBody>
      </p:sp>
    </p:spTree>
    <p:extLst>
      <p:ext uri="{BB962C8B-B14F-4D97-AF65-F5344CB8AC3E}">
        <p14:creationId xmlns:p14="http://schemas.microsoft.com/office/powerpoint/2010/main" val="789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61</a:t>
            </a:fld>
            <a:endParaRPr lang="en-US" dirty="0"/>
          </a:p>
        </p:txBody>
      </p:sp>
    </p:spTree>
    <p:extLst>
      <p:ext uri="{BB962C8B-B14F-4D97-AF65-F5344CB8AC3E}">
        <p14:creationId xmlns:p14="http://schemas.microsoft.com/office/powerpoint/2010/main" val="424307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62</a:t>
            </a:fld>
            <a:endParaRPr lang="en-US" dirty="0"/>
          </a:p>
        </p:txBody>
      </p:sp>
    </p:spTree>
    <p:extLst>
      <p:ext uri="{BB962C8B-B14F-4D97-AF65-F5344CB8AC3E}">
        <p14:creationId xmlns:p14="http://schemas.microsoft.com/office/powerpoint/2010/main" val="38791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a:t>syn</a:t>
            </a:r>
            <a:r>
              <a:rPr lang="en-US" baseline="0" dirty="0"/>
              <a:t> = together, </a:t>
            </a:r>
            <a:r>
              <a:rPr lang="en-US" i="1" baseline="0" dirty="0"/>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14</a:t>
            </a:fld>
            <a:endParaRPr lang="en-US" dirty="0"/>
          </a:p>
        </p:txBody>
      </p:sp>
    </p:spTree>
    <p:extLst>
      <p:ext uri="{BB962C8B-B14F-4D97-AF65-F5344CB8AC3E}">
        <p14:creationId xmlns:p14="http://schemas.microsoft.com/office/powerpoint/2010/main" val="227805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https://www.google.com/url?sa=i&amp;source=images&amp;cd=&amp;cad=rja&amp;uact=8&amp;ved=2ahUKEwjttr2vzbffAhXMMd8KHTAnBQQQjRx6BAgBEAU&amp;url=https%3A%2F%2Fen.wikipedia.org%2Fwiki%2FSenate_of_the_Roman_Republic&amp;psig=AOvVaw0Usp73ybMrfbGbhSGMcVY7&amp;ust=1545711263831143</a:t>
            </a:r>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18</a:t>
            </a:fld>
            <a:endParaRPr lang="en-US" dirty="0"/>
          </a:p>
        </p:txBody>
      </p:sp>
    </p:spTree>
    <p:extLst>
      <p:ext uri="{BB962C8B-B14F-4D97-AF65-F5344CB8AC3E}">
        <p14:creationId xmlns:p14="http://schemas.microsoft.com/office/powerpoint/2010/main" val="47057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416FF76-5DD2-468A-9C5D-1E170F93724B}" type="slidenum">
              <a:rPr lang="x-none" smtClean="0"/>
              <a:pPr/>
              <a:t>42</a:t>
            </a:fld>
            <a:endParaRPr lang="en-US" dirty="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276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x-none" smtClean="0"/>
              <a:pPr/>
              <a:t>43</a:t>
            </a:fld>
            <a:endParaRPr lang="en-US" dirty="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8005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44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crash failure can cause one party to send a value to some parties but not others.</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Byzantine party can lie, sending different values to different peers</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importantly, a Byzantine process can lie about what it heard. Here is one scenario where the Byzantine red process lies to the purple process about what the green process said</a:t>
            </a:r>
          </a:p>
        </p:txBody>
      </p:sp>
      <p:sp>
        <p:nvSpPr>
          <p:cNvPr id="4" name="Slide Number Placeholder 3"/>
          <p:cNvSpPr>
            <a:spLocks noGrp="1"/>
          </p:cNvSpPr>
          <p:nvPr>
            <p:ph type="sldNum" sz="quarter" idx="10"/>
          </p:nvPr>
        </p:nvSpPr>
        <p:spPr/>
        <p:txBody>
          <a:bodyPr/>
          <a:lstStyle/>
          <a:p>
            <a:fld id="{0B56EED0-E808-497C-BD16-6D07048374B0}" type="slidenum">
              <a:rPr lang="en-US" smtClean="0"/>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4.gif"/><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5.jpe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483917" y="3167391"/>
            <a:ext cx="3877985"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20</a:t>
            </a:r>
          </a:p>
          <a:p>
            <a:pPr algn="ctr"/>
            <a:r>
              <a:rPr lang="en-US" sz="2800" b="1" dirty="0">
                <a:solidFill>
                  <a:srgbClr val="FFFF00"/>
                </a:solidFill>
                <a:latin typeface="Arial" panose="020B0604020202020204" pitchFamily="34" charset="0"/>
              </a:rPr>
              <a:t>Proof-of-Stake in</a:t>
            </a:r>
          </a:p>
          <a:p>
            <a:pPr algn="ctr"/>
            <a:r>
              <a:rPr lang="en-US" sz="2800" b="1" dirty="0">
                <a:solidFill>
                  <a:srgbClr val="FFFF00"/>
                </a:solidFill>
                <a:latin typeface="Arial" panose="020B0604020202020204" pitchFamily="34" charset="0"/>
              </a:rPr>
              <a:t>Algorand &amp; Ethereum</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algo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09" y="181854"/>
            <a:ext cx="9949019" cy="6418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6438900" y="6210385"/>
            <a:ext cx="1905000" cy="457200"/>
          </a:xfrm>
        </p:spPr>
        <p:txBody>
          <a:bodyPr/>
          <a:lstStyle/>
          <a:p>
            <a:pPr algn="ctr">
              <a:defRPr/>
            </a:pPr>
            <a:fld id="{FE25F947-77F5-4CA6-8472-B4B2967773ED}" type="slidenum">
              <a:rPr lang="x-none" smtClean="0"/>
              <a:pPr algn="ctr">
                <a:defRPr/>
              </a:pPr>
              <a:t>10</a:t>
            </a:fld>
            <a:endParaRPr lang="en-US" dirty="0"/>
          </a:p>
        </p:txBody>
      </p:sp>
      <p:sp>
        <p:nvSpPr>
          <p:cNvPr id="4" name="AutoShape 2" descr="Image result for algorand logo"/>
          <p:cNvSpPr>
            <a:spLocks noChangeAspect="1" noChangeArrowheads="1"/>
          </p:cNvSpPr>
          <p:nvPr/>
        </p:nvSpPr>
        <p:spPr bwMode="auto">
          <a:xfrm>
            <a:off x="41275" y="-1824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5" name="AutoShape 4" descr="Image result for algorand logo"/>
          <p:cNvSpPr>
            <a:spLocks noChangeAspect="1" noChangeArrowheads="1"/>
          </p:cNvSpPr>
          <p:nvPr/>
        </p:nvSpPr>
        <p:spPr bwMode="auto">
          <a:xfrm>
            <a:off x="193675" y="-300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8" name="TextBox 7"/>
          <p:cNvSpPr txBox="1"/>
          <p:nvPr/>
        </p:nvSpPr>
        <p:spPr bwMode="auto">
          <a:xfrm>
            <a:off x="1445576" y="1145532"/>
            <a:ext cx="513302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With high probability, all agree on sequence of transactions</a:t>
            </a:r>
          </a:p>
        </p:txBody>
      </p:sp>
      <p:sp>
        <p:nvSpPr>
          <p:cNvPr id="9" name="TextBox 8"/>
          <p:cNvSpPr txBox="1"/>
          <p:nvPr/>
        </p:nvSpPr>
        <p:spPr bwMode="auto">
          <a:xfrm>
            <a:off x="1445576" y="3716090"/>
            <a:ext cx="5261970"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Liveness: under network assumptions</a:t>
            </a:r>
          </a:p>
        </p:txBody>
      </p:sp>
      <p:sp>
        <p:nvSpPr>
          <p:cNvPr id="10" name="TextBox 3"/>
          <p:cNvSpPr txBox="1"/>
          <p:nvPr/>
        </p:nvSpPr>
        <p:spPr bwMode="auto">
          <a:xfrm>
            <a:off x="1445577" y="2436878"/>
            <a:ext cx="5261969"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Safety: if one honest user accepts a </a:t>
            </a:r>
            <a:r>
              <a:rPr lang="en-US" sz="2800" dirty="0" err="1">
                <a:solidFill>
                  <a:srgbClr val="FFFF00"/>
                </a:solidFill>
                <a:latin typeface="Arial" panose="020B0604020202020204" pitchFamily="34" charset="0"/>
                <a:cs typeface="Arial" panose="020B0604020202020204" pitchFamily="34" charset="0"/>
              </a:rPr>
              <a:t>txn</a:t>
            </a:r>
            <a:r>
              <a:rPr lang="en-US" sz="2800" dirty="0">
                <a:solidFill>
                  <a:srgbClr val="FFFF00"/>
                </a:solidFill>
                <a:latin typeface="Arial" panose="020B0604020202020204" pitchFamily="34" charset="0"/>
                <a:cs typeface="Arial" panose="020B0604020202020204" pitchFamily="34" charset="0"/>
              </a:rPr>
              <a:t>, all eventually do</a:t>
            </a:r>
          </a:p>
        </p:txBody>
      </p:sp>
    </p:spTree>
    <p:extLst>
      <p:ext uri="{BB962C8B-B14F-4D97-AF65-F5344CB8AC3E}">
        <p14:creationId xmlns:p14="http://schemas.microsoft.com/office/powerpoint/2010/main" val="382016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260E-2E96-4B42-93F9-5161DF1B3ED5}"/>
              </a:ext>
            </a:extLst>
          </p:cNvPr>
          <p:cNvSpPr>
            <a:spLocks noGrp="1"/>
          </p:cNvSpPr>
          <p:nvPr>
            <p:ph type="title"/>
          </p:nvPr>
        </p:nvSpPr>
        <p:spPr/>
        <p:txBody>
          <a:bodyPr/>
          <a:lstStyle/>
          <a:p>
            <a:r>
              <a:rPr lang="en-US">
                <a:solidFill>
                  <a:srgbClr val="FFFF00"/>
                </a:solidFill>
              </a:rPr>
              <a:t>Full Disclosure</a:t>
            </a:r>
            <a:endParaRPr lang="en-US" dirty="0">
              <a:solidFill>
                <a:srgbClr val="FFFF00"/>
              </a:solidFill>
            </a:endParaRPr>
          </a:p>
        </p:txBody>
      </p:sp>
      <p:sp>
        <p:nvSpPr>
          <p:cNvPr id="3" name="Slide Number Placeholder 2">
            <a:extLst>
              <a:ext uri="{FF2B5EF4-FFF2-40B4-BE49-F238E27FC236}">
                <a16:creationId xmlns:a16="http://schemas.microsoft.com/office/drawing/2014/main" id="{E8E62470-FF50-4773-B37A-D947B49CD32F}"/>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pic>
        <p:nvPicPr>
          <p:cNvPr id="5" name="Picture 4">
            <a:extLst>
              <a:ext uri="{FF2B5EF4-FFF2-40B4-BE49-F238E27FC236}">
                <a16:creationId xmlns:a16="http://schemas.microsoft.com/office/drawing/2014/main" id="{56E4C56B-E10F-4744-A54F-83159F276F88}"/>
              </a:ext>
            </a:extLst>
          </p:cNvPr>
          <p:cNvPicPr>
            <a:picLocks noChangeAspect="1"/>
          </p:cNvPicPr>
          <p:nvPr/>
        </p:nvPicPr>
        <p:blipFill>
          <a:blip r:embed="rId2"/>
          <a:stretch>
            <a:fillRect/>
          </a:stretch>
        </p:blipFill>
        <p:spPr>
          <a:xfrm>
            <a:off x="0" y="2330398"/>
            <a:ext cx="9144000" cy="4146602"/>
          </a:xfrm>
          <a:prstGeom prst="rect">
            <a:avLst/>
          </a:prstGeom>
        </p:spPr>
      </p:pic>
    </p:spTree>
    <p:extLst>
      <p:ext uri="{BB962C8B-B14F-4D97-AF65-F5344CB8AC3E}">
        <p14:creationId xmlns:p14="http://schemas.microsoft.com/office/powerpoint/2010/main" val="316980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Image result for hacker hoo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98145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12</a:t>
            </a:fld>
            <a:endParaRPr lang="en-US" dirty="0"/>
          </a:p>
        </p:txBody>
      </p:sp>
      <p:sp>
        <p:nvSpPr>
          <p:cNvPr id="3" name="AutoShape 2" descr="Image result for bsd daem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bsd daem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bwMode="auto">
          <a:xfrm>
            <a:off x="2909813" y="5789270"/>
            <a:ext cx="3324373" cy="523220"/>
          </a:xfrm>
          <a:prstGeom prst="rect">
            <a:avLst/>
          </a:prstGeom>
          <a:noFill/>
          <a:ln w="76200">
            <a:solidFill>
              <a:schemeClr val="tx2"/>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Algorand Adversary</a:t>
            </a:r>
          </a:p>
        </p:txBody>
      </p:sp>
      <p:sp>
        <p:nvSpPr>
          <p:cNvPr id="5" name="Rounded Rectangular Callout 4"/>
          <p:cNvSpPr/>
          <p:nvPr/>
        </p:nvSpPr>
        <p:spPr bwMode="auto">
          <a:xfrm>
            <a:off x="4904317" y="535552"/>
            <a:ext cx="3987800" cy="919401"/>
          </a:xfrm>
          <a:prstGeom prst="wedgeRoundRectCallout">
            <a:avLst>
              <a:gd name="adj1" fmla="val -51884"/>
              <a:gd name="adj2" fmla="val 180294"/>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cannot afford</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more than some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 &lt; 1/ 3</a:t>
            </a:r>
          </a:p>
        </p:txBody>
      </p:sp>
      <p:sp>
        <p:nvSpPr>
          <p:cNvPr id="15" name="Rounded Rectangular Callout 14"/>
          <p:cNvSpPr/>
          <p:nvPr/>
        </p:nvSpPr>
        <p:spPr bwMode="auto">
          <a:xfrm>
            <a:off x="5918200" y="2184486"/>
            <a:ext cx="2998422" cy="919401"/>
          </a:xfrm>
          <a:prstGeom prst="wedgeRoundRectCallout">
            <a:avLst>
              <a:gd name="adj1" fmla="val -82149"/>
              <a:gd name="adj2" fmla="val 7314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cannot corrupt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&gt; 1/3</a:t>
            </a:r>
            <a:r>
              <a:rPr kumimoji="0" 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of</a:t>
            </a:r>
            <a:r>
              <a:rPr kumimoji="0" lang="en-US" sz="2400" b="0" i="0" u="none" strike="noStrike" cap="none" normalizeH="0" dirty="0">
                <a:ln>
                  <a:noFill/>
                </a:ln>
                <a:solidFill>
                  <a:srgbClr val="FFC000"/>
                </a:solidFill>
                <a:effectLst/>
                <a:latin typeface="Arial" panose="020B0604020202020204" pitchFamily="34" charset="0"/>
                <a:cs typeface="Arial" panose="020B0604020202020204" pitchFamily="34" charset="0"/>
              </a:rPr>
              <a:t> </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users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9" name="Rounded Rectangular Callout 18"/>
          <p:cNvSpPr/>
          <p:nvPr/>
        </p:nvSpPr>
        <p:spPr bwMode="auto">
          <a:xfrm>
            <a:off x="889222" y="569346"/>
            <a:ext cx="2485349" cy="919401"/>
          </a:xfrm>
          <a:prstGeom prst="wedgeRoundRectCallout">
            <a:avLst>
              <a:gd name="adj1" fmla="val 61901"/>
              <a:gd name="adj2" fmla="val 156840"/>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can participate and hold money</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3" name="Rounded Rectangular Callout 12"/>
          <p:cNvSpPr/>
          <p:nvPr/>
        </p:nvSpPr>
        <p:spPr bwMode="auto">
          <a:xfrm>
            <a:off x="393396" y="1996833"/>
            <a:ext cx="2485349" cy="919401"/>
          </a:xfrm>
          <a:prstGeom prst="wedgeRoundRectCallout">
            <a:avLst>
              <a:gd name="adj1" fmla="val 75187"/>
              <a:gd name="adj2" fmla="val 68435"/>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can corrupt targeted users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93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7">
            <a:extLst>
              <a:ext uri="{FF2B5EF4-FFF2-40B4-BE49-F238E27FC236}">
                <a16:creationId xmlns:a16="http://schemas.microsoft.com/office/drawing/2014/main" id="{3E0B8E5A-AFF3-4406-AED1-8154B1C977CF}"/>
              </a:ext>
            </a:extLst>
          </p:cNvPr>
          <p:cNvGrpSpPr>
            <a:grpSpLocks/>
          </p:cNvGrpSpPr>
          <p:nvPr/>
        </p:nvGrpSpPr>
        <p:grpSpPr bwMode="auto">
          <a:xfrm>
            <a:off x="1131455" y="3394075"/>
            <a:ext cx="1447800" cy="1295400"/>
            <a:chOff x="3168" y="1824"/>
            <a:chExt cx="912" cy="816"/>
          </a:xfrm>
          <a:effectLst>
            <a:glow rad="101600">
              <a:schemeClr val="accent3">
                <a:satMod val="175000"/>
                <a:alpha val="40000"/>
              </a:schemeClr>
            </a:glow>
          </a:effectLst>
        </p:grpSpPr>
        <p:sp>
          <p:nvSpPr>
            <p:cNvPr id="67" name="Freeform 18">
              <a:extLst>
                <a:ext uri="{FF2B5EF4-FFF2-40B4-BE49-F238E27FC236}">
                  <a16:creationId xmlns:a16="http://schemas.microsoft.com/office/drawing/2014/main" id="{333E7B25-8293-46E3-B075-E206B3C2A4F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8" name="Freeform 19">
              <a:extLst>
                <a:ext uri="{FF2B5EF4-FFF2-40B4-BE49-F238E27FC236}">
                  <a16:creationId xmlns:a16="http://schemas.microsoft.com/office/drawing/2014/main" id="{0321285F-2D97-452E-ABD0-0BFF66FC56D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9" name="Freeform 20">
              <a:extLst>
                <a:ext uri="{FF2B5EF4-FFF2-40B4-BE49-F238E27FC236}">
                  <a16:creationId xmlns:a16="http://schemas.microsoft.com/office/drawing/2014/main" id="{0A8EC6A5-C5E6-4A63-B54D-53E9DCC0C99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21">
              <a:extLst>
                <a:ext uri="{FF2B5EF4-FFF2-40B4-BE49-F238E27FC236}">
                  <a16:creationId xmlns:a16="http://schemas.microsoft.com/office/drawing/2014/main" id="{741944B1-916B-40FC-A885-DD69450C631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1" name="Freeform 22">
              <a:extLst>
                <a:ext uri="{FF2B5EF4-FFF2-40B4-BE49-F238E27FC236}">
                  <a16:creationId xmlns:a16="http://schemas.microsoft.com/office/drawing/2014/main" id="{4F548FF5-3CF5-4B05-8043-BE5943840DF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2" name="Freeform 23">
              <a:extLst>
                <a:ext uri="{FF2B5EF4-FFF2-40B4-BE49-F238E27FC236}">
                  <a16:creationId xmlns:a16="http://schemas.microsoft.com/office/drawing/2014/main" id="{C27BE4D7-4B93-4C2B-A9F8-8839D3FE46E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73" name="Freeform 24">
              <a:extLst>
                <a:ext uri="{FF2B5EF4-FFF2-40B4-BE49-F238E27FC236}">
                  <a16:creationId xmlns:a16="http://schemas.microsoft.com/office/drawing/2014/main" id="{E53C02B0-4B7E-4BD1-AEA6-2B53E0F47E1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4" name="Freeform 25">
              <a:extLst>
                <a:ext uri="{FF2B5EF4-FFF2-40B4-BE49-F238E27FC236}">
                  <a16:creationId xmlns:a16="http://schemas.microsoft.com/office/drawing/2014/main" id="{E6D03DFA-6069-4E37-80DF-BD245CA8362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5" name="Freeform 26">
              <a:extLst>
                <a:ext uri="{FF2B5EF4-FFF2-40B4-BE49-F238E27FC236}">
                  <a16:creationId xmlns:a16="http://schemas.microsoft.com/office/drawing/2014/main" id="{5BD16012-0F1E-4F6B-9EFF-69F95C63B7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76" name="Group 17">
            <a:extLst>
              <a:ext uri="{FF2B5EF4-FFF2-40B4-BE49-F238E27FC236}">
                <a16:creationId xmlns:a16="http://schemas.microsoft.com/office/drawing/2014/main" id="{AFFBBA52-5B09-4F58-8CD3-57EF65707B4C}"/>
              </a:ext>
            </a:extLst>
          </p:cNvPr>
          <p:cNvGrpSpPr>
            <a:grpSpLocks/>
          </p:cNvGrpSpPr>
          <p:nvPr/>
        </p:nvGrpSpPr>
        <p:grpSpPr bwMode="auto">
          <a:xfrm>
            <a:off x="1380837" y="5139748"/>
            <a:ext cx="1447800" cy="1295400"/>
            <a:chOff x="3168" y="1824"/>
            <a:chExt cx="912" cy="816"/>
          </a:xfrm>
          <a:effectLst>
            <a:glow rad="101600">
              <a:schemeClr val="accent3">
                <a:satMod val="175000"/>
                <a:alpha val="40000"/>
              </a:schemeClr>
            </a:glow>
          </a:effectLst>
        </p:grpSpPr>
        <p:sp>
          <p:nvSpPr>
            <p:cNvPr id="77" name="Freeform 18">
              <a:extLst>
                <a:ext uri="{FF2B5EF4-FFF2-40B4-BE49-F238E27FC236}">
                  <a16:creationId xmlns:a16="http://schemas.microsoft.com/office/drawing/2014/main" id="{B932F03D-F83D-4351-986D-35F2D88B851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8" name="Freeform 19">
              <a:extLst>
                <a:ext uri="{FF2B5EF4-FFF2-40B4-BE49-F238E27FC236}">
                  <a16:creationId xmlns:a16="http://schemas.microsoft.com/office/drawing/2014/main" id="{216E3C14-EDE5-4C7B-8732-54F62A035E2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9" name="Freeform 20">
              <a:extLst>
                <a:ext uri="{FF2B5EF4-FFF2-40B4-BE49-F238E27FC236}">
                  <a16:creationId xmlns:a16="http://schemas.microsoft.com/office/drawing/2014/main" id="{08D4336B-37A0-48E3-80CF-1C482FDDBC4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0" name="Freeform 21">
              <a:extLst>
                <a:ext uri="{FF2B5EF4-FFF2-40B4-BE49-F238E27FC236}">
                  <a16:creationId xmlns:a16="http://schemas.microsoft.com/office/drawing/2014/main" id="{9BEC9885-D35D-4B0A-83E6-C27BFACAED2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1" name="Freeform 22">
              <a:extLst>
                <a:ext uri="{FF2B5EF4-FFF2-40B4-BE49-F238E27FC236}">
                  <a16:creationId xmlns:a16="http://schemas.microsoft.com/office/drawing/2014/main" id="{B1CB8171-699A-47A1-967C-7A65A1D0AB4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2" name="Freeform 23">
              <a:extLst>
                <a:ext uri="{FF2B5EF4-FFF2-40B4-BE49-F238E27FC236}">
                  <a16:creationId xmlns:a16="http://schemas.microsoft.com/office/drawing/2014/main" id="{59792F34-DBA3-4F58-8FE3-69BEED5A006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83" name="Freeform 24">
              <a:extLst>
                <a:ext uri="{FF2B5EF4-FFF2-40B4-BE49-F238E27FC236}">
                  <a16:creationId xmlns:a16="http://schemas.microsoft.com/office/drawing/2014/main" id="{14CF0EDF-5A83-4A19-AC84-1943ACB0EE3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4" name="Freeform 25">
              <a:extLst>
                <a:ext uri="{FF2B5EF4-FFF2-40B4-BE49-F238E27FC236}">
                  <a16:creationId xmlns:a16="http://schemas.microsoft.com/office/drawing/2014/main" id="{825A4D43-4D43-4576-AED1-67687207F60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5" name="Freeform 26">
              <a:extLst>
                <a:ext uri="{FF2B5EF4-FFF2-40B4-BE49-F238E27FC236}">
                  <a16:creationId xmlns:a16="http://schemas.microsoft.com/office/drawing/2014/main" id="{794991E8-539C-4966-A9F3-D3701C8D94B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52" name="Group 17"/>
          <p:cNvGrpSpPr>
            <a:grpSpLocks/>
          </p:cNvGrpSpPr>
          <p:nvPr/>
        </p:nvGrpSpPr>
        <p:grpSpPr bwMode="auto">
          <a:xfrm>
            <a:off x="1186873" y="1828512"/>
            <a:ext cx="1447800" cy="1295400"/>
            <a:chOff x="3168" y="1824"/>
            <a:chExt cx="912" cy="816"/>
          </a:xfrm>
          <a:effectLst>
            <a:glow rad="139700">
              <a:schemeClr val="accent3">
                <a:satMod val="175000"/>
                <a:alpha val="40000"/>
              </a:schemeClr>
            </a:glow>
          </a:effectLst>
        </p:grpSpPr>
        <p:sp>
          <p:nvSpPr>
            <p:cNvPr id="5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grpSp>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1" name="Freeform 30"/>
          <p:cNvSpPr/>
          <p:nvPr/>
        </p:nvSpPr>
        <p:spPr bwMode="auto">
          <a:xfrm>
            <a:off x="6331526"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4" name="Freeform 43"/>
          <p:cNvSpPr/>
          <p:nvPr/>
        </p:nvSpPr>
        <p:spPr bwMode="auto">
          <a:xfrm>
            <a:off x="4819996" y="171519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5" name="Freeform 44"/>
          <p:cNvSpPr/>
          <p:nvPr/>
        </p:nvSpPr>
        <p:spPr bwMode="auto">
          <a:xfrm>
            <a:off x="3595255" y="236958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a:solidFill>
                  <a:srgbClr val="FFFF00"/>
                </a:solidFill>
              </a:rPr>
              <a:t>Weak Synchrony Model</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13</a:t>
            </a:fld>
            <a:endParaRPr lang="en-US" dirty="0"/>
          </a:p>
        </p:txBody>
      </p:sp>
      <p:sp>
        <p:nvSpPr>
          <p:cNvPr id="50" name="Freeform 49"/>
          <p:cNvSpPr/>
          <p:nvPr/>
        </p:nvSpPr>
        <p:spPr bwMode="auto">
          <a:xfrm>
            <a:off x="6331526" y="31750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51" name="Freeform 50"/>
          <p:cNvSpPr/>
          <p:nvPr/>
        </p:nvSpPr>
        <p:spPr bwMode="auto">
          <a:xfrm>
            <a:off x="6331526" y="1643785"/>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cxnSp>
        <p:nvCxnSpPr>
          <p:cNvPr id="62" name="Straight Connector 61"/>
          <p:cNvCxnSpPr/>
          <p:nvPr/>
        </p:nvCxnSpPr>
        <p:spPr bwMode="auto">
          <a:xfrm>
            <a:off x="6458989" y="1715192"/>
            <a:ext cx="0" cy="4521662"/>
          </a:xfrm>
          <a:prstGeom prst="line">
            <a:avLst/>
          </a:prstGeom>
          <a:noFill/>
          <a:ln w="76200" cap="flat" cmpd="sng" algn="ctr">
            <a:solidFill>
              <a:schemeClr val="tx1"/>
            </a:solidFill>
            <a:prstDash val="dash"/>
            <a:round/>
            <a:headEnd type="none" w="med" len="med"/>
            <a:tailEnd type="none" w="med" len="med"/>
          </a:ln>
          <a:effectLst/>
        </p:spPr>
      </p:cxnSp>
      <p:cxnSp>
        <p:nvCxnSpPr>
          <p:cNvPr id="46" name="Straight Connector 45"/>
          <p:cNvCxnSpPr/>
          <p:nvPr/>
        </p:nvCxnSpPr>
        <p:spPr bwMode="auto">
          <a:xfrm>
            <a:off x="7906789" y="1715192"/>
            <a:ext cx="0" cy="4521662"/>
          </a:xfrm>
          <a:prstGeom prst="line">
            <a:avLst/>
          </a:prstGeom>
          <a:noFill/>
          <a:ln w="76200" cap="flat" cmpd="sng" algn="ctr">
            <a:solidFill>
              <a:schemeClr val="tx1"/>
            </a:solidFill>
            <a:prstDash val="dash"/>
            <a:round/>
            <a:headEnd type="none" w="med" len="med"/>
            <a:tailEnd type="none" w="med" len="med"/>
          </a:ln>
          <a:effectLst/>
        </p:spPr>
      </p:cxnSp>
      <p:grpSp>
        <p:nvGrpSpPr>
          <p:cNvPr id="48" name="Group 47"/>
          <p:cNvGrpSpPr/>
          <p:nvPr/>
        </p:nvGrpSpPr>
        <p:grpSpPr>
          <a:xfrm>
            <a:off x="6326446" y="5901748"/>
            <a:ext cx="1701108" cy="533401"/>
            <a:chOff x="5224665" y="5638799"/>
            <a:chExt cx="1701108" cy="533401"/>
          </a:xfrm>
        </p:grpSpPr>
        <p:cxnSp>
          <p:nvCxnSpPr>
            <p:cNvPr id="49" name="Straight Arrow Connector 48"/>
            <p:cNvCxnSpPr/>
            <p:nvPr/>
          </p:nvCxnSpPr>
          <p:spPr bwMode="auto">
            <a:xfrm>
              <a:off x="5334001" y="6172200"/>
              <a:ext cx="1482437" cy="0"/>
            </a:xfrm>
            <a:prstGeom prst="straightConnector1">
              <a:avLst/>
            </a:prstGeom>
            <a:solidFill>
              <a:srgbClr val="FFFFCC"/>
            </a:solidFill>
            <a:ln w="76200" cap="flat" cmpd="sng" algn="ctr">
              <a:solidFill>
                <a:srgbClr val="FFFF00"/>
              </a:solidFill>
              <a:prstDash val="solid"/>
              <a:round/>
              <a:headEnd type="triangle" w="med" len="med"/>
              <a:tailEnd type="triangle" w="med" len="med"/>
            </a:ln>
            <a:effectLst/>
          </p:spPr>
        </p:cxnSp>
        <p:sp>
          <p:nvSpPr>
            <p:cNvPr id="63" name="TextBox 62"/>
            <p:cNvSpPr txBox="1"/>
            <p:nvPr/>
          </p:nvSpPr>
          <p:spPr bwMode="auto">
            <a:xfrm>
              <a:off x="5224665" y="5638799"/>
              <a:ext cx="170110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sym typeface="Symbol"/>
                </a:rPr>
                <a:t>known </a:t>
              </a:r>
              <a:endParaRPr lang="en-US" sz="2800" b="1" dirty="0">
                <a:solidFill>
                  <a:srgbClr val="FFFF00"/>
                </a:solidFill>
                <a:latin typeface="Arial" panose="020B0604020202020204" pitchFamily="34" charset="0"/>
                <a:cs typeface="Arial" panose="020B0604020202020204" pitchFamily="34" charset="0"/>
              </a:endParaRPr>
            </a:p>
          </p:txBody>
        </p:sp>
      </p:grpSp>
      <p:sp>
        <p:nvSpPr>
          <p:cNvPr id="64" name="TextBox 63"/>
          <p:cNvSpPr txBox="1"/>
          <p:nvPr/>
        </p:nvSpPr>
        <p:spPr bwMode="auto">
          <a:xfrm>
            <a:off x="591115" y="2495147"/>
            <a:ext cx="746399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Network can be controlled by adversary for a long but bounded time (~1 day?)</a:t>
            </a:r>
            <a:endParaRPr lang="en-US" sz="2800" i="1" dirty="0">
              <a:solidFill>
                <a:srgbClr val="FFFF00"/>
              </a:solidFill>
              <a:latin typeface="Arial" panose="020B0604020202020204" pitchFamily="34" charset="0"/>
              <a:cs typeface="Arial" panose="020B0604020202020204" pitchFamily="34" charset="0"/>
            </a:endParaRPr>
          </a:p>
        </p:txBody>
      </p:sp>
      <p:sp>
        <p:nvSpPr>
          <p:cNvPr id="66" name="TextBox 3"/>
          <p:cNvSpPr txBox="1"/>
          <p:nvPr/>
        </p:nvSpPr>
        <p:spPr bwMode="auto">
          <a:xfrm>
            <a:off x="591115" y="4420528"/>
            <a:ext cx="7854543"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then network always becomes synchronous for reasonably long period (~1 day?)</a:t>
            </a:r>
          </a:p>
        </p:txBody>
      </p:sp>
    </p:spTree>
    <p:extLst>
      <p:ext uri="{BB962C8B-B14F-4D97-AF65-F5344CB8AC3E}">
        <p14:creationId xmlns:p14="http://schemas.microsoft.com/office/powerpoint/2010/main" val="3700380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131455" y="3394075"/>
            <a:ext cx="1447800" cy="1295400"/>
            <a:chOff x="3168" y="1824"/>
            <a:chExt cx="912" cy="816"/>
          </a:xfrm>
          <a:effectLst>
            <a:glow rad="101600">
              <a:schemeClr val="accent3">
                <a:satMod val="175000"/>
                <a:alpha val="40000"/>
              </a:schemeClr>
            </a:glow>
          </a:effectLst>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3" name="Group 17"/>
          <p:cNvGrpSpPr>
            <a:grpSpLocks/>
          </p:cNvGrpSpPr>
          <p:nvPr/>
        </p:nvGrpSpPr>
        <p:grpSpPr bwMode="auto">
          <a:xfrm>
            <a:off x="1380837" y="5139748"/>
            <a:ext cx="1447800" cy="1295400"/>
            <a:chOff x="3168" y="1824"/>
            <a:chExt cx="912" cy="816"/>
          </a:xfrm>
          <a:effectLst>
            <a:glow rad="101600">
              <a:schemeClr val="accent3">
                <a:satMod val="175000"/>
                <a:alpha val="40000"/>
              </a:schemeClr>
            </a:glow>
          </a:effectLst>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7" name="Title 46"/>
          <p:cNvSpPr>
            <a:spLocks noGrp="1"/>
          </p:cNvSpPr>
          <p:nvPr>
            <p:ph type="title"/>
          </p:nvPr>
        </p:nvSpPr>
        <p:spPr/>
        <p:txBody>
          <a:bodyPr/>
          <a:lstStyle/>
          <a:p>
            <a:r>
              <a:rPr lang="en-US" dirty="0">
                <a:solidFill>
                  <a:srgbClr val="FFFF00"/>
                </a:solidFill>
              </a:rPr>
              <a:t>Loosely Synchronized Clocks</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14</a:t>
            </a:fld>
            <a:endParaRPr lang="en-US" dirty="0"/>
          </a:p>
        </p:txBody>
      </p:sp>
      <p:grpSp>
        <p:nvGrpSpPr>
          <p:cNvPr id="52" name="Group 17"/>
          <p:cNvGrpSpPr>
            <a:grpSpLocks/>
          </p:cNvGrpSpPr>
          <p:nvPr/>
        </p:nvGrpSpPr>
        <p:grpSpPr bwMode="auto">
          <a:xfrm>
            <a:off x="1186873" y="1828512"/>
            <a:ext cx="1447800" cy="1295400"/>
            <a:chOff x="3168" y="1824"/>
            <a:chExt cx="912" cy="816"/>
          </a:xfrm>
          <a:effectLst>
            <a:glow rad="101600">
              <a:schemeClr val="accent3">
                <a:satMod val="175000"/>
                <a:alpha val="40000"/>
              </a:schemeClr>
            </a:glow>
          </a:effectLst>
        </p:grpSpPr>
        <p:sp>
          <p:nvSpPr>
            <p:cNvPr id="5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sp>
          <p:nvSpPr>
            <p:cNvPr id="5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 name="Cloud Callout 3"/>
          <p:cNvSpPr/>
          <p:nvPr/>
        </p:nvSpPr>
        <p:spPr bwMode="auto">
          <a:xfrm>
            <a:off x="3288704" y="2711731"/>
            <a:ext cx="1523999" cy="702766"/>
          </a:xfrm>
          <a:prstGeom prst="cloudCallout">
            <a:avLst>
              <a:gd name="adj1" fmla="val -61584"/>
              <a:gd name="adj2" fmla="val -38038"/>
            </a:avLst>
          </a:prstGeom>
          <a:solidFill>
            <a:schemeClr val="bg1"/>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5" name="TextBox 4"/>
          <p:cNvSpPr txBox="1"/>
          <p:nvPr/>
        </p:nvSpPr>
        <p:spPr bwMode="auto">
          <a:xfrm>
            <a:off x="3597695" y="2801504"/>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1:13</a:t>
            </a:r>
          </a:p>
        </p:txBody>
      </p:sp>
      <p:sp>
        <p:nvSpPr>
          <p:cNvPr id="65" name="Cloud Callout 64"/>
          <p:cNvSpPr/>
          <p:nvPr/>
        </p:nvSpPr>
        <p:spPr bwMode="auto">
          <a:xfrm>
            <a:off x="3288703" y="4244573"/>
            <a:ext cx="1523999" cy="702766"/>
          </a:xfrm>
          <a:prstGeom prst="cloudCallout">
            <a:avLst>
              <a:gd name="adj1" fmla="val -61584"/>
              <a:gd name="adj2" fmla="val -38038"/>
            </a:avLst>
          </a:prstGeom>
          <a:solidFill>
            <a:schemeClr val="bg1"/>
          </a:solid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67" name="TextBox 66"/>
          <p:cNvSpPr txBox="1"/>
          <p:nvPr/>
        </p:nvSpPr>
        <p:spPr bwMode="auto">
          <a:xfrm>
            <a:off x="3597694" y="4334346"/>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1:14</a:t>
            </a:r>
          </a:p>
        </p:txBody>
      </p:sp>
      <p:sp>
        <p:nvSpPr>
          <p:cNvPr id="68" name="Cloud Callout 67"/>
          <p:cNvSpPr/>
          <p:nvPr/>
        </p:nvSpPr>
        <p:spPr bwMode="auto">
          <a:xfrm>
            <a:off x="3288702" y="5777415"/>
            <a:ext cx="1523999" cy="702766"/>
          </a:xfrm>
          <a:prstGeom prst="cloudCallout">
            <a:avLst>
              <a:gd name="adj1" fmla="val -61584"/>
              <a:gd name="adj2" fmla="val -38038"/>
            </a:avLst>
          </a:prstGeom>
          <a:solidFill>
            <a:schemeClr val="bg1"/>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69" name="TextBox 68"/>
          <p:cNvSpPr txBox="1"/>
          <p:nvPr/>
        </p:nvSpPr>
        <p:spPr bwMode="auto">
          <a:xfrm>
            <a:off x="3597693" y="5867188"/>
            <a:ext cx="90601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rPr>
              <a:t>1:13</a:t>
            </a:r>
          </a:p>
        </p:txBody>
      </p:sp>
      <p:sp>
        <p:nvSpPr>
          <p:cNvPr id="70" name="TextBox 69"/>
          <p:cNvSpPr txBox="1"/>
          <p:nvPr/>
        </p:nvSpPr>
        <p:spPr bwMode="auto">
          <a:xfrm>
            <a:off x="4812701" y="2024102"/>
            <a:ext cx="31357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Like NTP protocol</a:t>
            </a:r>
            <a:endParaRPr lang="en-US" sz="2800" i="1" dirty="0">
              <a:solidFill>
                <a:srgbClr val="FFFF00"/>
              </a:solidFill>
              <a:latin typeface="Arial" panose="020B0604020202020204" pitchFamily="34" charset="0"/>
              <a:cs typeface="Arial" panose="020B0604020202020204" pitchFamily="34" charset="0"/>
            </a:endParaRPr>
          </a:p>
        </p:txBody>
      </p:sp>
      <p:sp>
        <p:nvSpPr>
          <p:cNvPr id="71" name="TextBox 70"/>
          <p:cNvSpPr txBox="1"/>
          <p:nvPr/>
        </p:nvSpPr>
        <p:spPr bwMode="auto">
          <a:xfrm>
            <a:off x="4812701" y="4983263"/>
            <a:ext cx="4003312"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Recovery requires clocks not too far apart</a:t>
            </a:r>
          </a:p>
        </p:txBody>
      </p:sp>
      <p:sp>
        <p:nvSpPr>
          <p:cNvPr id="72" name="TextBox 3"/>
          <p:cNvSpPr txBox="1"/>
          <p:nvPr/>
        </p:nvSpPr>
        <p:spPr bwMode="auto">
          <a:xfrm>
            <a:off x="4812701" y="3288239"/>
            <a:ext cx="3713313"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users recover at almost same time</a:t>
            </a:r>
          </a:p>
        </p:txBody>
      </p:sp>
    </p:spTree>
    <p:extLst>
      <p:ext uri="{BB962C8B-B14F-4D97-AF65-F5344CB8AC3E}">
        <p14:creationId xmlns:p14="http://schemas.microsoft.com/office/powerpoint/2010/main" val="3799385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Weak Synchrony Assumption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
        <p:nvSpPr>
          <p:cNvPr id="4" name="Right Arrow 3"/>
          <p:cNvSpPr/>
          <p:nvPr/>
        </p:nvSpPr>
        <p:spPr bwMode="auto">
          <a:xfrm>
            <a:off x="317500" y="3345110"/>
            <a:ext cx="8420100" cy="2687390"/>
          </a:xfrm>
          <a:prstGeom prst="rightArrow">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Period of length </a:t>
            </a:r>
            <a:r>
              <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rPr>
              <a:t>b</a:t>
            </a:r>
          </a:p>
        </p:txBody>
      </p:sp>
      <p:sp>
        <p:nvSpPr>
          <p:cNvPr id="5" name="Right Arrow 4"/>
          <p:cNvSpPr/>
          <p:nvPr/>
        </p:nvSpPr>
        <p:spPr bwMode="auto">
          <a:xfrm>
            <a:off x="2051050" y="4230266"/>
            <a:ext cx="4953000" cy="917079"/>
          </a:xfrm>
          <a:prstGeom prst="rightArrow">
            <a:avLst/>
          </a:prstGeom>
          <a:solidFill>
            <a:schemeClr val="bg1">
              <a:lumMod val="50000"/>
              <a:lumOff val="50000"/>
            </a:schemeClr>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Synchronous period of length </a:t>
            </a:r>
            <a:r>
              <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203016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Strong Synchrony Assumption</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16</a:t>
            </a:fld>
            <a:endParaRPr lang="en-US" dirty="0"/>
          </a:p>
        </p:txBody>
      </p:sp>
      <p:grpSp>
        <p:nvGrpSpPr>
          <p:cNvPr id="3" name="Group 2"/>
          <p:cNvGrpSpPr/>
          <p:nvPr/>
        </p:nvGrpSpPr>
        <p:grpSpPr>
          <a:xfrm>
            <a:off x="1645029" y="4762649"/>
            <a:ext cx="5853942" cy="990600"/>
            <a:chOff x="1645029" y="4762649"/>
            <a:chExt cx="5853942" cy="990600"/>
          </a:xfrm>
          <a:effectLst>
            <a:glow rad="139700">
              <a:schemeClr val="accent3">
                <a:satMod val="175000"/>
                <a:alpha val="40000"/>
              </a:schemeClr>
            </a:glow>
          </a:effectLst>
        </p:grpSpPr>
        <p:grpSp>
          <p:nvGrpSpPr>
            <p:cNvPr id="5" name="Group 2"/>
            <p:cNvGrpSpPr>
              <a:grpSpLocks/>
            </p:cNvGrpSpPr>
            <p:nvPr/>
          </p:nvGrpSpPr>
          <p:grpSpPr bwMode="auto">
            <a:xfrm flipH="1">
              <a:off x="1645029" y="4762649"/>
              <a:ext cx="1107141" cy="990600"/>
              <a:chOff x="3168" y="1824"/>
              <a:chExt cx="912" cy="816"/>
            </a:xfrm>
          </p:grpSpPr>
          <p:sp>
            <p:nvSpPr>
              <p:cNvPr id="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3227296" y="4762649"/>
              <a:ext cx="1107141" cy="990600"/>
              <a:chOff x="3168" y="1824"/>
              <a:chExt cx="912" cy="816"/>
            </a:xfrm>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809563" y="4762649"/>
              <a:ext cx="1107141" cy="990600"/>
              <a:chOff x="3168" y="1824"/>
              <a:chExt cx="912" cy="816"/>
            </a:xfrm>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6391830" y="4762649"/>
              <a:ext cx="1107141" cy="990600"/>
              <a:chOff x="3168" y="1824"/>
              <a:chExt cx="912" cy="816"/>
            </a:xfrm>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64" name="Group 63"/>
          <p:cNvGrpSpPr/>
          <p:nvPr/>
        </p:nvGrpSpPr>
        <p:grpSpPr>
          <a:xfrm>
            <a:off x="1645029" y="2082949"/>
            <a:ext cx="5853942" cy="990600"/>
            <a:chOff x="1645029" y="4762649"/>
            <a:chExt cx="5853942" cy="990600"/>
          </a:xfrm>
          <a:effectLst>
            <a:glow rad="139700">
              <a:schemeClr val="accent3">
                <a:satMod val="175000"/>
                <a:alpha val="40000"/>
              </a:schemeClr>
            </a:glow>
          </a:effectLst>
        </p:grpSpPr>
        <p:grpSp>
          <p:nvGrpSpPr>
            <p:cNvPr id="65" name="Group 2"/>
            <p:cNvGrpSpPr>
              <a:grpSpLocks/>
            </p:cNvGrpSpPr>
            <p:nvPr/>
          </p:nvGrpSpPr>
          <p:grpSpPr bwMode="auto">
            <a:xfrm flipH="1">
              <a:off x="1645029" y="4762649"/>
              <a:ext cx="1107141" cy="990600"/>
              <a:chOff x="3168" y="1824"/>
              <a:chExt cx="912" cy="816"/>
            </a:xfrm>
          </p:grpSpPr>
          <p:sp>
            <p:nvSpPr>
              <p:cNvPr id="10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6" name="Group 2"/>
            <p:cNvGrpSpPr>
              <a:grpSpLocks/>
            </p:cNvGrpSpPr>
            <p:nvPr/>
          </p:nvGrpSpPr>
          <p:grpSpPr bwMode="auto">
            <a:xfrm flipH="1">
              <a:off x="3227296" y="4762649"/>
              <a:ext cx="1107141" cy="990600"/>
              <a:chOff x="3168" y="1824"/>
              <a:chExt cx="912" cy="816"/>
            </a:xfrm>
          </p:grpSpPr>
          <p:sp>
            <p:nvSpPr>
              <p:cNvPr id="9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7" name="Group 2"/>
            <p:cNvGrpSpPr>
              <a:grpSpLocks/>
            </p:cNvGrpSpPr>
            <p:nvPr/>
          </p:nvGrpSpPr>
          <p:grpSpPr bwMode="auto">
            <a:xfrm flipH="1">
              <a:off x="4809563" y="4762649"/>
              <a:ext cx="1107141" cy="990600"/>
              <a:chOff x="3168" y="1824"/>
              <a:chExt cx="912" cy="816"/>
            </a:xfrm>
          </p:grpSpPr>
          <p:sp>
            <p:nvSpPr>
              <p:cNvPr id="8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8" name="Group 2"/>
            <p:cNvGrpSpPr>
              <a:grpSpLocks/>
            </p:cNvGrpSpPr>
            <p:nvPr/>
          </p:nvGrpSpPr>
          <p:grpSpPr bwMode="auto">
            <a:xfrm flipH="1">
              <a:off x="6391830" y="4762649"/>
              <a:ext cx="1107141" cy="990600"/>
              <a:chOff x="3168" y="1824"/>
              <a:chExt cx="912" cy="816"/>
            </a:xfrm>
          </p:grpSpPr>
          <p:sp>
            <p:nvSpPr>
              <p:cNvPr id="7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145" name="Group 144"/>
          <p:cNvGrpSpPr/>
          <p:nvPr/>
        </p:nvGrpSpPr>
        <p:grpSpPr>
          <a:xfrm>
            <a:off x="2227735" y="3263900"/>
            <a:ext cx="4513718" cy="1498749"/>
            <a:chOff x="2227735" y="3263900"/>
            <a:chExt cx="4513718" cy="1498749"/>
          </a:xfrm>
        </p:grpSpPr>
        <p:cxnSp>
          <p:nvCxnSpPr>
            <p:cNvPr id="58" name="Straight Arrow Connector 57"/>
            <p:cNvCxnSpPr/>
            <p:nvPr/>
          </p:nvCxnSpPr>
          <p:spPr bwMode="auto">
            <a:xfrm>
              <a:off x="2256870"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1" name="Straight Arrow Connector 110"/>
            <p:cNvCxnSpPr/>
            <p:nvPr/>
          </p:nvCxnSpPr>
          <p:spPr bwMode="auto">
            <a:xfrm>
              <a:off x="3751731"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2" name="Straight Arrow Connector 111"/>
            <p:cNvCxnSpPr/>
            <p:nvPr/>
          </p:nvCxnSpPr>
          <p:spPr bwMode="auto">
            <a:xfrm>
              <a:off x="5246592" y="3263900"/>
              <a:ext cx="0"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3" name="Straight Arrow Connector 112"/>
            <p:cNvCxnSpPr/>
            <p:nvPr/>
          </p:nvCxnSpPr>
          <p:spPr bwMode="auto">
            <a:xfrm>
              <a:off x="6741453" y="3263900"/>
              <a:ext cx="0" cy="1409700"/>
            </a:xfrm>
            <a:prstGeom prst="straightConnector1">
              <a:avLst/>
            </a:prstGeom>
            <a:solidFill>
              <a:srgbClr val="FFFFCC"/>
            </a:solidFill>
            <a:ln w="76200" cap="flat" cmpd="sng" algn="ctr">
              <a:solidFill>
                <a:srgbClr val="00CC99"/>
              </a:solidFill>
              <a:prstDash val="sysDot"/>
              <a:round/>
              <a:headEnd type="none" w="med" len="med"/>
              <a:tailEnd type="triangle" w="med" len="med"/>
            </a:ln>
            <a:effectLst/>
          </p:spPr>
        </p:cxnSp>
        <p:cxnSp>
          <p:nvCxnSpPr>
            <p:cNvPr id="114" name="Straight Arrow Connector 113"/>
            <p:cNvCxnSpPr/>
            <p:nvPr/>
          </p:nvCxnSpPr>
          <p:spPr bwMode="auto">
            <a:xfrm>
              <a:off x="2286005" y="3263900"/>
              <a:ext cx="1465726"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5" name="Straight Arrow Connector 114"/>
            <p:cNvCxnSpPr/>
            <p:nvPr/>
          </p:nvCxnSpPr>
          <p:spPr bwMode="auto">
            <a:xfrm>
              <a:off x="2315140" y="3263900"/>
              <a:ext cx="2931452"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17" name="Straight Arrow Connector 116"/>
            <p:cNvCxnSpPr/>
            <p:nvPr/>
          </p:nvCxnSpPr>
          <p:spPr bwMode="auto">
            <a:xfrm>
              <a:off x="2256870" y="3263900"/>
              <a:ext cx="4484583"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0" name="Straight Arrow Connector 119"/>
            <p:cNvCxnSpPr>
              <a:endCxn id="8" idx="1"/>
            </p:cNvCxnSpPr>
            <p:nvPr/>
          </p:nvCxnSpPr>
          <p:spPr bwMode="auto">
            <a:xfrm flipH="1">
              <a:off x="2227735" y="3263900"/>
              <a:ext cx="1523996"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3" name="Straight Arrow Connector 122"/>
            <p:cNvCxnSpPr/>
            <p:nvPr/>
          </p:nvCxnSpPr>
          <p:spPr bwMode="auto">
            <a:xfrm>
              <a:off x="3693461" y="3263900"/>
              <a:ext cx="1523996"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5" name="Straight Arrow Connector 124"/>
            <p:cNvCxnSpPr/>
            <p:nvPr/>
          </p:nvCxnSpPr>
          <p:spPr bwMode="auto">
            <a:xfrm>
              <a:off x="3751731" y="3263900"/>
              <a:ext cx="2931452"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27" name="Straight Arrow Connector 126"/>
            <p:cNvCxnSpPr>
              <a:endCxn id="8" idx="1"/>
            </p:cNvCxnSpPr>
            <p:nvPr/>
          </p:nvCxnSpPr>
          <p:spPr bwMode="auto">
            <a:xfrm flipH="1">
              <a:off x="2227735" y="3263900"/>
              <a:ext cx="3018857"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1" name="Straight Arrow Connector 130"/>
            <p:cNvCxnSpPr/>
            <p:nvPr/>
          </p:nvCxnSpPr>
          <p:spPr bwMode="auto">
            <a:xfrm flipH="1">
              <a:off x="3849977" y="3263900"/>
              <a:ext cx="1396615" cy="1421802"/>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3" name="Straight Arrow Connector 132"/>
            <p:cNvCxnSpPr/>
            <p:nvPr/>
          </p:nvCxnSpPr>
          <p:spPr bwMode="auto">
            <a:xfrm>
              <a:off x="5246592" y="3263900"/>
              <a:ext cx="1494861" cy="1421802"/>
            </a:xfrm>
            <a:prstGeom prst="straightConnector1">
              <a:avLst/>
            </a:prstGeom>
            <a:solidFill>
              <a:srgbClr val="FFFFCC"/>
            </a:solidFill>
            <a:ln w="76200" cap="flat" cmpd="sng" algn="ctr">
              <a:solidFill>
                <a:srgbClr val="00CC99"/>
              </a:solidFill>
              <a:prstDash val="sysDot"/>
              <a:round/>
              <a:headEnd type="none" w="med" len="med"/>
              <a:tailEnd type="triangle" w="med" len="med"/>
            </a:ln>
            <a:effectLst/>
          </p:spPr>
        </p:cxnSp>
        <p:cxnSp>
          <p:nvCxnSpPr>
            <p:cNvPr id="136" name="Straight Arrow Connector 135"/>
            <p:cNvCxnSpPr/>
            <p:nvPr/>
          </p:nvCxnSpPr>
          <p:spPr bwMode="auto">
            <a:xfrm flipH="1">
              <a:off x="2431681" y="3263900"/>
              <a:ext cx="4300061" cy="1421802"/>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39" name="Straight Arrow Connector 138"/>
            <p:cNvCxnSpPr/>
            <p:nvPr/>
          </p:nvCxnSpPr>
          <p:spPr bwMode="auto">
            <a:xfrm flipH="1">
              <a:off x="4013948" y="3263900"/>
              <a:ext cx="2669235" cy="1409700"/>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cxnSp>
          <p:nvCxnSpPr>
            <p:cNvPr id="142" name="Straight Arrow Connector 141"/>
            <p:cNvCxnSpPr/>
            <p:nvPr/>
          </p:nvCxnSpPr>
          <p:spPr bwMode="auto">
            <a:xfrm flipH="1">
              <a:off x="5246592" y="3263900"/>
              <a:ext cx="1436592" cy="1498749"/>
            </a:xfrm>
            <a:prstGeom prst="straightConnector1">
              <a:avLst/>
            </a:prstGeom>
            <a:solidFill>
              <a:srgbClr val="FFFFCC"/>
            </a:solidFill>
            <a:ln w="76200" cap="flat" cmpd="sng" algn="ctr">
              <a:solidFill>
                <a:srgbClr val="00CC99"/>
              </a:solidFill>
              <a:prstDash val="solid"/>
              <a:round/>
              <a:headEnd type="none" w="med" len="med"/>
              <a:tailEnd type="triangle" w="med" len="med"/>
            </a:ln>
            <a:effectLst/>
          </p:spPr>
        </p:cxnSp>
      </p:grpSp>
      <p:sp>
        <p:nvSpPr>
          <p:cNvPr id="146" name="TextBox 145"/>
          <p:cNvSpPr txBox="1"/>
          <p:nvPr/>
        </p:nvSpPr>
        <p:spPr bwMode="auto">
          <a:xfrm>
            <a:off x="828509" y="2161207"/>
            <a:ext cx="16049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Liveness</a:t>
            </a:r>
            <a:endParaRPr lang="en-US" sz="2800" i="1" dirty="0">
              <a:solidFill>
                <a:srgbClr val="FFFF00"/>
              </a:solidFill>
              <a:latin typeface="Arial" panose="020B0604020202020204" pitchFamily="34" charset="0"/>
              <a:cs typeface="Arial" panose="020B0604020202020204" pitchFamily="34" charset="0"/>
            </a:endParaRPr>
          </a:p>
        </p:txBody>
      </p:sp>
      <p:sp>
        <p:nvSpPr>
          <p:cNvPr id="147" name="TextBox 146"/>
          <p:cNvSpPr txBox="1"/>
          <p:nvPr/>
        </p:nvSpPr>
        <p:spPr bwMode="auto">
          <a:xfrm>
            <a:off x="828509" y="3843373"/>
            <a:ext cx="633218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received by most honest users (</a:t>
            </a:r>
            <a:r>
              <a:rPr lang="en-US" sz="2800" dirty="0">
                <a:solidFill>
                  <a:schemeClr val="tx1"/>
                </a:solidFill>
                <a:latin typeface="Arial" panose="020B0604020202020204" pitchFamily="34" charset="0"/>
                <a:cs typeface="Arial" panose="020B0604020202020204" pitchFamily="34" charset="0"/>
              </a:rPr>
              <a:t>~95%</a:t>
            </a:r>
            <a:r>
              <a:rPr lang="en-US" sz="2800" dirty="0">
                <a:solidFill>
                  <a:srgbClr val="FFFF00"/>
                </a:solidFill>
                <a:latin typeface="Arial" panose="020B0604020202020204" pitchFamily="34" charset="0"/>
                <a:cs typeface="Arial" panose="020B0604020202020204" pitchFamily="34" charset="0"/>
              </a:rPr>
              <a:t>)</a:t>
            </a:r>
          </a:p>
        </p:txBody>
      </p:sp>
      <p:sp>
        <p:nvSpPr>
          <p:cNvPr id="148" name="TextBox 3"/>
          <p:cNvSpPr txBox="1"/>
          <p:nvPr/>
        </p:nvSpPr>
        <p:spPr bwMode="auto">
          <a:xfrm>
            <a:off x="828509" y="3002290"/>
            <a:ext cx="701185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Most honest users (</a:t>
            </a:r>
            <a:r>
              <a:rPr lang="en-US" sz="2800" dirty="0">
                <a:solidFill>
                  <a:schemeClr val="tx1"/>
                </a:solidFill>
                <a:latin typeface="Arial" panose="020B0604020202020204" pitchFamily="34" charset="0"/>
                <a:cs typeface="Arial" panose="020B0604020202020204" pitchFamily="34" charset="0"/>
              </a:rPr>
              <a:t>~95%</a:t>
            </a:r>
            <a:r>
              <a:rPr lang="en-US" sz="2800" dirty="0">
                <a:solidFill>
                  <a:srgbClr val="FFFF00"/>
                </a:solidFill>
                <a:latin typeface="Arial" panose="020B0604020202020204" pitchFamily="34" charset="0"/>
                <a:cs typeface="Arial" panose="020B0604020202020204" pitchFamily="34" charset="0"/>
              </a:rPr>
              <a:t>) send messages</a:t>
            </a:r>
          </a:p>
        </p:txBody>
      </p:sp>
      <p:sp>
        <p:nvSpPr>
          <p:cNvPr id="149" name="TextBox 148"/>
          <p:cNvSpPr txBox="1"/>
          <p:nvPr/>
        </p:nvSpPr>
        <p:spPr bwMode="auto">
          <a:xfrm>
            <a:off x="828509" y="4684456"/>
            <a:ext cx="450315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Within a known time bound</a:t>
            </a:r>
          </a:p>
        </p:txBody>
      </p:sp>
    </p:spTree>
    <p:extLst>
      <p:ext uri="{BB962C8B-B14F-4D97-AF65-F5344CB8AC3E}">
        <p14:creationId xmlns:p14="http://schemas.microsoft.com/office/powerpoint/2010/main" val="3872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313AE-6A9A-5214-AE38-1D5B89881901}"/>
              </a:ext>
            </a:extLst>
          </p:cNvPr>
          <p:cNvSpPr>
            <a:spLocks noGrp="1"/>
          </p:cNvSpPr>
          <p:nvPr>
            <p:ph type="title"/>
          </p:nvPr>
        </p:nvSpPr>
        <p:spPr/>
        <p:txBody>
          <a:bodyPr/>
          <a:lstStyle/>
          <a:p>
            <a:r>
              <a:rPr lang="en-US" dirty="0">
                <a:solidFill>
                  <a:srgbClr val="FFFF00"/>
                </a:solidFill>
              </a:rPr>
              <a:t>Safety vs Liveness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17</a:t>
            </a:fld>
            <a:endParaRPr lang="en-US" dirty="0"/>
          </a:p>
        </p:txBody>
      </p:sp>
      <p:sp>
        <p:nvSpPr>
          <p:cNvPr id="4" name="AutoShape 2" descr="Image result for algor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lgoran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bwMode="auto">
          <a:xfrm>
            <a:off x="949786" y="2215655"/>
            <a:ext cx="504176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While network is </a:t>
            </a:r>
            <a:r>
              <a:rPr lang="en-US" sz="2800" i="1" dirty="0">
                <a:solidFill>
                  <a:schemeClr val="tx1"/>
                </a:solidFill>
                <a:latin typeface="Arial" panose="020B0604020202020204" pitchFamily="34" charset="0"/>
                <a:cs typeface="Arial" panose="020B0604020202020204" pitchFamily="34" charset="0"/>
              </a:rPr>
              <a:t>synchronous</a:t>
            </a:r>
            <a:r>
              <a:rPr lang="en-US" sz="2800" dirty="0">
                <a:solidFill>
                  <a:srgbClr val="FFFF00"/>
                </a:solidFill>
                <a:latin typeface="Arial" panose="020B0604020202020204" pitchFamily="34" charset="0"/>
                <a:cs typeface="Arial" panose="020B0604020202020204" pitchFamily="34" charset="0"/>
              </a:rPr>
              <a:t>,</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949786" y="3897821"/>
            <a:ext cx="52213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While network is </a:t>
            </a:r>
            <a:r>
              <a:rPr lang="en-US" sz="2800" i="1" dirty="0">
                <a:solidFill>
                  <a:schemeClr val="tx1"/>
                </a:solidFill>
                <a:latin typeface="Arial" panose="020B0604020202020204" pitchFamily="34" charset="0"/>
                <a:cs typeface="Arial" panose="020B0604020202020204" pitchFamily="34" charset="0"/>
              </a:rPr>
              <a:t>asynchronous</a:t>
            </a:r>
            <a:r>
              <a:rPr lang="en-US" sz="2800" dirty="0">
                <a:solidFill>
                  <a:srgbClr val="FFFF00"/>
                </a:solidFill>
                <a:latin typeface="Arial" panose="020B0604020202020204" pitchFamily="34" charset="0"/>
                <a:cs typeface="Arial" panose="020B0604020202020204" pitchFamily="34" charset="0"/>
              </a:rPr>
              <a: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3"/>
          <p:cNvSpPr txBox="1"/>
          <p:nvPr/>
        </p:nvSpPr>
        <p:spPr bwMode="auto">
          <a:xfrm>
            <a:off x="949786" y="3056738"/>
            <a:ext cx="678262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is </a:t>
            </a:r>
            <a:r>
              <a:rPr lang="en-US" sz="2800" i="1" dirty="0">
                <a:solidFill>
                  <a:schemeClr val="tx1"/>
                </a:solidFill>
                <a:latin typeface="Arial" panose="020B0604020202020204" pitchFamily="34" charset="0"/>
                <a:cs typeface="Arial" panose="020B0604020202020204" pitchFamily="34" charset="0"/>
              </a:rPr>
              <a:t>live</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 all transactions complete</a:t>
            </a:r>
          </a:p>
        </p:txBody>
      </p:sp>
      <p:sp>
        <p:nvSpPr>
          <p:cNvPr id="11" name="TextBox 10"/>
          <p:cNvSpPr txBox="1"/>
          <p:nvPr/>
        </p:nvSpPr>
        <p:spPr bwMode="auto">
          <a:xfrm>
            <a:off x="949786" y="4738904"/>
            <a:ext cx="632416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is </a:t>
            </a:r>
            <a:r>
              <a:rPr lang="en-US" sz="2800" i="1" dirty="0">
                <a:solidFill>
                  <a:schemeClr val="tx1"/>
                </a:solidFill>
                <a:latin typeface="Arial" panose="020B0604020202020204" pitchFamily="34" charset="0"/>
                <a:cs typeface="Arial" panose="020B0604020202020204" pitchFamily="34" charset="0"/>
              </a:rPr>
              <a:t>safe</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 no incorrect behavior</a:t>
            </a:r>
          </a:p>
        </p:txBody>
      </p:sp>
    </p:spTree>
    <p:extLst>
      <p:ext uri="{BB962C8B-B14F-4D97-AF65-F5344CB8AC3E}">
        <p14:creationId xmlns:p14="http://schemas.microsoft.com/office/powerpoint/2010/main" val="20087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man sen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94357"/>
            <a:ext cx="11303000" cy="7046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Scalability: Elect a Committee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sp>
        <p:nvSpPr>
          <p:cNvPr id="4" name="Rounded Rectangular Callout 3"/>
          <p:cNvSpPr/>
          <p:nvPr/>
        </p:nvSpPr>
        <p:spPr bwMode="auto">
          <a:xfrm>
            <a:off x="279400" y="1558489"/>
            <a:ext cx="4102100" cy="1328023"/>
          </a:xfrm>
          <a:prstGeom prst="wedgeRoundRectCallout">
            <a:avLst>
              <a:gd name="adj1" fmla="val -43815"/>
              <a:gd name="adj2" fmla="val 100502"/>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We, a small group, </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make quick decisions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on behalf</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of the masses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Rounded Rectangular Callout 5"/>
          <p:cNvSpPr/>
          <p:nvPr/>
        </p:nvSpPr>
        <p:spPr bwMode="auto">
          <a:xfrm>
            <a:off x="3314700" y="3280490"/>
            <a:ext cx="4216400" cy="1328023"/>
          </a:xfrm>
          <a:prstGeom prst="wedgeRoundRectCallout">
            <a:avLst>
              <a:gd name="adj1" fmla="val 59726"/>
              <a:gd name="adj2" fmla="val 37066"/>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FF00"/>
                </a:solidFill>
                <a:latin typeface="Arial" panose="020B0604020202020204" pitchFamily="34" charset="0"/>
                <a:cs typeface="Arial" panose="020B0604020202020204" pitchFamily="34" charset="0"/>
              </a:rPr>
              <a:t>Just need to ensure that committee selection is not corrupted</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8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5027">
            <a:off x="211137" y="34925"/>
            <a:ext cx="8829300" cy="651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456571" y="1046108"/>
            <a:ext cx="753908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 selection of political officials as a random sample from a larger pool of candidates”</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456571" y="4268787"/>
            <a:ext cx="8366942" cy="1815882"/>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 ancient Athenian democracy, sortition was the traditional and primary method for appointing political officials, and its use was regarded as a principal characteristic of democracy”</a:t>
            </a:r>
          </a:p>
        </p:txBody>
      </p:sp>
      <p:sp>
        <p:nvSpPr>
          <p:cNvPr id="8" name="TextBox 3"/>
          <p:cNvSpPr txBox="1"/>
          <p:nvPr/>
        </p:nvSpPr>
        <p:spPr bwMode="auto">
          <a:xfrm>
            <a:off x="2061172" y="2442003"/>
            <a:ext cx="6762341" cy="1384995"/>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“system intended to ensure that all competent and interested parties have an equal chance of holding public office”</a:t>
            </a:r>
          </a:p>
        </p:txBody>
      </p:sp>
    </p:spTree>
    <p:extLst>
      <p:ext uri="{BB962C8B-B14F-4D97-AF65-F5344CB8AC3E}">
        <p14:creationId xmlns:p14="http://schemas.microsoft.com/office/powerpoint/2010/main" val="29960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2</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5890">
            <a:off x="88900" y="252412"/>
            <a:ext cx="8839200"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bwMode="auto">
          <a:xfrm>
            <a:off x="646859" y="865424"/>
            <a:ext cx="759855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(PoW) scales well in number of miners</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3"/>
          <p:cNvSpPr txBox="1"/>
          <p:nvPr/>
        </p:nvSpPr>
        <p:spPr bwMode="auto">
          <a:xfrm>
            <a:off x="646859" y="2103738"/>
            <a:ext cx="620554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(not so much along other dimensions)</a:t>
            </a:r>
          </a:p>
        </p:txBody>
      </p:sp>
      <p:sp>
        <p:nvSpPr>
          <p:cNvPr id="10" name="TextBox 9"/>
          <p:cNvSpPr txBox="1"/>
          <p:nvPr/>
        </p:nvSpPr>
        <p:spPr bwMode="auto">
          <a:xfrm>
            <a:off x="646859" y="3342051"/>
            <a:ext cx="687720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much of this work is wasted energy …</a:t>
            </a:r>
          </a:p>
        </p:txBody>
      </p:sp>
    </p:spTree>
    <p:extLst>
      <p:ext uri="{BB962C8B-B14F-4D97-AF65-F5344CB8AC3E}">
        <p14:creationId xmlns:p14="http://schemas.microsoft.com/office/powerpoint/2010/main" val="8669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AFF-50CF-3398-C0A7-7D549D97D445}"/>
              </a:ext>
            </a:extLst>
          </p:cNvPr>
          <p:cNvSpPr>
            <a:spLocks noGrp="1"/>
          </p:cNvSpPr>
          <p:nvPr>
            <p:ph type="title"/>
          </p:nvPr>
        </p:nvSpPr>
        <p:spPr/>
        <p:txBody>
          <a:bodyPr/>
          <a:lstStyle/>
          <a:p>
            <a:r>
              <a:rPr lang="en-US" dirty="0">
                <a:solidFill>
                  <a:srgbClr val="FFFF00"/>
                </a:solidFill>
              </a:rPr>
              <a:t>Committee</a:t>
            </a:r>
          </a:p>
        </p:txBody>
      </p:sp>
      <p:grpSp>
        <p:nvGrpSpPr>
          <p:cNvPr id="119" name="Group 50">
            <a:extLst>
              <a:ext uri="{FF2B5EF4-FFF2-40B4-BE49-F238E27FC236}">
                <a16:creationId xmlns:a16="http://schemas.microsoft.com/office/drawing/2014/main" id="{190617F5-3071-D4B8-2A4F-ADC96F0D74C3}"/>
              </a:ext>
            </a:extLst>
          </p:cNvPr>
          <p:cNvGrpSpPr>
            <a:grpSpLocks/>
          </p:cNvGrpSpPr>
          <p:nvPr/>
        </p:nvGrpSpPr>
        <p:grpSpPr bwMode="auto">
          <a:xfrm>
            <a:off x="814676" y="4090504"/>
            <a:ext cx="1447800" cy="1295400"/>
            <a:chOff x="3168" y="1824"/>
            <a:chExt cx="912" cy="816"/>
          </a:xfrm>
          <a:effectLst>
            <a:glow rad="101600">
              <a:schemeClr val="accent3">
                <a:satMod val="175000"/>
                <a:alpha val="40000"/>
              </a:schemeClr>
            </a:glow>
          </a:effectLst>
        </p:grpSpPr>
        <p:sp>
          <p:nvSpPr>
            <p:cNvPr id="120" name="Freeform 51">
              <a:extLst>
                <a:ext uri="{FF2B5EF4-FFF2-40B4-BE49-F238E27FC236}">
                  <a16:creationId xmlns:a16="http://schemas.microsoft.com/office/drawing/2014/main" id="{1C409DCC-7B07-C955-6887-620E8C6D1D4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1" name="Freeform 52">
              <a:extLst>
                <a:ext uri="{FF2B5EF4-FFF2-40B4-BE49-F238E27FC236}">
                  <a16:creationId xmlns:a16="http://schemas.microsoft.com/office/drawing/2014/main" id="{0B3F9124-F426-96FA-E12F-49AD0D79AC0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2" name="Freeform 53">
              <a:extLst>
                <a:ext uri="{FF2B5EF4-FFF2-40B4-BE49-F238E27FC236}">
                  <a16:creationId xmlns:a16="http://schemas.microsoft.com/office/drawing/2014/main" id="{FCF24E45-266F-8456-813B-BE1B7B8A51B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23" name="Freeform 54">
              <a:extLst>
                <a:ext uri="{FF2B5EF4-FFF2-40B4-BE49-F238E27FC236}">
                  <a16:creationId xmlns:a16="http://schemas.microsoft.com/office/drawing/2014/main" id="{002ED331-CE26-F16F-F2EA-9E6B5F1DBFD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4" name="Freeform 55">
              <a:extLst>
                <a:ext uri="{FF2B5EF4-FFF2-40B4-BE49-F238E27FC236}">
                  <a16:creationId xmlns:a16="http://schemas.microsoft.com/office/drawing/2014/main" id="{A63BF8A0-B86F-5573-B450-4F549C9D1F0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5" name="Freeform 56">
              <a:extLst>
                <a:ext uri="{FF2B5EF4-FFF2-40B4-BE49-F238E27FC236}">
                  <a16:creationId xmlns:a16="http://schemas.microsoft.com/office/drawing/2014/main" id="{B40183E6-AD70-250D-5D91-2072EED0811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6" name="Freeform 57">
              <a:extLst>
                <a:ext uri="{FF2B5EF4-FFF2-40B4-BE49-F238E27FC236}">
                  <a16:creationId xmlns:a16="http://schemas.microsoft.com/office/drawing/2014/main" id="{D5C2EE32-3272-52D1-7AE9-811917EA202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27" name="Freeform 58">
              <a:extLst>
                <a:ext uri="{FF2B5EF4-FFF2-40B4-BE49-F238E27FC236}">
                  <a16:creationId xmlns:a16="http://schemas.microsoft.com/office/drawing/2014/main" id="{9DDE6F33-046E-B475-4D98-3C2F8578783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28" name="Freeform 59">
              <a:extLst>
                <a:ext uri="{FF2B5EF4-FFF2-40B4-BE49-F238E27FC236}">
                  <a16:creationId xmlns:a16="http://schemas.microsoft.com/office/drawing/2014/main" id="{BB7DAB07-7BFE-441D-2E9D-1FE77A8B022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129" name="Group 50">
            <a:extLst>
              <a:ext uri="{FF2B5EF4-FFF2-40B4-BE49-F238E27FC236}">
                <a16:creationId xmlns:a16="http://schemas.microsoft.com/office/drawing/2014/main" id="{AEACCE53-D8E0-3D60-64F9-4E38B9705BCD}"/>
              </a:ext>
            </a:extLst>
          </p:cNvPr>
          <p:cNvGrpSpPr>
            <a:grpSpLocks/>
          </p:cNvGrpSpPr>
          <p:nvPr/>
        </p:nvGrpSpPr>
        <p:grpSpPr bwMode="auto">
          <a:xfrm>
            <a:off x="1153224" y="3281459"/>
            <a:ext cx="979138" cy="1028757"/>
            <a:chOff x="3168" y="1824"/>
            <a:chExt cx="912" cy="816"/>
          </a:xfrm>
          <a:effectLst>
            <a:glow rad="101600">
              <a:schemeClr val="accent3">
                <a:satMod val="175000"/>
                <a:alpha val="40000"/>
              </a:schemeClr>
            </a:glow>
          </a:effectLst>
        </p:grpSpPr>
        <p:sp>
          <p:nvSpPr>
            <p:cNvPr id="130" name="Freeform 51">
              <a:extLst>
                <a:ext uri="{FF2B5EF4-FFF2-40B4-BE49-F238E27FC236}">
                  <a16:creationId xmlns:a16="http://schemas.microsoft.com/office/drawing/2014/main" id="{7E73B231-E7A2-6E69-539F-4497F0E235E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1" name="Freeform 52">
              <a:extLst>
                <a:ext uri="{FF2B5EF4-FFF2-40B4-BE49-F238E27FC236}">
                  <a16:creationId xmlns:a16="http://schemas.microsoft.com/office/drawing/2014/main" id="{B015BDE2-28AA-2062-831B-F5A3E4A2588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2" name="Freeform 53">
              <a:extLst>
                <a:ext uri="{FF2B5EF4-FFF2-40B4-BE49-F238E27FC236}">
                  <a16:creationId xmlns:a16="http://schemas.microsoft.com/office/drawing/2014/main" id="{DD996480-765A-FA38-8A81-D54633B59FE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33" name="Freeform 54">
              <a:extLst>
                <a:ext uri="{FF2B5EF4-FFF2-40B4-BE49-F238E27FC236}">
                  <a16:creationId xmlns:a16="http://schemas.microsoft.com/office/drawing/2014/main" id="{A806A0CD-39D7-BD92-A310-364539E9AE3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4" name="Freeform 55">
              <a:extLst>
                <a:ext uri="{FF2B5EF4-FFF2-40B4-BE49-F238E27FC236}">
                  <a16:creationId xmlns:a16="http://schemas.microsoft.com/office/drawing/2014/main" id="{1A53FFA5-9B05-3C1F-DEEF-16D1D669104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5" name="Freeform 56">
              <a:extLst>
                <a:ext uri="{FF2B5EF4-FFF2-40B4-BE49-F238E27FC236}">
                  <a16:creationId xmlns:a16="http://schemas.microsoft.com/office/drawing/2014/main" id="{2BB93F69-4363-AC45-AC0E-8687A638F0C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6" name="Freeform 57">
              <a:extLst>
                <a:ext uri="{FF2B5EF4-FFF2-40B4-BE49-F238E27FC236}">
                  <a16:creationId xmlns:a16="http://schemas.microsoft.com/office/drawing/2014/main" id="{B87C99BC-2CDB-203B-D0AF-5FDA0744632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7" name="Freeform 58">
              <a:extLst>
                <a:ext uri="{FF2B5EF4-FFF2-40B4-BE49-F238E27FC236}">
                  <a16:creationId xmlns:a16="http://schemas.microsoft.com/office/drawing/2014/main" id="{70742110-FA90-6B63-F87E-2856100353A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8" name="Freeform 59">
              <a:extLst>
                <a:ext uri="{FF2B5EF4-FFF2-40B4-BE49-F238E27FC236}">
                  <a16:creationId xmlns:a16="http://schemas.microsoft.com/office/drawing/2014/main" id="{4B339F41-7C5A-95C4-16D4-0EEB28CF940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101" name="Rounded Rectangular Callout 5">
            <a:extLst>
              <a:ext uri="{FF2B5EF4-FFF2-40B4-BE49-F238E27FC236}">
                <a16:creationId xmlns:a16="http://schemas.microsoft.com/office/drawing/2014/main" id="{52DDB701-1B84-6842-E48C-9DA68CCFFF4B}"/>
              </a:ext>
            </a:extLst>
          </p:cNvPr>
          <p:cNvSpPr/>
          <p:nvPr/>
        </p:nvSpPr>
        <p:spPr bwMode="auto">
          <a:xfrm>
            <a:off x="7398259" y="546655"/>
            <a:ext cx="1252539" cy="510778"/>
          </a:xfrm>
          <a:prstGeom prst="wedgeRoundRectCallout">
            <a:avLst>
              <a:gd name="adj1" fmla="val -70898"/>
              <a:gd name="adj2" fmla="val 12628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7" name="Rounded Rectangular Callout 5">
            <a:extLst>
              <a:ext uri="{FF2B5EF4-FFF2-40B4-BE49-F238E27FC236}">
                <a16:creationId xmlns:a16="http://schemas.microsoft.com/office/drawing/2014/main" id="{F391EED3-3425-DF60-5161-4FBE7EF84EE3}"/>
              </a:ext>
            </a:extLst>
          </p:cNvPr>
          <p:cNvSpPr/>
          <p:nvPr/>
        </p:nvSpPr>
        <p:spPr bwMode="auto">
          <a:xfrm>
            <a:off x="4689402" y="1481239"/>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8" name="Rounded Rectangular Callout 5">
            <a:extLst>
              <a:ext uri="{FF2B5EF4-FFF2-40B4-BE49-F238E27FC236}">
                <a16:creationId xmlns:a16="http://schemas.microsoft.com/office/drawing/2014/main" id="{53D16101-645E-9F41-EB7F-93A80A6FCDA5}"/>
              </a:ext>
            </a:extLst>
          </p:cNvPr>
          <p:cNvSpPr/>
          <p:nvPr/>
        </p:nvSpPr>
        <p:spPr bwMode="auto">
          <a:xfrm>
            <a:off x="7654715" y="1555243"/>
            <a:ext cx="1252539" cy="510778"/>
          </a:xfrm>
          <a:prstGeom prst="wedgeRoundRectCallout">
            <a:avLst>
              <a:gd name="adj1" fmla="val -70898"/>
              <a:gd name="adj2" fmla="val 12628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F4D11C9-A38B-1327-D630-F0C3D5EAC1EE}"/>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24" name="Freeform: Shape 23">
            <a:extLst>
              <a:ext uri="{FF2B5EF4-FFF2-40B4-BE49-F238E27FC236}">
                <a16:creationId xmlns:a16="http://schemas.microsoft.com/office/drawing/2014/main" id="{8C3A9DA9-3FA3-C94A-8E75-D53B59B52FD9}"/>
              </a:ext>
            </a:extLst>
          </p:cNvPr>
          <p:cNvSpPr/>
          <p:nvPr/>
        </p:nvSpPr>
        <p:spPr bwMode="auto">
          <a:xfrm>
            <a:off x="1688500" y="433157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5" name="Freeform: Shape 24">
            <a:extLst>
              <a:ext uri="{FF2B5EF4-FFF2-40B4-BE49-F238E27FC236}">
                <a16:creationId xmlns:a16="http://schemas.microsoft.com/office/drawing/2014/main" id="{00372AB1-384A-3132-1DF1-B5A8CA61A993}"/>
              </a:ext>
            </a:extLst>
          </p:cNvPr>
          <p:cNvSpPr/>
          <p:nvPr/>
        </p:nvSpPr>
        <p:spPr bwMode="auto">
          <a:xfrm>
            <a:off x="1705079" y="3499991"/>
            <a:ext cx="413551" cy="309297"/>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26" name="Group 60">
            <a:extLst>
              <a:ext uri="{FF2B5EF4-FFF2-40B4-BE49-F238E27FC236}">
                <a16:creationId xmlns:a16="http://schemas.microsoft.com/office/drawing/2014/main" id="{B9893255-4225-EB26-E722-D2C64D4A0E00}"/>
              </a:ext>
            </a:extLst>
          </p:cNvPr>
          <p:cNvGrpSpPr>
            <a:grpSpLocks/>
          </p:cNvGrpSpPr>
          <p:nvPr/>
        </p:nvGrpSpPr>
        <p:grpSpPr bwMode="auto">
          <a:xfrm flipH="1">
            <a:off x="4518893" y="2156928"/>
            <a:ext cx="1307554" cy="1226242"/>
            <a:chOff x="3168" y="1824"/>
            <a:chExt cx="912" cy="816"/>
          </a:xfrm>
          <a:effectLst>
            <a:glow rad="101600">
              <a:schemeClr val="accent3">
                <a:satMod val="175000"/>
                <a:alpha val="40000"/>
              </a:schemeClr>
            </a:glow>
          </a:effectLst>
        </p:grpSpPr>
        <p:sp>
          <p:nvSpPr>
            <p:cNvPr id="27" name="Freeform 61">
              <a:extLst>
                <a:ext uri="{FF2B5EF4-FFF2-40B4-BE49-F238E27FC236}">
                  <a16:creationId xmlns:a16="http://schemas.microsoft.com/office/drawing/2014/main" id="{A23AEBFD-DFDB-DF41-5481-C6FE35B9AB7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8" name="Freeform 62">
              <a:extLst>
                <a:ext uri="{FF2B5EF4-FFF2-40B4-BE49-F238E27FC236}">
                  <a16:creationId xmlns:a16="http://schemas.microsoft.com/office/drawing/2014/main" id="{39659BD6-3EF7-44D4-DCAC-4B1F605EAF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63">
              <a:extLst>
                <a:ext uri="{FF2B5EF4-FFF2-40B4-BE49-F238E27FC236}">
                  <a16:creationId xmlns:a16="http://schemas.microsoft.com/office/drawing/2014/main" id="{913D41EA-68F4-B926-C9E2-F778BCC9457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64">
              <a:extLst>
                <a:ext uri="{FF2B5EF4-FFF2-40B4-BE49-F238E27FC236}">
                  <a16:creationId xmlns:a16="http://schemas.microsoft.com/office/drawing/2014/main" id="{B1460C0B-0677-0653-7716-BEE63F7CA02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1" name="Freeform 65">
              <a:extLst>
                <a:ext uri="{FF2B5EF4-FFF2-40B4-BE49-F238E27FC236}">
                  <a16:creationId xmlns:a16="http://schemas.microsoft.com/office/drawing/2014/main" id="{5EE4E816-F297-9C21-C61F-EC40EAE3AB7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2" name="Freeform 66">
              <a:extLst>
                <a:ext uri="{FF2B5EF4-FFF2-40B4-BE49-F238E27FC236}">
                  <a16:creationId xmlns:a16="http://schemas.microsoft.com/office/drawing/2014/main" id="{1242A2F7-B102-681A-95F8-A8AE4F971B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3" name="Freeform 67">
              <a:extLst>
                <a:ext uri="{FF2B5EF4-FFF2-40B4-BE49-F238E27FC236}">
                  <a16:creationId xmlns:a16="http://schemas.microsoft.com/office/drawing/2014/main" id="{0AD971A1-376C-38DD-F599-8BB41862DFD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4" name="Freeform 68">
              <a:extLst>
                <a:ext uri="{FF2B5EF4-FFF2-40B4-BE49-F238E27FC236}">
                  <a16:creationId xmlns:a16="http://schemas.microsoft.com/office/drawing/2014/main" id="{6AF71C48-214D-F43E-2C48-3A77DBA2971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5" name="Freeform 69">
              <a:extLst>
                <a:ext uri="{FF2B5EF4-FFF2-40B4-BE49-F238E27FC236}">
                  <a16:creationId xmlns:a16="http://schemas.microsoft.com/office/drawing/2014/main" id="{D7F36E12-3A6F-B3F6-3A12-B86B97B22F5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36" name="Group 60">
            <a:extLst>
              <a:ext uri="{FF2B5EF4-FFF2-40B4-BE49-F238E27FC236}">
                <a16:creationId xmlns:a16="http://schemas.microsoft.com/office/drawing/2014/main" id="{48927054-0A02-491A-EB77-51446CA9913F}"/>
              </a:ext>
            </a:extLst>
          </p:cNvPr>
          <p:cNvGrpSpPr>
            <a:grpSpLocks/>
          </p:cNvGrpSpPr>
          <p:nvPr/>
        </p:nvGrpSpPr>
        <p:grpSpPr bwMode="auto">
          <a:xfrm flipH="1">
            <a:off x="6354055" y="1243412"/>
            <a:ext cx="1133769" cy="1207687"/>
            <a:chOff x="3168" y="1824"/>
            <a:chExt cx="912" cy="816"/>
          </a:xfrm>
          <a:effectLst>
            <a:glow rad="101600">
              <a:schemeClr val="accent3">
                <a:satMod val="175000"/>
                <a:alpha val="40000"/>
              </a:schemeClr>
            </a:glow>
          </a:effectLst>
        </p:grpSpPr>
        <p:sp>
          <p:nvSpPr>
            <p:cNvPr id="37" name="Freeform 61">
              <a:extLst>
                <a:ext uri="{FF2B5EF4-FFF2-40B4-BE49-F238E27FC236}">
                  <a16:creationId xmlns:a16="http://schemas.microsoft.com/office/drawing/2014/main" id="{D6AAB4CF-BC4A-85F6-C366-5E347E28FB5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8" name="Freeform 62">
              <a:extLst>
                <a:ext uri="{FF2B5EF4-FFF2-40B4-BE49-F238E27FC236}">
                  <a16:creationId xmlns:a16="http://schemas.microsoft.com/office/drawing/2014/main" id="{18C1B867-C3D6-660B-1541-728F4D9D6B2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9" name="Freeform 63">
              <a:extLst>
                <a:ext uri="{FF2B5EF4-FFF2-40B4-BE49-F238E27FC236}">
                  <a16:creationId xmlns:a16="http://schemas.microsoft.com/office/drawing/2014/main" id="{5BAF1CF1-FC4D-F166-D990-611106F5D3A4}"/>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0" name="Freeform 64">
              <a:extLst>
                <a:ext uri="{FF2B5EF4-FFF2-40B4-BE49-F238E27FC236}">
                  <a16:creationId xmlns:a16="http://schemas.microsoft.com/office/drawing/2014/main" id="{41B21D43-3E26-6BB4-9547-BA10A2B9759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1" name="Freeform 65">
              <a:extLst>
                <a:ext uri="{FF2B5EF4-FFF2-40B4-BE49-F238E27FC236}">
                  <a16:creationId xmlns:a16="http://schemas.microsoft.com/office/drawing/2014/main" id="{BC2276E7-868F-5AED-07C1-427B5A4C6F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2" name="Freeform 66">
              <a:extLst>
                <a:ext uri="{FF2B5EF4-FFF2-40B4-BE49-F238E27FC236}">
                  <a16:creationId xmlns:a16="http://schemas.microsoft.com/office/drawing/2014/main" id="{6308E696-4E0F-30A3-FC49-0F8DF2C7FD7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7">
              <a:extLst>
                <a:ext uri="{FF2B5EF4-FFF2-40B4-BE49-F238E27FC236}">
                  <a16:creationId xmlns:a16="http://schemas.microsoft.com/office/drawing/2014/main" id="{9D519636-2F0B-7C54-58F1-AF9290E187D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4" name="Freeform 68">
              <a:extLst>
                <a:ext uri="{FF2B5EF4-FFF2-40B4-BE49-F238E27FC236}">
                  <a16:creationId xmlns:a16="http://schemas.microsoft.com/office/drawing/2014/main" id="{9C8A595C-2201-0361-0CCB-5408FD82B93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69">
              <a:extLst>
                <a:ext uri="{FF2B5EF4-FFF2-40B4-BE49-F238E27FC236}">
                  <a16:creationId xmlns:a16="http://schemas.microsoft.com/office/drawing/2014/main" id="{3D54931A-AC8A-EFD1-C9D7-C395EDE3C2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46" name="Group 60">
            <a:extLst>
              <a:ext uri="{FF2B5EF4-FFF2-40B4-BE49-F238E27FC236}">
                <a16:creationId xmlns:a16="http://schemas.microsoft.com/office/drawing/2014/main" id="{102C5E89-DC41-3AFF-218B-0DB0D00F4776}"/>
              </a:ext>
            </a:extLst>
          </p:cNvPr>
          <p:cNvGrpSpPr>
            <a:grpSpLocks/>
          </p:cNvGrpSpPr>
          <p:nvPr/>
        </p:nvGrpSpPr>
        <p:grpSpPr bwMode="auto">
          <a:xfrm flipH="1">
            <a:off x="5446316" y="2950379"/>
            <a:ext cx="1235546" cy="1221778"/>
            <a:chOff x="3168" y="1824"/>
            <a:chExt cx="912" cy="816"/>
          </a:xfrm>
          <a:effectLst>
            <a:glow rad="101600">
              <a:schemeClr val="accent3">
                <a:satMod val="175000"/>
                <a:alpha val="40000"/>
              </a:schemeClr>
            </a:glow>
          </a:effectLst>
        </p:grpSpPr>
        <p:sp>
          <p:nvSpPr>
            <p:cNvPr id="47" name="Freeform 61">
              <a:extLst>
                <a:ext uri="{FF2B5EF4-FFF2-40B4-BE49-F238E27FC236}">
                  <a16:creationId xmlns:a16="http://schemas.microsoft.com/office/drawing/2014/main" id="{A74ABE60-5388-EE15-3285-80767B3ED10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8" name="Freeform 62">
              <a:extLst>
                <a:ext uri="{FF2B5EF4-FFF2-40B4-BE49-F238E27FC236}">
                  <a16:creationId xmlns:a16="http://schemas.microsoft.com/office/drawing/2014/main" id="{718C335E-B8F9-4390-16B2-0FF5217CCF5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9" name="Freeform 63">
              <a:extLst>
                <a:ext uri="{FF2B5EF4-FFF2-40B4-BE49-F238E27FC236}">
                  <a16:creationId xmlns:a16="http://schemas.microsoft.com/office/drawing/2014/main" id="{80344CDE-2E79-9AD1-AF80-531DE73418E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0" name="Freeform 64">
              <a:extLst>
                <a:ext uri="{FF2B5EF4-FFF2-40B4-BE49-F238E27FC236}">
                  <a16:creationId xmlns:a16="http://schemas.microsoft.com/office/drawing/2014/main" id="{4B5094C7-6E40-C4AE-81E5-701A360DA10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1" name="Freeform 65">
              <a:extLst>
                <a:ext uri="{FF2B5EF4-FFF2-40B4-BE49-F238E27FC236}">
                  <a16:creationId xmlns:a16="http://schemas.microsoft.com/office/drawing/2014/main" id="{3C9C78B3-C48E-E2E8-1E7A-A9E9E9CDEDE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2" name="Freeform 66">
              <a:extLst>
                <a:ext uri="{FF2B5EF4-FFF2-40B4-BE49-F238E27FC236}">
                  <a16:creationId xmlns:a16="http://schemas.microsoft.com/office/drawing/2014/main" id="{339941EB-3843-B3BC-86FC-16F1A74C19F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53" name="Freeform 67">
              <a:extLst>
                <a:ext uri="{FF2B5EF4-FFF2-40B4-BE49-F238E27FC236}">
                  <a16:creationId xmlns:a16="http://schemas.microsoft.com/office/drawing/2014/main" id="{8749C92D-037C-67D5-5CAE-0669492F370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4" name="Freeform 68">
              <a:extLst>
                <a:ext uri="{FF2B5EF4-FFF2-40B4-BE49-F238E27FC236}">
                  <a16:creationId xmlns:a16="http://schemas.microsoft.com/office/drawing/2014/main" id="{1ED2EA85-52E2-21B5-053E-83FA4461D32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5" name="Freeform 69">
              <a:extLst>
                <a:ext uri="{FF2B5EF4-FFF2-40B4-BE49-F238E27FC236}">
                  <a16:creationId xmlns:a16="http://schemas.microsoft.com/office/drawing/2014/main" id="{DD8ACBCB-1475-619C-2F75-AE6488F6A7A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56" name="Group 60">
            <a:extLst>
              <a:ext uri="{FF2B5EF4-FFF2-40B4-BE49-F238E27FC236}">
                <a16:creationId xmlns:a16="http://schemas.microsoft.com/office/drawing/2014/main" id="{E75BFE29-66CC-B146-55FB-F63A5EE43FE2}"/>
              </a:ext>
            </a:extLst>
          </p:cNvPr>
          <p:cNvGrpSpPr>
            <a:grpSpLocks/>
          </p:cNvGrpSpPr>
          <p:nvPr/>
        </p:nvGrpSpPr>
        <p:grpSpPr bwMode="auto">
          <a:xfrm flipH="1">
            <a:off x="6673924" y="2358096"/>
            <a:ext cx="1190931" cy="1180648"/>
            <a:chOff x="3168" y="1824"/>
            <a:chExt cx="912" cy="816"/>
          </a:xfrm>
          <a:effectLst>
            <a:glow rad="101600">
              <a:schemeClr val="accent3">
                <a:satMod val="175000"/>
                <a:alpha val="40000"/>
              </a:schemeClr>
            </a:glow>
          </a:effectLst>
        </p:grpSpPr>
        <p:sp>
          <p:nvSpPr>
            <p:cNvPr id="57" name="Freeform 61">
              <a:extLst>
                <a:ext uri="{FF2B5EF4-FFF2-40B4-BE49-F238E27FC236}">
                  <a16:creationId xmlns:a16="http://schemas.microsoft.com/office/drawing/2014/main" id="{7CFB9433-33AA-E95D-C123-683C2019756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8" name="Freeform 62">
              <a:extLst>
                <a:ext uri="{FF2B5EF4-FFF2-40B4-BE49-F238E27FC236}">
                  <a16:creationId xmlns:a16="http://schemas.microsoft.com/office/drawing/2014/main" id="{5E5AF2FA-7DAB-009F-659E-6FDC32F19B6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9" name="Freeform 63">
              <a:extLst>
                <a:ext uri="{FF2B5EF4-FFF2-40B4-BE49-F238E27FC236}">
                  <a16:creationId xmlns:a16="http://schemas.microsoft.com/office/drawing/2014/main" id="{DE1C90E4-6E39-08DF-E779-FF93226BE6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0" name="Freeform 64">
              <a:extLst>
                <a:ext uri="{FF2B5EF4-FFF2-40B4-BE49-F238E27FC236}">
                  <a16:creationId xmlns:a16="http://schemas.microsoft.com/office/drawing/2014/main" id="{CBAF6223-EB08-86D5-3E86-739C24E633F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1" name="Freeform 65">
              <a:extLst>
                <a:ext uri="{FF2B5EF4-FFF2-40B4-BE49-F238E27FC236}">
                  <a16:creationId xmlns:a16="http://schemas.microsoft.com/office/drawing/2014/main" id="{250EA290-05ED-97E6-600B-21C20AF2807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2" name="Freeform 66">
              <a:extLst>
                <a:ext uri="{FF2B5EF4-FFF2-40B4-BE49-F238E27FC236}">
                  <a16:creationId xmlns:a16="http://schemas.microsoft.com/office/drawing/2014/main" id="{E2EAE176-2E4F-6EFB-C992-3E9CFCD76A96}"/>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63" name="Freeform 67">
              <a:extLst>
                <a:ext uri="{FF2B5EF4-FFF2-40B4-BE49-F238E27FC236}">
                  <a16:creationId xmlns:a16="http://schemas.microsoft.com/office/drawing/2014/main" id="{49609095-CAA1-4E44-C4D7-D47FEF14F31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4" name="Freeform 68">
              <a:extLst>
                <a:ext uri="{FF2B5EF4-FFF2-40B4-BE49-F238E27FC236}">
                  <a16:creationId xmlns:a16="http://schemas.microsoft.com/office/drawing/2014/main" id="{8186BDBA-F15F-29F5-9A7E-F6789343D65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69">
              <a:extLst>
                <a:ext uri="{FF2B5EF4-FFF2-40B4-BE49-F238E27FC236}">
                  <a16:creationId xmlns:a16="http://schemas.microsoft.com/office/drawing/2014/main" id="{CA6BB53B-E81B-D63D-37A9-E1B31A7D612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6" name="Group 60">
            <a:extLst>
              <a:ext uri="{FF2B5EF4-FFF2-40B4-BE49-F238E27FC236}">
                <a16:creationId xmlns:a16="http://schemas.microsoft.com/office/drawing/2014/main" id="{E830B9EB-B431-99B0-D944-0D1074829369}"/>
              </a:ext>
            </a:extLst>
          </p:cNvPr>
          <p:cNvGrpSpPr>
            <a:grpSpLocks/>
          </p:cNvGrpSpPr>
          <p:nvPr/>
        </p:nvGrpSpPr>
        <p:grpSpPr bwMode="auto">
          <a:xfrm flipH="1">
            <a:off x="5520517" y="3917258"/>
            <a:ext cx="1447800" cy="1295400"/>
            <a:chOff x="3168" y="1824"/>
            <a:chExt cx="912" cy="816"/>
          </a:xfrm>
          <a:effectLst>
            <a:glow rad="101600">
              <a:schemeClr val="accent3">
                <a:satMod val="175000"/>
                <a:alpha val="40000"/>
              </a:schemeClr>
            </a:glow>
          </a:effectLst>
        </p:grpSpPr>
        <p:sp>
          <p:nvSpPr>
            <p:cNvPr id="67" name="Freeform 61">
              <a:extLst>
                <a:ext uri="{FF2B5EF4-FFF2-40B4-BE49-F238E27FC236}">
                  <a16:creationId xmlns:a16="http://schemas.microsoft.com/office/drawing/2014/main" id="{6D073C67-5BA6-972F-2847-B5591B903A9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8" name="Freeform 62">
              <a:extLst>
                <a:ext uri="{FF2B5EF4-FFF2-40B4-BE49-F238E27FC236}">
                  <a16:creationId xmlns:a16="http://schemas.microsoft.com/office/drawing/2014/main" id="{8C857042-25F0-FD14-D5C8-4C9C1816DC6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63">
              <a:extLst>
                <a:ext uri="{FF2B5EF4-FFF2-40B4-BE49-F238E27FC236}">
                  <a16:creationId xmlns:a16="http://schemas.microsoft.com/office/drawing/2014/main" id="{21739BD7-F79A-790C-FC72-038F0D2E91E2}"/>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0" name="Freeform 64">
              <a:extLst>
                <a:ext uri="{FF2B5EF4-FFF2-40B4-BE49-F238E27FC236}">
                  <a16:creationId xmlns:a16="http://schemas.microsoft.com/office/drawing/2014/main" id="{69C02D03-17DD-40A7-66D1-6986626259F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1" name="Freeform 65">
              <a:extLst>
                <a:ext uri="{FF2B5EF4-FFF2-40B4-BE49-F238E27FC236}">
                  <a16:creationId xmlns:a16="http://schemas.microsoft.com/office/drawing/2014/main" id="{7A0FD3BD-3C88-EF6D-D21E-027A7B140AA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2" name="Freeform 66">
              <a:extLst>
                <a:ext uri="{FF2B5EF4-FFF2-40B4-BE49-F238E27FC236}">
                  <a16:creationId xmlns:a16="http://schemas.microsoft.com/office/drawing/2014/main" id="{A621C68D-564E-1FD3-5AD0-BE1102A855F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73" name="Freeform 67">
              <a:extLst>
                <a:ext uri="{FF2B5EF4-FFF2-40B4-BE49-F238E27FC236}">
                  <a16:creationId xmlns:a16="http://schemas.microsoft.com/office/drawing/2014/main" id="{E4BB56A4-8E12-E36D-0672-F53B0D9ECC1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4" name="Freeform 68">
              <a:extLst>
                <a:ext uri="{FF2B5EF4-FFF2-40B4-BE49-F238E27FC236}">
                  <a16:creationId xmlns:a16="http://schemas.microsoft.com/office/drawing/2014/main" id="{2A8D32D2-DC00-BC7E-9242-69967E17396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5" name="Freeform 69">
              <a:extLst>
                <a:ext uri="{FF2B5EF4-FFF2-40B4-BE49-F238E27FC236}">
                  <a16:creationId xmlns:a16="http://schemas.microsoft.com/office/drawing/2014/main" id="{B82E0F11-ACBA-B131-C37D-63331F7403B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76" name="Group 60">
            <a:extLst>
              <a:ext uri="{FF2B5EF4-FFF2-40B4-BE49-F238E27FC236}">
                <a16:creationId xmlns:a16="http://schemas.microsoft.com/office/drawing/2014/main" id="{E922B2BC-A61A-372F-73CB-01DD83197237}"/>
              </a:ext>
            </a:extLst>
          </p:cNvPr>
          <p:cNvGrpSpPr>
            <a:grpSpLocks/>
          </p:cNvGrpSpPr>
          <p:nvPr/>
        </p:nvGrpSpPr>
        <p:grpSpPr bwMode="auto">
          <a:xfrm flipH="1">
            <a:off x="6719140" y="3246885"/>
            <a:ext cx="1447800" cy="1295400"/>
            <a:chOff x="3168" y="1824"/>
            <a:chExt cx="912" cy="816"/>
          </a:xfrm>
          <a:effectLst>
            <a:glow rad="101600">
              <a:schemeClr val="accent3">
                <a:satMod val="175000"/>
                <a:alpha val="40000"/>
              </a:schemeClr>
            </a:glow>
          </a:effectLst>
        </p:grpSpPr>
        <p:sp>
          <p:nvSpPr>
            <p:cNvPr id="77" name="Freeform 61">
              <a:extLst>
                <a:ext uri="{FF2B5EF4-FFF2-40B4-BE49-F238E27FC236}">
                  <a16:creationId xmlns:a16="http://schemas.microsoft.com/office/drawing/2014/main" id="{F045DF39-8B4D-14D4-8D87-C3871F31E86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8" name="Freeform 62">
              <a:extLst>
                <a:ext uri="{FF2B5EF4-FFF2-40B4-BE49-F238E27FC236}">
                  <a16:creationId xmlns:a16="http://schemas.microsoft.com/office/drawing/2014/main" id="{4E4912BC-4CD9-995A-1DF4-BA2174459F6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9" name="Freeform 63">
              <a:extLst>
                <a:ext uri="{FF2B5EF4-FFF2-40B4-BE49-F238E27FC236}">
                  <a16:creationId xmlns:a16="http://schemas.microsoft.com/office/drawing/2014/main" id="{0602A046-C1D5-A322-8693-31FADD5DF17B}"/>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4">
              <a:extLst>
                <a:ext uri="{FF2B5EF4-FFF2-40B4-BE49-F238E27FC236}">
                  <a16:creationId xmlns:a16="http://schemas.microsoft.com/office/drawing/2014/main" id="{65AD19C3-7623-C007-AE94-B2DC2683DCB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1" name="Freeform 65">
              <a:extLst>
                <a:ext uri="{FF2B5EF4-FFF2-40B4-BE49-F238E27FC236}">
                  <a16:creationId xmlns:a16="http://schemas.microsoft.com/office/drawing/2014/main" id="{8C34974E-6AF0-9263-2DF1-3912414FB30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2" name="Freeform 66">
              <a:extLst>
                <a:ext uri="{FF2B5EF4-FFF2-40B4-BE49-F238E27FC236}">
                  <a16:creationId xmlns:a16="http://schemas.microsoft.com/office/drawing/2014/main" id="{F7FEE088-DC05-4C0F-619D-06FE6CAC57D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7">
              <a:extLst>
                <a:ext uri="{FF2B5EF4-FFF2-40B4-BE49-F238E27FC236}">
                  <a16:creationId xmlns:a16="http://schemas.microsoft.com/office/drawing/2014/main" id="{342A3AB6-BF06-E593-BCD5-D426EE27095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4" name="Freeform 68">
              <a:extLst>
                <a:ext uri="{FF2B5EF4-FFF2-40B4-BE49-F238E27FC236}">
                  <a16:creationId xmlns:a16="http://schemas.microsoft.com/office/drawing/2014/main" id="{CCA6EC9A-505F-A90A-A0A9-4D8DAD7179A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5" name="Freeform 69">
              <a:extLst>
                <a:ext uri="{FF2B5EF4-FFF2-40B4-BE49-F238E27FC236}">
                  <a16:creationId xmlns:a16="http://schemas.microsoft.com/office/drawing/2014/main" id="{20C86670-67C3-F0EF-E1C2-4AD30358E44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86" name="Group 60">
            <a:extLst>
              <a:ext uri="{FF2B5EF4-FFF2-40B4-BE49-F238E27FC236}">
                <a16:creationId xmlns:a16="http://schemas.microsoft.com/office/drawing/2014/main" id="{412DCB14-548D-4018-27B9-56C34D270970}"/>
              </a:ext>
            </a:extLst>
          </p:cNvPr>
          <p:cNvGrpSpPr>
            <a:grpSpLocks/>
          </p:cNvGrpSpPr>
          <p:nvPr/>
        </p:nvGrpSpPr>
        <p:grpSpPr bwMode="auto">
          <a:xfrm flipH="1">
            <a:off x="6881529" y="4477680"/>
            <a:ext cx="1447800" cy="1295400"/>
            <a:chOff x="3168" y="1824"/>
            <a:chExt cx="912" cy="816"/>
          </a:xfrm>
          <a:effectLst>
            <a:glow rad="101600">
              <a:schemeClr val="accent3">
                <a:satMod val="175000"/>
                <a:alpha val="40000"/>
              </a:schemeClr>
            </a:glow>
          </a:effectLst>
        </p:grpSpPr>
        <p:sp>
          <p:nvSpPr>
            <p:cNvPr id="87" name="Freeform 61">
              <a:extLst>
                <a:ext uri="{FF2B5EF4-FFF2-40B4-BE49-F238E27FC236}">
                  <a16:creationId xmlns:a16="http://schemas.microsoft.com/office/drawing/2014/main" id="{CA9A1B11-1D23-1600-B91A-899ECCC27AF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8" name="Freeform 62">
              <a:extLst>
                <a:ext uri="{FF2B5EF4-FFF2-40B4-BE49-F238E27FC236}">
                  <a16:creationId xmlns:a16="http://schemas.microsoft.com/office/drawing/2014/main" id="{9EFCAEBD-DF36-BF49-5E25-38FAFC4A3A5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9" name="Freeform 63">
              <a:extLst>
                <a:ext uri="{FF2B5EF4-FFF2-40B4-BE49-F238E27FC236}">
                  <a16:creationId xmlns:a16="http://schemas.microsoft.com/office/drawing/2014/main" id="{97112064-8E8E-0998-D1AE-D8FBC76D199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0" name="Freeform 64">
              <a:extLst>
                <a:ext uri="{FF2B5EF4-FFF2-40B4-BE49-F238E27FC236}">
                  <a16:creationId xmlns:a16="http://schemas.microsoft.com/office/drawing/2014/main" id="{07680EB5-8A37-15C2-A85E-33B36913C25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1" name="Freeform 65">
              <a:extLst>
                <a:ext uri="{FF2B5EF4-FFF2-40B4-BE49-F238E27FC236}">
                  <a16:creationId xmlns:a16="http://schemas.microsoft.com/office/drawing/2014/main" id="{AA99D28B-BF9C-598F-0455-39FF5EE4954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2" name="Freeform 66">
              <a:extLst>
                <a:ext uri="{FF2B5EF4-FFF2-40B4-BE49-F238E27FC236}">
                  <a16:creationId xmlns:a16="http://schemas.microsoft.com/office/drawing/2014/main" id="{0AD09B1D-F6A6-DD0E-3065-27EF803D6F6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93" name="Freeform 67">
              <a:extLst>
                <a:ext uri="{FF2B5EF4-FFF2-40B4-BE49-F238E27FC236}">
                  <a16:creationId xmlns:a16="http://schemas.microsoft.com/office/drawing/2014/main" id="{9ACA87AD-6C2D-B09A-EE6A-9B008D82CE4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4" name="Freeform 68">
              <a:extLst>
                <a:ext uri="{FF2B5EF4-FFF2-40B4-BE49-F238E27FC236}">
                  <a16:creationId xmlns:a16="http://schemas.microsoft.com/office/drawing/2014/main" id="{A1A8637C-6A8F-CCF4-4473-F41BD5AF813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5" name="Freeform 69">
              <a:extLst>
                <a:ext uri="{FF2B5EF4-FFF2-40B4-BE49-F238E27FC236}">
                  <a16:creationId xmlns:a16="http://schemas.microsoft.com/office/drawing/2014/main" id="{6F716A9F-538C-CDB2-0FAB-748CEB823CA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96" name="TextBox 95">
            <a:extLst>
              <a:ext uri="{FF2B5EF4-FFF2-40B4-BE49-F238E27FC236}">
                <a16:creationId xmlns:a16="http://schemas.microsoft.com/office/drawing/2014/main" id="{954FD8B2-93C0-27A3-66FA-B93D75E51CAC}"/>
              </a:ext>
            </a:extLst>
          </p:cNvPr>
          <p:cNvSpPr txBox="1"/>
          <p:nvPr/>
        </p:nvSpPr>
        <p:spPr bwMode="auto">
          <a:xfrm>
            <a:off x="1022671" y="5456705"/>
            <a:ext cx="1486304"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a:t>
            </a:r>
          </a:p>
        </p:txBody>
      </p:sp>
      <p:sp>
        <p:nvSpPr>
          <p:cNvPr id="97" name="TextBox 96">
            <a:extLst>
              <a:ext uri="{FF2B5EF4-FFF2-40B4-BE49-F238E27FC236}">
                <a16:creationId xmlns:a16="http://schemas.microsoft.com/office/drawing/2014/main" id="{576C944B-86DE-1639-A2A6-8AC4190E1199}"/>
              </a:ext>
            </a:extLst>
          </p:cNvPr>
          <p:cNvSpPr txBox="1"/>
          <p:nvPr/>
        </p:nvSpPr>
        <p:spPr bwMode="auto">
          <a:xfrm>
            <a:off x="5511345" y="5594677"/>
            <a:ext cx="175778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Validators</a:t>
            </a:r>
          </a:p>
        </p:txBody>
      </p:sp>
      <p:sp>
        <p:nvSpPr>
          <p:cNvPr id="98" name="Rounded Rectangular Callout 5">
            <a:extLst>
              <a:ext uri="{FF2B5EF4-FFF2-40B4-BE49-F238E27FC236}">
                <a16:creationId xmlns:a16="http://schemas.microsoft.com/office/drawing/2014/main" id="{85C6D5E8-A2E4-EF9F-1188-091AD2112B70}"/>
              </a:ext>
            </a:extLst>
          </p:cNvPr>
          <p:cNvSpPr/>
          <p:nvPr/>
        </p:nvSpPr>
        <p:spPr bwMode="auto">
          <a:xfrm>
            <a:off x="476446" y="2544626"/>
            <a:ext cx="2907120" cy="510778"/>
          </a:xfrm>
          <a:prstGeom prst="wedgeRoundRectCallout">
            <a:avLst>
              <a:gd name="adj1" fmla="val 5253"/>
              <a:gd name="adj2" fmla="val 85294"/>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propose </a:t>
            </a:r>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9" name="Rounded Rectangular Callout 5">
            <a:extLst>
              <a:ext uri="{FF2B5EF4-FFF2-40B4-BE49-F238E27FC236}">
                <a16:creationId xmlns:a16="http://schemas.microsoft.com/office/drawing/2014/main" id="{79467601-FD57-B4CB-D980-E3AF1F096674}"/>
              </a:ext>
            </a:extLst>
          </p:cNvPr>
          <p:cNvSpPr/>
          <p:nvPr/>
        </p:nvSpPr>
        <p:spPr bwMode="auto">
          <a:xfrm>
            <a:off x="2338692" y="4970186"/>
            <a:ext cx="2684871" cy="510778"/>
          </a:xfrm>
          <a:prstGeom prst="wedgeRoundRectCallout">
            <a:avLst>
              <a:gd name="adj1" fmla="val -38831"/>
              <a:gd name="adj2" fmla="val -94564"/>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propose </a:t>
            </a:r>
            <a:r>
              <a:rPr lang="en-US" dirty="0">
                <a:solidFill>
                  <a:srgbClr val="00B0F0"/>
                </a:solidFill>
                <a:latin typeface="Consolas" panose="020B0609020204030204" pitchFamily="49" charset="0"/>
                <a:cs typeface="Arial" panose="020B0604020202020204" pitchFamily="34" charset="0"/>
              </a:rPr>
              <a:t>7BOQ</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4" name="Rounded Rectangular Callout 5">
            <a:extLst>
              <a:ext uri="{FF2B5EF4-FFF2-40B4-BE49-F238E27FC236}">
                <a16:creationId xmlns:a16="http://schemas.microsoft.com/office/drawing/2014/main" id="{C25C0A87-0C27-9DD3-A6CD-ADDF6D4B47F3}"/>
              </a:ext>
            </a:extLst>
          </p:cNvPr>
          <p:cNvSpPr/>
          <p:nvPr/>
        </p:nvSpPr>
        <p:spPr bwMode="auto">
          <a:xfrm>
            <a:off x="5931715" y="3452880"/>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6" name="Rounded Rectangular Callout 5">
            <a:extLst>
              <a:ext uri="{FF2B5EF4-FFF2-40B4-BE49-F238E27FC236}">
                <a16:creationId xmlns:a16="http://schemas.microsoft.com/office/drawing/2014/main" id="{21B054EC-0C09-E342-9855-939EA8B59F61}"/>
              </a:ext>
            </a:extLst>
          </p:cNvPr>
          <p:cNvSpPr/>
          <p:nvPr/>
        </p:nvSpPr>
        <p:spPr bwMode="auto">
          <a:xfrm>
            <a:off x="7689159" y="3818473"/>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5" name="Rounded Rectangular Callout 5">
            <a:extLst>
              <a:ext uri="{FF2B5EF4-FFF2-40B4-BE49-F238E27FC236}">
                <a16:creationId xmlns:a16="http://schemas.microsoft.com/office/drawing/2014/main" id="{79B80679-7261-A025-A272-575191D241CB}"/>
              </a:ext>
            </a:extLst>
          </p:cNvPr>
          <p:cNvSpPr/>
          <p:nvPr/>
        </p:nvSpPr>
        <p:spPr bwMode="auto">
          <a:xfrm>
            <a:off x="5521647" y="2346985"/>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6" name="Rounded Rectangular Callout 5">
            <a:extLst>
              <a:ext uri="{FF2B5EF4-FFF2-40B4-BE49-F238E27FC236}">
                <a16:creationId xmlns:a16="http://schemas.microsoft.com/office/drawing/2014/main" id="{FF202456-27F5-5797-0F16-447146ADFDB9}"/>
              </a:ext>
            </a:extLst>
          </p:cNvPr>
          <p:cNvSpPr/>
          <p:nvPr/>
        </p:nvSpPr>
        <p:spPr bwMode="auto">
          <a:xfrm>
            <a:off x="7163984" y="2768464"/>
            <a:ext cx="1310628" cy="510778"/>
          </a:xfrm>
          <a:prstGeom prst="wedgeRoundRectCallout">
            <a:avLst>
              <a:gd name="adj1" fmla="val 5253"/>
              <a:gd name="adj2" fmla="val 85294"/>
              <a:gd name="adj3" fmla="val 16667"/>
            </a:avLst>
          </a:prstGeom>
          <a:solidFill>
            <a:schemeClr val="bg1"/>
          </a:solidFill>
          <a:ln w="57150" cap="flat" cmpd="sng" algn="ctr">
            <a:solidFill>
              <a:srgbClr val="00C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66FF"/>
                </a:solidFill>
                <a:latin typeface="Consolas" panose="020B0609020204030204" pitchFamily="49" charset="0"/>
                <a:cs typeface="Arial" panose="020B0604020202020204" pitchFamily="34" charset="0"/>
              </a:rPr>
              <a:t>R45F</a:t>
            </a:r>
            <a:r>
              <a:rPr lang="en-US" dirty="0">
                <a:solidFill>
                  <a:srgbClr val="FFFF00"/>
                </a:solidFill>
                <a:latin typeface="Arial" panose="020B0604020202020204" pitchFamily="34" charset="0"/>
                <a:cs typeface="Arial" panose="020B0604020202020204" pitchFamily="34" charset="0"/>
              </a:rPr>
              <a:t>… </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0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animBg="1"/>
      <p:bldP spid="107" grpId="0" animBg="1"/>
      <p:bldP spid="118" grpId="0" animBg="1"/>
      <p:bldP spid="98" grpId="0" animBg="1"/>
      <p:bldP spid="99" grpId="0" animBg="1"/>
      <p:bldP spid="104" grpId="0" animBg="1"/>
      <p:bldP spid="106" grpId="0" animBg="1"/>
      <p:bldP spid="115" grpId="0" animBg="1"/>
      <p:bldP spid="1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397380" y="1844088"/>
            <a:ext cx="3006481" cy="919401"/>
          </a:xfrm>
          <a:prstGeom prst="wedgeRoundRectCallout">
            <a:avLst>
              <a:gd name="adj1" fmla="val 13238"/>
              <a:gd name="adj2" fmla="val 13001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my secret key </a:t>
            </a:r>
            <a:r>
              <a:rPr kumimoji="0" lang="en-US" sz="24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sk</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seed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grpSp>
        <p:nvGrpSpPr>
          <p:cNvPr id="6" name="Group 50">
            <a:extLst>
              <a:ext uri="{FF2B5EF4-FFF2-40B4-BE49-F238E27FC236}">
                <a16:creationId xmlns:a16="http://schemas.microsoft.com/office/drawing/2014/main" id="{CD839553-8493-5841-F594-256186E53BA8}"/>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7" name="Freeform 51">
              <a:extLst>
                <a:ext uri="{FF2B5EF4-FFF2-40B4-BE49-F238E27FC236}">
                  <a16:creationId xmlns:a16="http://schemas.microsoft.com/office/drawing/2014/main" id="{485011C1-E80D-8394-9AE6-5532CB8782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8" name="Freeform 52">
              <a:extLst>
                <a:ext uri="{FF2B5EF4-FFF2-40B4-BE49-F238E27FC236}">
                  <a16:creationId xmlns:a16="http://schemas.microsoft.com/office/drawing/2014/main" id="{CB65B27A-E9C6-EC0C-3370-49CD19506F4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9" name="Freeform 53">
              <a:extLst>
                <a:ext uri="{FF2B5EF4-FFF2-40B4-BE49-F238E27FC236}">
                  <a16:creationId xmlns:a16="http://schemas.microsoft.com/office/drawing/2014/main" id="{729F66A7-A191-E925-CDF6-4BE70FBC4B4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10" name="Freeform 54">
              <a:extLst>
                <a:ext uri="{FF2B5EF4-FFF2-40B4-BE49-F238E27FC236}">
                  <a16:creationId xmlns:a16="http://schemas.microsoft.com/office/drawing/2014/main" id="{955203D0-2636-613D-797C-641E32DD156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5">
              <a:extLst>
                <a:ext uri="{FF2B5EF4-FFF2-40B4-BE49-F238E27FC236}">
                  <a16:creationId xmlns:a16="http://schemas.microsoft.com/office/drawing/2014/main" id="{796B2EDC-E188-0888-8FF6-27F3E39E579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6">
              <a:extLst>
                <a:ext uri="{FF2B5EF4-FFF2-40B4-BE49-F238E27FC236}">
                  <a16:creationId xmlns:a16="http://schemas.microsoft.com/office/drawing/2014/main" id="{D11E5E36-6145-C06F-80CD-C5AA20FAAB0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3" name="Freeform 57">
              <a:extLst>
                <a:ext uri="{FF2B5EF4-FFF2-40B4-BE49-F238E27FC236}">
                  <a16:creationId xmlns:a16="http://schemas.microsoft.com/office/drawing/2014/main" id="{F60C3779-72C5-8A36-F36F-F97DE6D439A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4" name="Freeform 58">
              <a:extLst>
                <a:ext uri="{FF2B5EF4-FFF2-40B4-BE49-F238E27FC236}">
                  <a16:creationId xmlns:a16="http://schemas.microsoft.com/office/drawing/2014/main" id="{B8FB993E-D5A9-3F89-6E44-E349890B307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5" name="Freeform 59">
              <a:extLst>
                <a:ext uri="{FF2B5EF4-FFF2-40B4-BE49-F238E27FC236}">
                  <a16:creationId xmlns:a16="http://schemas.microsoft.com/office/drawing/2014/main" id="{67DDB211-A7BF-C317-9148-76A4A1ACE5C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3476589" y="1581344"/>
            <a:ext cx="4399943" cy="1328023"/>
          </a:xfrm>
          <a:prstGeom prst="wedgeRoundRectCallout">
            <a:avLst>
              <a:gd name="adj1" fmla="val 14100"/>
              <a:gd name="adj2" fmla="val 7977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32895" y="4793212"/>
            <a:ext cx="90281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VRF</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4A35414-D00A-D711-FCE3-F672F16B50E7}"/>
                  </a:ext>
                </a:extLst>
              </p:cNvPr>
              <p:cNvSpPr txBox="1"/>
              <p:nvPr/>
            </p:nvSpPr>
            <p:spPr bwMode="auto">
              <a:xfrm>
                <a:off x="1995012" y="5441898"/>
                <a:ext cx="5153975" cy="923330"/>
              </a:xfrm>
              <a:prstGeom prst="rect">
                <a:avLst/>
              </a:prstGeom>
              <a:solidFill>
                <a:schemeClr val="bg1"/>
              </a:solidFill>
              <a:ln w="76200">
                <a:solidFill>
                  <a:srgbClr val="C0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14:m>
                  <m:oMath xmlns:m="http://schemas.openxmlformats.org/officeDocument/2006/math">
                    <m:d>
                      <m:dPr>
                        <m:ctrlPr>
                          <a:rPr lang="en-US" sz="4800" b="1" i="1" smtClean="0">
                            <a:solidFill>
                              <a:srgbClr val="FFFF00"/>
                            </a:solidFill>
                            <a:latin typeface="Cambria Math" panose="02040503050406030204" pitchFamily="18" charset="0"/>
                            <a:cs typeface="Arial" panose="020B0604020202020204" pitchFamily="34" charset="0"/>
                          </a:rPr>
                        </m:ctrlPr>
                      </m:dPr>
                      <m:e>
                        <m:r>
                          <a:rPr lang="en-US" sz="4800" b="1" i="1" smtClean="0">
                            <a:solidFill>
                              <a:srgbClr val="FFFF00"/>
                            </a:solidFill>
                            <a:latin typeface="Cambria Math" panose="02040503050406030204" pitchFamily="18" charset="0"/>
                            <a:cs typeface="Arial" panose="020B0604020202020204" pitchFamily="34" charset="0"/>
                          </a:rPr>
                          <m:t>𝒓</m:t>
                        </m:r>
                        <m:r>
                          <a:rPr lang="en-US" sz="4800" b="1" i="1" smtClean="0">
                            <a:solidFill>
                              <a:srgbClr val="FFFF00"/>
                            </a:solidFill>
                            <a:latin typeface="Cambria Math"/>
                            <a:cs typeface="Arial" panose="020B0604020202020204" pitchFamily="34" charset="0"/>
                          </a:rPr>
                          <m:t>,</m:t>
                        </m:r>
                        <m:r>
                          <a:rPr lang="en-US" sz="4800" b="1" i="1" smtClean="0">
                            <a:solidFill>
                              <a:srgbClr val="FFFF00"/>
                            </a:solidFill>
                            <a:latin typeface="Cambria Math"/>
                            <a:ea typeface="Cambria Math"/>
                            <a:cs typeface="Arial" panose="020B0604020202020204" pitchFamily="34" charset="0"/>
                          </a:rPr>
                          <m:t>𝝅</m:t>
                        </m:r>
                      </m:e>
                    </m:d>
                    <m:r>
                      <a:rPr lang="en-US" sz="4800" b="1" i="1" smtClean="0">
                        <a:solidFill>
                          <a:srgbClr val="FFFF00"/>
                        </a:solidFill>
                        <a:latin typeface="Cambria Math"/>
                        <a:ea typeface="Cambria Math"/>
                        <a:cs typeface="Arial" panose="020B0604020202020204" pitchFamily="34" charset="0"/>
                      </a:rPr>
                      <m:t>= </m:t>
                    </m:r>
                    <m:sSub>
                      <m:sSubPr>
                        <m:ctrlPr>
                          <a:rPr lang="en-US" sz="4800" b="1" i="1" smtClean="0">
                            <a:solidFill>
                              <a:srgbClr val="FFFF00"/>
                            </a:solidFill>
                            <a:latin typeface="Cambria Math" panose="02040503050406030204" pitchFamily="18" charset="0"/>
                            <a:ea typeface="Cambria Math"/>
                            <a:cs typeface="Arial" panose="020B0604020202020204" pitchFamily="34" charset="0"/>
                          </a:rPr>
                        </m:ctrlPr>
                      </m:sSubPr>
                      <m:e>
                        <m:r>
                          <a:rPr lang="en-US" sz="4800" b="1" i="1" smtClean="0">
                            <a:solidFill>
                              <a:srgbClr val="FFFF00"/>
                            </a:solidFill>
                            <a:latin typeface="Cambria Math"/>
                            <a:ea typeface="Cambria Math"/>
                            <a:cs typeface="Arial" panose="020B0604020202020204" pitchFamily="34" charset="0"/>
                          </a:rPr>
                          <m:t>𝑽𝑹𝑭</m:t>
                        </m:r>
                      </m:e>
                      <m:sub>
                        <m:r>
                          <a:rPr lang="en-US" sz="4800" b="1" i="1" smtClean="0">
                            <a:solidFill>
                              <a:srgbClr val="FFFF00"/>
                            </a:solidFill>
                            <a:latin typeface="Cambria Math"/>
                            <a:ea typeface="Cambria Math"/>
                            <a:cs typeface="Arial" panose="020B0604020202020204" pitchFamily="34" charset="0"/>
                          </a:rPr>
                          <m:t>𝒔𝒌</m:t>
                        </m:r>
                      </m:sub>
                    </m:sSub>
                  </m:oMath>
                </a14:m>
                <a:r>
                  <a:rPr lang="en-US" sz="5400" b="1" dirty="0">
                    <a:solidFill>
                      <a:srgbClr val="FFFF00"/>
                    </a:solidFill>
                    <a:latin typeface="Arial" panose="020B0604020202020204" pitchFamily="34" charset="0"/>
                    <a:cs typeface="Arial" panose="020B0604020202020204" pitchFamily="34" charset="0"/>
                  </a:rPr>
                  <a:t>(</a:t>
                </a:r>
                <a14:m>
                  <m:oMath xmlns:m="http://schemas.openxmlformats.org/officeDocument/2006/math">
                    <m:r>
                      <a:rPr lang="en-US" sz="5400" b="1" i="0" smtClean="0">
                        <a:solidFill>
                          <a:srgbClr val="FFFF00"/>
                        </a:solidFill>
                        <a:latin typeface="Cambria Math" panose="02040503050406030204" pitchFamily="18" charset="0"/>
                        <a:cs typeface="Arial" panose="020B0604020202020204" pitchFamily="34" charset="0"/>
                      </a:rPr>
                      <m:t>𝐬</m:t>
                    </m:r>
                  </m:oMath>
                </a14:m>
                <a:r>
                  <a:rPr lang="en-US" sz="5400" b="1" dirty="0">
                    <a:solidFill>
                      <a:srgbClr val="FFFF00"/>
                    </a:solidFill>
                    <a:latin typeface="Arial" panose="020B0604020202020204" pitchFamily="34" charset="0"/>
                    <a:cs typeface="Arial" panose="020B0604020202020204" pitchFamily="34" charset="0"/>
                  </a:rPr>
                  <a:t>)</a:t>
                </a:r>
              </a:p>
            </p:txBody>
          </p:sp>
        </mc:Choice>
        <mc:Fallback xmlns="">
          <p:sp>
            <p:nvSpPr>
              <p:cNvPr id="21" name="TextBox 20">
                <a:extLst>
                  <a:ext uri="{FF2B5EF4-FFF2-40B4-BE49-F238E27FC236}">
                    <a16:creationId xmlns:a16="http://schemas.microsoft.com/office/drawing/2014/main" id="{B4A35414-D00A-D711-FCE3-F672F16B50E7}"/>
                  </a:ext>
                </a:extLst>
              </p:cNvPr>
              <p:cNvSpPr txBox="1">
                <a:spLocks noRot="1" noChangeAspect="1" noMove="1" noResize="1" noEditPoints="1" noAdjustHandles="1" noChangeArrowheads="1" noChangeShapeType="1" noTextEdit="1"/>
              </p:cNvSpPr>
              <p:nvPr/>
            </p:nvSpPr>
            <p:spPr bwMode="auto">
              <a:xfrm>
                <a:off x="1995012" y="5441898"/>
                <a:ext cx="5153975" cy="923330"/>
              </a:xfrm>
              <a:prstGeom prst="rect">
                <a:avLst/>
              </a:prstGeom>
              <a:blipFill>
                <a:blip r:embed="rId2"/>
                <a:stretch>
                  <a:fillRect/>
                </a:stretch>
              </a:blipFill>
              <a:ln w="76200">
                <a:solidFill>
                  <a:srgbClr val="C00000"/>
                </a:solid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23" name="Picture 10" descr="Image result for hacker hoodie">
            <a:extLst>
              <a:ext uri="{FF2B5EF4-FFF2-40B4-BE49-F238E27FC236}">
                <a16:creationId xmlns:a16="http://schemas.microsoft.com/office/drawing/2014/main" id="{E6F5A520-0F08-CED8-EEA7-A0A10A6EB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135" y="3286570"/>
            <a:ext cx="1745626" cy="1536819"/>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58D614F-A1AD-5955-2AE7-0D68AB37A101}"/>
              </a:ext>
            </a:extLst>
          </p:cNvPr>
          <p:cNvSpPr/>
          <p:nvPr/>
        </p:nvSpPr>
        <p:spPr bwMode="auto">
          <a:xfrm>
            <a:off x="3630157" y="3248842"/>
            <a:ext cx="1650946" cy="917079"/>
          </a:xfrm>
          <a:prstGeom prst="rightArrow">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a:ln>
                  <a:noFill/>
                </a:ln>
                <a:solidFill>
                  <a:schemeClr val="tx1"/>
                </a:solidFill>
                <a:effectLst/>
                <a:latin typeface="Lucida Console" pitchFamily="49" charset="0"/>
              </a:rPr>
              <a:t>Sk,s</a:t>
            </a:r>
            <a:endParaRPr kumimoji="0" lang="en-US" sz="2400" b="0" i="1" u="none" strike="noStrike" cap="none" normalizeH="0" baseline="0" dirty="0">
              <a:ln>
                <a:noFill/>
              </a:ln>
              <a:solidFill>
                <a:schemeClr val="tx1"/>
              </a:solidFill>
              <a:effectLst/>
              <a:latin typeface="Lucida Console" pitchFamily="49" charset="0"/>
            </a:endParaRPr>
          </a:p>
        </p:txBody>
      </p:sp>
      <p:sp>
        <p:nvSpPr>
          <p:cNvPr id="17" name="Arrow: Right 16">
            <a:extLst>
              <a:ext uri="{FF2B5EF4-FFF2-40B4-BE49-F238E27FC236}">
                <a16:creationId xmlns:a16="http://schemas.microsoft.com/office/drawing/2014/main" id="{79191F99-CCD8-9F24-A8CC-DC70E0F97CEC}"/>
              </a:ext>
            </a:extLst>
          </p:cNvPr>
          <p:cNvSpPr/>
          <p:nvPr/>
        </p:nvSpPr>
        <p:spPr bwMode="auto">
          <a:xfrm flipH="1">
            <a:off x="3630157" y="4228654"/>
            <a:ext cx="1650946" cy="917079"/>
          </a:xfrm>
          <a:prstGeom prst="rightArrow">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Lucida Console" pitchFamily="49" charset="0"/>
              </a:rPr>
              <a:t>r,</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π</a:t>
            </a:r>
            <a:endParaRPr kumimoji="0" lang="en-US" sz="2400" b="0" i="1" u="none" strike="noStrike" cap="none" normalizeH="0" baseline="0" dirty="0">
              <a:ln>
                <a:noFill/>
              </a:ln>
              <a:solidFill>
                <a:schemeClr val="tx1"/>
              </a:solidFill>
              <a:effectLst/>
              <a:latin typeface="Lucida Console" pitchFamily="49" charset="0"/>
            </a:endParaRPr>
          </a:p>
        </p:txBody>
      </p:sp>
    </p:spTree>
    <p:extLst>
      <p:ext uri="{BB962C8B-B14F-4D97-AF65-F5344CB8AC3E}">
        <p14:creationId xmlns:p14="http://schemas.microsoft.com/office/powerpoint/2010/main" val="34060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P spid="4"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5085744" y="1956199"/>
            <a:ext cx="3898458" cy="510778"/>
          </a:xfrm>
          <a:prstGeom prst="wedgeRoundRectCallout">
            <a:avLst>
              <a:gd name="adj1" fmla="val -13411"/>
              <a:gd name="adj2" fmla="val 198063"/>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Your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1"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looks random to me</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425740" y="1688355"/>
            <a:ext cx="4399943" cy="1328023"/>
          </a:xfrm>
          <a:prstGeom prst="wedgeRoundRectCallout">
            <a:avLst>
              <a:gd name="adj1" fmla="val 5253"/>
              <a:gd name="adj2" fmla="val 8529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t>
            </a:r>
            <a:r>
              <a:rPr lang="en-US" dirty="0">
                <a:solidFill>
                  <a:srgbClr val="FFFF00"/>
                </a:solidFill>
                <a:latin typeface="Arial" panose="020B0604020202020204" pitchFamily="34" charset="0"/>
                <a:cs typeface="Arial" panose="020B0604020202020204" pitchFamily="34" charset="0"/>
              </a:rPr>
              <a:t>my</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72168" y="4793212"/>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Bob</a:t>
            </a:r>
          </a:p>
        </p:txBody>
      </p:sp>
      <p:grpSp>
        <p:nvGrpSpPr>
          <p:cNvPr id="17" name="Group 60">
            <a:extLst>
              <a:ext uri="{FF2B5EF4-FFF2-40B4-BE49-F238E27FC236}">
                <a16:creationId xmlns:a16="http://schemas.microsoft.com/office/drawing/2014/main" id="{00FE230A-D71B-1B09-21E0-A7784489ECCD}"/>
              </a:ext>
            </a:extLst>
          </p:cNvPr>
          <p:cNvGrpSpPr>
            <a:grpSpLocks/>
          </p:cNvGrpSpPr>
          <p:nvPr/>
        </p:nvGrpSpPr>
        <p:grpSpPr bwMode="auto">
          <a:xfrm flipH="1">
            <a:off x="5563426" y="3454994"/>
            <a:ext cx="1447800" cy="1295400"/>
            <a:chOff x="3168" y="1824"/>
            <a:chExt cx="912" cy="816"/>
          </a:xfrm>
          <a:effectLst>
            <a:glow rad="101600">
              <a:schemeClr val="accent3">
                <a:satMod val="175000"/>
                <a:alpha val="40000"/>
              </a:schemeClr>
            </a:glow>
          </a:effectLst>
        </p:grpSpPr>
        <p:sp>
          <p:nvSpPr>
            <p:cNvPr id="18" name="Freeform 61">
              <a:extLst>
                <a:ext uri="{FF2B5EF4-FFF2-40B4-BE49-F238E27FC236}">
                  <a16:creationId xmlns:a16="http://schemas.microsoft.com/office/drawing/2014/main" id="{3C07FD4D-6626-8070-DE61-756A5000F5F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2" name="Freeform 62">
              <a:extLst>
                <a:ext uri="{FF2B5EF4-FFF2-40B4-BE49-F238E27FC236}">
                  <a16:creationId xmlns:a16="http://schemas.microsoft.com/office/drawing/2014/main" id="{60B7B5C1-D21F-107E-722A-E3ACE3196A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3" name="Freeform 63">
              <a:extLst>
                <a:ext uri="{FF2B5EF4-FFF2-40B4-BE49-F238E27FC236}">
                  <a16:creationId xmlns:a16="http://schemas.microsoft.com/office/drawing/2014/main" id="{953F880C-3692-A4C8-9C4A-0B3E15919C7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4" name="Freeform 64">
              <a:extLst>
                <a:ext uri="{FF2B5EF4-FFF2-40B4-BE49-F238E27FC236}">
                  <a16:creationId xmlns:a16="http://schemas.microsoft.com/office/drawing/2014/main" id="{60D06ECB-55F2-1986-74B4-73AE673099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5" name="Freeform 65">
              <a:extLst>
                <a:ext uri="{FF2B5EF4-FFF2-40B4-BE49-F238E27FC236}">
                  <a16:creationId xmlns:a16="http://schemas.microsoft.com/office/drawing/2014/main" id="{A3D4CC04-05D6-9787-3B04-0337A85287B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6" name="Freeform 66">
              <a:extLst>
                <a:ext uri="{FF2B5EF4-FFF2-40B4-BE49-F238E27FC236}">
                  <a16:creationId xmlns:a16="http://schemas.microsoft.com/office/drawing/2014/main" id="{59FC3748-0F2E-77D8-DDF4-D82D5348345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7" name="Freeform 67">
              <a:extLst>
                <a:ext uri="{FF2B5EF4-FFF2-40B4-BE49-F238E27FC236}">
                  <a16:creationId xmlns:a16="http://schemas.microsoft.com/office/drawing/2014/main" id="{C3316D9C-BE4D-D519-C0F1-19F946DC428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8" name="Freeform 68">
              <a:extLst>
                <a:ext uri="{FF2B5EF4-FFF2-40B4-BE49-F238E27FC236}">
                  <a16:creationId xmlns:a16="http://schemas.microsoft.com/office/drawing/2014/main" id="{7712BB1D-C9F3-B0FE-A124-B7CC99FF50C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9" name="Freeform 69">
              <a:extLst>
                <a:ext uri="{FF2B5EF4-FFF2-40B4-BE49-F238E27FC236}">
                  <a16:creationId xmlns:a16="http://schemas.microsoft.com/office/drawing/2014/main" id="{90A0BA0A-C9C3-8366-5B27-4D865A64D2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30" name="Group 50">
            <a:extLst>
              <a:ext uri="{FF2B5EF4-FFF2-40B4-BE49-F238E27FC236}">
                <a16:creationId xmlns:a16="http://schemas.microsoft.com/office/drawing/2014/main" id="{A7F96480-1A87-EA9E-DB29-A8D9639A342F}"/>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31" name="Freeform 51">
              <a:extLst>
                <a:ext uri="{FF2B5EF4-FFF2-40B4-BE49-F238E27FC236}">
                  <a16:creationId xmlns:a16="http://schemas.microsoft.com/office/drawing/2014/main" id="{BE1BABFA-7104-DD77-677C-4FA029BBBDB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2" name="Freeform 52">
              <a:extLst>
                <a:ext uri="{FF2B5EF4-FFF2-40B4-BE49-F238E27FC236}">
                  <a16:creationId xmlns:a16="http://schemas.microsoft.com/office/drawing/2014/main" id="{E3A5F91A-4424-A36C-1D31-A4A6F5C9EA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3" name="Freeform 53">
              <a:extLst>
                <a:ext uri="{FF2B5EF4-FFF2-40B4-BE49-F238E27FC236}">
                  <a16:creationId xmlns:a16="http://schemas.microsoft.com/office/drawing/2014/main" id="{8617C691-598E-E2C4-881F-C8DA876EDEB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4">
              <a:extLst>
                <a:ext uri="{FF2B5EF4-FFF2-40B4-BE49-F238E27FC236}">
                  <a16:creationId xmlns:a16="http://schemas.microsoft.com/office/drawing/2014/main" id="{B991DB69-1E67-F906-8C6A-3159E860336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5" name="Freeform 55">
              <a:extLst>
                <a:ext uri="{FF2B5EF4-FFF2-40B4-BE49-F238E27FC236}">
                  <a16:creationId xmlns:a16="http://schemas.microsoft.com/office/drawing/2014/main" id="{7352AC04-1DDD-94D2-1910-42BA844896A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6" name="Freeform 56">
              <a:extLst>
                <a:ext uri="{FF2B5EF4-FFF2-40B4-BE49-F238E27FC236}">
                  <a16:creationId xmlns:a16="http://schemas.microsoft.com/office/drawing/2014/main" id="{B8A2109A-8D69-AA36-7F9B-9488A3DBB53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7" name="Freeform 57">
              <a:extLst>
                <a:ext uri="{FF2B5EF4-FFF2-40B4-BE49-F238E27FC236}">
                  <a16:creationId xmlns:a16="http://schemas.microsoft.com/office/drawing/2014/main" id="{719F91D7-9032-C18B-CC69-9464EF99296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8" name="Freeform 58">
              <a:extLst>
                <a:ext uri="{FF2B5EF4-FFF2-40B4-BE49-F238E27FC236}">
                  <a16:creationId xmlns:a16="http://schemas.microsoft.com/office/drawing/2014/main" id="{B4D0F2F9-0E89-AAF1-1F8B-935995862B0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9" name="Freeform 59">
              <a:extLst>
                <a:ext uri="{FF2B5EF4-FFF2-40B4-BE49-F238E27FC236}">
                  <a16:creationId xmlns:a16="http://schemas.microsoft.com/office/drawing/2014/main" id="{003AAA28-4ECE-FE41-DFB7-24A5FE40F75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Tree>
    <p:extLst>
      <p:ext uri="{BB962C8B-B14F-4D97-AF65-F5344CB8AC3E}">
        <p14:creationId xmlns:p14="http://schemas.microsoft.com/office/powerpoint/2010/main" val="35618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4482-9D19-7C66-4B2E-1F83026E45CF}"/>
              </a:ext>
            </a:extLst>
          </p:cNvPr>
          <p:cNvSpPr>
            <a:spLocks noGrp="1"/>
          </p:cNvSpPr>
          <p:nvPr>
            <p:ph type="title"/>
          </p:nvPr>
        </p:nvSpPr>
        <p:spPr/>
        <p:txBody>
          <a:bodyPr/>
          <a:lstStyle/>
          <a:p>
            <a:r>
              <a:rPr lang="en-US" dirty="0">
                <a:solidFill>
                  <a:srgbClr val="FFFF00"/>
                </a:solidFill>
              </a:rPr>
              <a:t>Verifiable Random Function</a:t>
            </a:r>
          </a:p>
        </p:txBody>
      </p:sp>
      <p:sp>
        <p:nvSpPr>
          <p:cNvPr id="3" name="Slide Number Placeholder 2">
            <a:extLst>
              <a:ext uri="{FF2B5EF4-FFF2-40B4-BE49-F238E27FC236}">
                <a16:creationId xmlns:a16="http://schemas.microsoft.com/office/drawing/2014/main" id="{06CCA1B2-5D7D-647D-EB68-6D9E1DD44B89}"/>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sp>
        <p:nvSpPr>
          <p:cNvPr id="5" name="Rounded Rectangular Callout 5">
            <a:extLst>
              <a:ext uri="{FF2B5EF4-FFF2-40B4-BE49-F238E27FC236}">
                <a16:creationId xmlns:a16="http://schemas.microsoft.com/office/drawing/2014/main" id="{1FC2BC85-1DDD-D687-9B5C-E01DB3581181}"/>
              </a:ext>
            </a:extLst>
          </p:cNvPr>
          <p:cNvSpPr/>
          <p:nvPr/>
        </p:nvSpPr>
        <p:spPr bwMode="auto">
          <a:xfrm>
            <a:off x="5388924" y="1751888"/>
            <a:ext cx="3255147" cy="919401"/>
          </a:xfrm>
          <a:prstGeom prst="wedgeRoundRectCallout">
            <a:avLst>
              <a:gd name="adj1" fmla="val -27758"/>
              <a:gd name="adj2" fmla="val 14070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believe you because I checked </a:t>
            </a:r>
            <a:r>
              <a:rPr lang="el-GR" dirty="0">
                <a:solidFill>
                  <a:schemeClr val="tx1"/>
                </a:solidFill>
                <a:latin typeface="Arial" panose="020B0604020202020204" pitchFamily="34" charset="0"/>
                <a:cs typeface="Arial" panose="020B0604020202020204" pitchFamily="34" charset="0"/>
              </a:rPr>
              <a:t>π</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ounded Rectangular Callout 5">
            <a:extLst>
              <a:ext uri="{FF2B5EF4-FFF2-40B4-BE49-F238E27FC236}">
                <a16:creationId xmlns:a16="http://schemas.microsoft.com/office/drawing/2014/main" id="{46483495-4677-A746-19C9-15238DC8DDCB}"/>
              </a:ext>
            </a:extLst>
          </p:cNvPr>
          <p:cNvSpPr/>
          <p:nvPr/>
        </p:nvSpPr>
        <p:spPr bwMode="auto">
          <a:xfrm>
            <a:off x="425740" y="1688355"/>
            <a:ext cx="4399943" cy="1328023"/>
          </a:xfrm>
          <a:prstGeom prst="wedgeRoundRectCallout">
            <a:avLst>
              <a:gd name="adj1" fmla="val 5253"/>
              <a:gd name="adj2" fmla="val 85294"/>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t>
            </a:r>
            <a:r>
              <a:rPr lang="en-US" dirty="0">
                <a:solidFill>
                  <a:srgbClr val="FFFF00"/>
                </a:solidFill>
                <a:latin typeface="Arial" panose="020B0604020202020204" pitchFamily="34" charset="0"/>
                <a:cs typeface="Arial" panose="020B0604020202020204" pitchFamily="34" charset="0"/>
              </a:rPr>
              <a:t>my</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pseudorandom value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a proof </a:t>
            </a:r>
            <a:r>
              <a:rPr kumimoji="0" lang="el-G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π</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of correctness &amp; authenticity</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7C78437-B29B-166D-EA4D-37889F21966C}"/>
              </a:ext>
            </a:extLst>
          </p:cNvPr>
          <p:cNvSpPr txBox="1"/>
          <p:nvPr/>
        </p:nvSpPr>
        <p:spPr bwMode="auto">
          <a:xfrm>
            <a:off x="1794984" y="4884367"/>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Alice</a:t>
            </a:r>
          </a:p>
        </p:txBody>
      </p:sp>
      <p:sp>
        <p:nvSpPr>
          <p:cNvPr id="20" name="TextBox 19">
            <a:extLst>
              <a:ext uri="{FF2B5EF4-FFF2-40B4-BE49-F238E27FC236}">
                <a16:creationId xmlns:a16="http://schemas.microsoft.com/office/drawing/2014/main" id="{2D9FDC01-16B6-0F07-F1FB-E2D40A76AF2F}"/>
              </a:ext>
            </a:extLst>
          </p:cNvPr>
          <p:cNvSpPr txBox="1"/>
          <p:nvPr/>
        </p:nvSpPr>
        <p:spPr bwMode="auto">
          <a:xfrm>
            <a:off x="6372168" y="4793212"/>
            <a:ext cx="82426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Bob</a:t>
            </a:r>
          </a:p>
        </p:txBody>
      </p:sp>
      <p:grpSp>
        <p:nvGrpSpPr>
          <p:cNvPr id="17" name="Group 60">
            <a:extLst>
              <a:ext uri="{FF2B5EF4-FFF2-40B4-BE49-F238E27FC236}">
                <a16:creationId xmlns:a16="http://schemas.microsoft.com/office/drawing/2014/main" id="{00FE230A-D71B-1B09-21E0-A7784489ECCD}"/>
              </a:ext>
            </a:extLst>
          </p:cNvPr>
          <p:cNvGrpSpPr>
            <a:grpSpLocks/>
          </p:cNvGrpSpPr>
          <p:nvPr/>
        </p:nvGrpSpPr>
        <p:grpSpPr bwMode="auto">
          <a:xfrm flipH="1">
            <a:off x="5563426" y="3454994"/>
            <a:ext cx="1447800" cy="1295400"/>
            <a:chOff x="3168" y="1824"/>
            <a:chExt cx="912" cy="816"/>
          </a:xfrm>
          <a:effectLst>
            <a:glow rad="101600">
              <a:schemeClr val="accent3">
                <a:satMod val="175000"/>
                <a:alpha val="40000"/>
              </a:schemeClr>
            </a:glow>
          </a:effectLst>
        </p:grpSpPr>
        <p:sp>
          <p:nvSpPr>
            <p:cNvPr id="18" name="Freeform 61">
              <a:extLst>
                <a:ext uri="{FF2B5EF4-FFF2-40B4-BE49-F238E27FC236}">
                  <a16:creationId xmlns:a16="http://schemas.microsoft.com/office/drawing/2014/main" id="{3C07FD4D-6626-8070-DE61-756A5000F5F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2" name="Freeform 62">
              <a:extLst>
                <a:ext uri="{FF2B5EF4-FFF2-40B4-BE49-F238E27FC236}">
                  <a16:creationId xmlns:a16="http://schemas.microsoft.com/office/drawing/2014/main" id="{60B7B5C1-D21F-107E-722A-E3ACE3196A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3" name="Freeform 63">
              <a:extLst>
                <a:ext uri="{FF2B5EF4-FFF2-40B4-BE49-F238E27FC236}">
                  <a16:creationId xmlns:a16="http://schemas.microsoft.com/office/drawing/2014/main" id="{953F880C-3692-A4C8-9C4A-0B3E15919C7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24" name="Freeform 64">
              <a:extLst>
                <a:ext uri="{FF2B5EF4-FFF2-40B4-BE49-F238E27FC236}">
                  <a16:creationId xmlns:a16="http://schemas.microsoft.com/office/drawing/2014/main" id="{60D06ECB-55F2-1986-74B4-73AE673099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5" name="Freeform 65">
              <a:extLst>
                <a:ext uri="{FF2B5EF4-FFF2-40B4-BE49-F238E27FC236}">
                  <a16:creationId xmlns:a16="http://schemas.microsoft.com/office/drawing/2014/main" id="{A3D4CC04-05D6-9787-3B04-0337A85287B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6" name="Freeform 66">
              <a:extLst>
                <a:ext uri="{FF2B5EF4-FFF2-40B4-BE49-F238E27FC236}">
                  <a16:creationId xmlns:a16="http://schemas.microsoft.com/office/drawing/2014/main" id="{59FC3748-0F2E-77D8-DDF4-D82D5348345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27" name="Freeform 67">
              <a:extLst>
                <a:ext uri="{FF2B5EF4-FFF2-40B4-BE49-F238E27FC236}">
                  <a16:creationId xmlns:a16="http://schemas.microsoft.com/office/drawing/2014/main" id="{C3316D9C-BE4D-D519-C0F1-19F946DC428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8" name="Freeform 68">
              <a:extLst>
                <a:ext uri="{FF2B5EF4-FFF2-40B4-BE49-F238E27FC236}">
                  <a16:creationId xmlns:a16="http://schemas.microsoft.com/office/drawing/2014/main" id="{7712BB1D-C9F3-B0FE-A124-B7CC99FF50C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29" name="Freeform 69">
              <a:extLst>
                <a:ext uri="{FF2B5EF4-FFF2-40B4-BE49-F238E27FC236}">
                  <a16:creationId xmlns:a16="http://schemas.microsoft.com/office/drawing/2014/main" id="{90A0BA0A-C9C3-8366-5B27-4D865A64D2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grpSp>
        <p:nvGrpSpPr>
          <p:cNvPr id="30" name="Group 50">
            <a:extLst>
              <a:ext uri="{FF2B5EF4-FFF2-40B4-BE49-F238E27FC236}">
                <a16:creationId xmlns:a16="http://schemas.microsoft.com/office/drawing/2014/main" id="{A7F96480-1A87-EA9E-DB29-A8D9639A342F}"/>
              </a:ext>
            </a:extLst>
          </p:cNvPr>
          <p:cNvGrpSpPr>
            <a:grpSpLocks/>
          </p:cNvGrpSpPr>
          <p:nvPr/>
        </p:nvGrpSpPr>
        <p:grpSpPr bwMode="auto">
          <a:xfrm>
            <a:off x="1445301" y="3527989"/>
            <a:ext cx="1447800" cy="1295400"/>
            <a:chOff x="3168" y="1824"/>
            <a:chExt cx="912" cy="816"/>
          </a:xfrm>
          <a:effectLst>
            <a:glow rad="101600">
              <a:schemeClr val="accent3">
                <a:satMod val="175000"/>
                <a:alpha val="40000"/>
              </a:schemeClr>
            </a:glow>
          </a:effectLst>
        </p:grpSpPr>
        <p:sp>
          <p:nvSpPr>
            <p:cNvPr id="31" name="Freeform 51">
              <a:extLst>
                <a:ext uri="{FF2B5EF4-FFF2-40B4-BE49-F238E27FC236}">
                  <a16:creationId xmlns:a16="http://schemas.microsoft.com/office/drawing/2014/main" id="{BE1BABFA-7104-DD77-677C-4FA029BBBDB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2" name="Freeform 52">
              <a:extLst>
                <a:ext uri="{FF2B5EF4-FFF2-40B4-BE49-F238E27FC236}">
                  <a16:creationId xmlns:a16="http://schemas.microsoft.com/office/drawing/2014/main" id="{E3A5F91A-4424-A36C-1D31-A4A6F5C9EA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3" name="Freeform 53">
              <a:extLst>
                <a:ext uri="{FF2B5EF4-FFF2-40B4-BE49-F238E27FC236}">
                  <a16:creationId xmlns:a16="http://schemas.microsoft.com/office/drawing/2014/main" id="{8617C691-598E-E2C4-881F-C8DA876EDEB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4">
              <a:extLst>
                <a:ext uri="{FF2B5EF4-FFF2-40B4-BE49-F238E27FC236}">
                  <a16:creationId xmlns:a16="http://schemas.microsoft.com/office/drawing/2014/main" id="{B991DB69-1E67-F906-8C6A-3159E860336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5" name="Freeform 55">
              <a:extLst>
                <a:ext uri="{FF2B5EF4-FFF2-40B4-BE49-F238E27FC236}">
                  <a16:creationId xmlns:a16="http://schemas.microsoft.com/office/drawing/2014/main" id="{7352AC04-1DDD-94D2-1910-42BA844896A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6" name="Freeform 56">
              <a:extLst>
                <a:ext uri="{FF2B5EF4-FFF2-40B4-BE49-F238E27FC236}">
                  <a16:creationId xmlns:a16="http://schemas.microsoft.com/office/drawing/2014/main" id="{B8A2109A-8D69-AA36-7F9B-9488A3DBB53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37" name="Freeform 57">
              <a:extLst>
                <a:ext uri="{FF2B5EF4-FFF2-40B4-BE49-F238E27FC236}">
                  <a16:creationId xmlns:a16="http://schemas.microsoft.com/office/drawing/2014/main" id="{719F91D7-9032-C18B-CC69-9464EF99296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8" name="Freeform 58">
              <a:extLst>
                <a:ext uri="{FF2B5EF4-FFF2-40B4-BE49-F238E27FC236}">
                  <a16:creationId xmlns:a16="http://schemas.microsoft.com/office/drawing/2014/main" id="{B4D0F2F9-0E89-AAF1-1F8B-935995862B0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39" name="Freeform 59">
              <a:extLst>
                <a:ext uri="{FF2B5EF4-FFF2-40B4-BE49-F238E27FC236}">
                  <a16:creationId xmlns:a16="http://schemas.microsoft.com/office/drawing/2014/main" id="{003AAA28-4ECE-FE41-DFB7-24A5FE40F75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4" name="Arrow: Right 3">
            <a:extLst>
              <a:ext uri="{FF2B5EF4-FFF2-40B4-BE49-F238E27FC236}">
                <a16:creationId xmlns:a16="http://schemas.microsoft.com/office/drawing/2014/main" id="{54EBD6CC-71D9-9CE2-C968-BFF7CB4320B4}"/>
              </a:ext>
            </a:extLst>
          </p:cNvPr>
          <p:cNvSpPr/>
          <p:nvPr/>
        </p:nvSpPr>
        <p:spPr bwMode="auto">
          <a:xfrm>
            <a:off x="3429907" y="3821549"/>
            <a:ext cx="1650946" cy="917079"/>
          </a:xfrm>
          <a:prstGeom prst="rightArrow">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r>
              <a:rPr lang="en-US" i="1" dirty="0">
                <a:solidFill>
                  <a:schemeClr val="tx1"/>
                </a:solidFill>
              </a:rPr>
              <a:t>r,</a:t>
            </a:r>
            <a:r>
              <a:rPr lang="el-GR" dirty="0">
                <a:solidFill>
                  <a:schemeClr val="tx1"/>
                </a:solidFill>
                <a:latin typeface="Arial" panose="020B0604020202020204" pitchFamily="34" charset="0"/>
                <a:cs typeface="Arial" panose="020B0604020202020204" pitchFamily="34" charset="0"/>
              </a:rPr>
              <a:t> π</a:t>
            </a:r>
            <a:endParaRPr lang="en-US" i="1" dirty="0">
              <a:solidFill>
                <a:schemeClr val="tx1"/>
              </a:solidFill>
            </a:endParaRPr>
          </a:p>
        </p:txBody>
      </p:sp>
    </p:spTree>
    <p:extLst>
      <p:ext uri="{BB962C8B-B14F-4D97-AF65-F5344CB8AC3E}">
        <p14:creationId xmlns:p14="http://schemas.microsoft.com/office/powerpoint/2010/main" val="32085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2A-F06A-8DA2-3D70-4CD77D018020}"/>
              </a:ext>
            </a:extLst>
          </p:cNvPr>
          <p:cNvSpPr>
            <a:spLocks noGrp="1"/>
          </p:cNvSpPr>
          <p:nvPr>
            <p:ph type="title"/>
          </p:nvPr>
        </p:nvSpPr>
        <p:spPr>
          <a:xfrm>
            <a:off x="685800" y="2857500"/>
            <a:ext cx="7772400" cy="1143000"/>
          </a:xfrm>
        </p:spPr>
        <p:txBody>
          <a:bodyPr/>
          <a:lstStyle/>
          <a:p>
            <a:r>
              <a:rPr lang="en-US" dirty="0">
                <a:solidFill>
                  <a:srgbClr val="FFFF00"/>
                </a:solidFill>
              </a:rPr>
              <a:t>Assume Equal Weights</a:t>
            </a:r>
          </a:p>
        </p:txBody>
      </p:sp>
      <p:sp>
        <p:nvSpPr>
          <p:cNvPr id="3" name="Slide Number Placeholder 2">
            <a:extLst>
              <a:ext uri="{FF2B5EF4-FFF2-40B4-BE49-F238E27FC236}">
                <a16:creationId xmlns:a16="http://schemas.microsoft.com/office/drawing/2014/main" id="{37C90CEE-52F0-ED9F-76A7-AD2594442842}"/>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spTree>
    <p:extLst>
      <p:ext uri="{BB962C8B-B14F-4D97-AF65-F5344CB8AC3E}">
        <p14:creationId xmlns:p14="http://schemas.microsoft.com/office/powerpoint/2010/main" val="284927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5098225" y="1301034"/>
            <a:ext cx="3443955"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low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2551269" y="1406614"/>
            <a:ext cx="1754401" cy="510778"/>
          </a:xfrm>
          <a:prstGeom prst="wedgeRoundRectCallout">
            <a:avLst>
              <a:gd name="adj1" fmla="val -54743"/>
              <a:gd name="adj2" fmla="val 11812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 leader!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11197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26</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pic>
        <p:nvPicPr>
          <p:cNvPr id="15" name="Picture 10" descr="Image result for hacker hoodie">
            <a:extLst>
              <a:ext uri="{FF2B5EF4-FFF2-40B4-BE49-F238E27FC236}">
                <a16:creationId xmlns:a16="http://schemas.microsoft.com/office/drawing/2014/main" id="{078CD905-183B-B0C0-31CC-A52F9C646A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356507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291FAD3B-173A-8CC0-E984-8B4321D732FD}"/>
              </a:ext>
            </a:extLst>
          </p:cNvPr>
          <p:cNvSpPr/>
          <p:nvPr/>
        </p:nvSpPr>
        <p:spPr bwMode="auto">
          <a:xfrm>
            <a:off x="7898487" y="3436028"/>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B0F0"/>
                </a:solidFill>
                <a:effectLst/>
                <a:latin typeface="Lucida Console" pitchFamily="49" charset="0"/>
              </a:rPr>
              <a:t>sk</a:t>
            </a:r>
            <a:endParaRPr kumimoji="0" lang="en-US" sz="2400" b="0" i="0" u="none" strike="noStrike" cap="none" normalizeH="0" baseline="0" dirty="0">
              <a:ln>
                <a:noFill/>
              </a:ln>
              <a:solidFill>
                <a:srgbClr val="00B0F0"/>
              </a:solidFill>
              <a:effectLst/>
              <a:latin typeface="Lucida Console" pitchFamily="49" charset="0"/>
            </a:endParaRPr>
          </a:p>
        </p:txBody>
      </p:sp>
      <p:grpSp>
        <p:nvGrpSpPr>
          <p:cNvPr id="17" name="Group 50">
            <a:extLst>
              <a:ext uri="{FF2B5EF4-FFF2-40B4-BE49-F238E27FC236}">
                <a16:creationId xmlns:a16="http://schemas.microsoft.com/office/drawing/2014/main" id="{AA5E0E7A-C1A7-AD26-92FC-013227C57B36}"/>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18" name="Freeform 51">
              <a:extLst>
                <a:ext uri="{FF2B5EF4-FFF2-40B4-BE49-F238E27FC236}">
                  <a16:creationId xmlns:a16="http://schemas.microsoft.com/office/drawing/2014/main" id="{135C18AD-C4CA-BBC8-4AE1-A140DE1DF1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9" name="Freeform 52">
              <a:extLst>
                <a:ext uri="{FF2B5EF4-FFF2-40B4-BE49-F238E27FC236}">
                  <a16:creationId xmlns:a16="http://schemas.microsoft.com/office/drawing/2014/main" id="{BC7908C3-76C1-2A8F-248D-D3E86A13474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0" name="Freeform 53">
              <a:extLst>
                <a:ext uri="{FF2B5EF4-FFF2-40B4-BE49-F238E27FC236}">
                  <a16:creationId xmlns:a16="http://schemas.microsoft.com/office/drawing/2014/main" id="{F1F6F6A7-4FA5-493E-E801-FB1B51B3DF2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4">
              <a:extLst>
                <a:ext uri="{FF2B5EF4-FFF2-40B4-BE49-F238E27FC236}">
                  <a16:creationId xmlns:a16="http://schemas.microsoft.com/office/drawing/2014/main" id="{1B7827F1-2BE2-40B0-5AE4-E5FA7BA8E0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2" name="Freeform 55">
              <a:extLst>
                <a:ext uri="{FF2B5EF4-FFF2-40B4-BE49-F238E27FC236}">
                  <a16:creationId xmlns:a16="http://schemas.microsoft.com/office/drawing/2014/main" id="{2AD222AB-C99C-8DB2-B8B6-3F8EEEB815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3" name="Freeform 56">
              <a:extLst>
                <a:ext uri="{FF2B5EF4-FFF2-40B4-BE49-F238E27FC236}">
                  <a16:creationId xmlns:a16="http://schemas.microsoft.com/office/drawing/2014/main" id="{53C2B66E-B625-3EB7-A140-204D1F88719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4" name="Freeform 57">
              <a:extLst>
                <a:ext uri="{FF2B5EF4-FFF2-40B4-BE49-F238E27FC236}">
                  <a16:creationId xmlns:a16="http://schemas.microsoft.com/office/drawing/2014/main" id="{1DE422AC-0FCC-A9E7-6E04-E13B84FC1A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8">
              <a:extLst>
                <a:ext uri="{FF2B5EF4-FFF2-40B4-BE49-F238E27FC236}">
                  <a16:creationId xmlns:a16="http://schemas.microsoft.com/office/drawing/2014/main" id="{ABD521D0-FD7A-96D4-00A3-2F34610BD98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6" name="Freeform 59">
              <a:extLst>
                <a:ext uri="{FF2B5EF4-FFF2-40B4-BE49-F238E27FC236}">
                  <a16:creationId xmlns:a16="http://schemas.microsoft.com/office/drawing/2014/main" id="{1C8774FB-06CC-E605-462C-6799C17E0A5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43" name="Rounded Rectangular Callout 5">
            <a:extLst>
              <a:ext uri="{FF2B5EF4-FFF2-40B4-BE49-F238E27FC236}">
                <a16:creationId xmlns:a16="http://schemas.microsoft.com/office/drawing/2014/main" id="{5F65D671-99F3-5C84-915F-2E800F919B35}"/>
              </a:ext>
            </a:extLst>
          </p:cNvPr>
          <p:cNvSpPr/>
          <p:nvPr/>
        </p:nvSpPr>
        <p:spPr bwMode="auto">
          <a:xfrm>
            <a:off x="4529930" y="2778283"/>
            <a:ext cx="4012250"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medium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4" name="Rounded Rectangular Callout 5">
            <a:extLst>
              <a:ext uri="{FF2B5EF4-FFF2-40B4-BE49-F238E27FC236}">
                <a16:creationId xmlns:a16="http://schemas.microsoft.com/office/drawing/2014/main" id="{EB790F80-3BE5-F878-372D-5F11E964FD60}"/>
              </a:ext>
            </a:extLst>
          </p:cNvPr>
          <p:cNvSpPr/>
          <p:nvPr/>
        </p:nvSpPr>
        <p:spPr bwMode="auto">
          <a:xfrm>
            <a:off x="2308018" y="2400091"/>
            <a:ext cx="2157823" cy="919401"/>
          </a:xfrm>
          <a:prstGeom prst="wedgeRoundRectCallout">
            <a:avLst>
              <a:gd name="adj1" fmla="val -54293"/>
              <a:gd name="adj2" fmla="val 13066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Committee</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member!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ibbon: Tilted Down 46">
            <a:extLst>
              <a:ext uri="{FF2B5EF4-FFF2-40B4-BE49-F238E27FC236}">
                <a16:creationId xmlns:a16="http://schemas.microsoft.com/office/drawing/2014/main" id="{1771CEEC-5CAF-5D31-74E2-5D5FAC420E49}"/>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8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6" name="Freeform: Shape 35">
            <a:extLst>
              <a:ext uri="{FF2B5EF4-FFF2-40B4-BE49-F238E27FC236}">
                <a16:creationId xmlns:a16="http://schemas.microsoft.com/office/drawing/2014/main" id="{E197A257-13E9-F9D8-6D94-D83F00500E44}"/>
              </a:ext>
            </a:extLst>
          </p:cNvPr>
          <p:cNvSpPr/>
          <p:nvPr/>
        </p:nvSpPr>
        <p:spPr bwMode="auto">
          <a:xfrm>
            <a:off x="1977277" y="2424802"/>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pic>
        <p:nvPicPr>
          <p:cNvPr id="15" name="Picture 10" descr="Image result for hacker hoodie">
            <a:extLst>
              <a:ext uri="{FF2B5EF4-FFF2-40B4-BE49-F238E27FC236}">
                <a16:creationId xmlns:a16="http://schemas.microsoft.com/office/drawing/2014/main" id="{078CD905-183B-B0C0-31CC-A52F9C646A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356507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hought Bubble: Cloud 15">
            <a:extLst>
              <a:ext uri="{FF2B5EF4-FFF2-40B4-BE49-F238E27FC236}">
                <a16:creationId xmlns:a16="http://schemas.microsoft.com/office/drawing/2014/main" id="{291FAD3B-173A-8CC0-E984-8B4321D732FD}"/>
              </a:ext>
            </a:extLst>
          </p:cNvPr>
          <p:cNvSpPr/>
          <p:nvPr/>
        </p:nvSpPr>
        <p:spPr bwMode="auto">
          <a:xfrm>
            <a:off x="7898487" y="3436028"/>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00B0F0"/>
                </a:solidFill>
                <a:effectLst/>
                <a:latin typeface="Lucida Console" pitchFamily="49" charset="0"/>
              </a:rPr>
              <a:t>sk</a:t>
            </a:r>
            <a:endParaRPr kumimoji="0" lang="en-US" sz="2400" b="0" i="0" u="none" strike="noStrike" cap="none" normalizeH="0" baseline="0" dirty="0">
              <a:ln>
                <a:noFill/>
              </a:ln>
              <a:solidFill>
                <a:srgbClr val="00B0F0"/>
              </a:solidFill>
              <a:effectLst/>
              <a:latin typeface="Lucida Console" pitchFamily="49" charset="0"/>
            </a:endParaRPr>
          </a:p>
        </p:txBody>
      </p:sp>
      <p:grpSp>
        <p:nvGrpSpPr>
          <p:cNvPr id="27" name="Group 50">
            <a:extLst>
              <a:ext uri="{FF2B5EF4-FFF2-40B4-BE49-F238E27FC236}">
                <a16:creationId xmlns:a16="http://schemas.microsoft.com/office/drawing/2014/main" id="{C7A3D2CC-3BCF-218D-9D40-2A1C97D98CE4}"/>
              </a:ext>
            </a:extLst>
          </p:cNvPr>
          <p:cNvGrpSpPr>
            <a:grpSpLocks/>
          </p:cNvGrpSpPr>
          <p:nvPr/>
        </p:nvGrpSpPr>
        <p:grpSpPr bwMode="auto">
          <a:xfrm>
            <a:off x="951069" y="5190378"/>
            <a:ext cx="1447800" cy="1295400"/>
            <a:chOff x="3168" y="1824"/>
            <a:chExt cx="912" cy="816"/>
          </a:xfrm>
          <a:effectLst>
            <a:glow rad="101600">
              <a:schemeClr val="accent3">
                <a:satMod val="175000"/>
                <a:alpha val="40000"/>
              </a:schemeClr>
            </a:glow>
          </a:effectLst>
        </p:grpSpPr>
        <p:sp>
          <p:nvSpPr>
            <p:cNvPr id="28" name="Freeform 51">
              <a:extLst>
                <a:ext uri="{FF2B5EF4-FFF2-40B4-BE49-F238E27FC236}">
                  <a16:creationId xmlns:a16="http://schemas.microsoft.com/office/drawing/2014/main" id="{D17B0338-EDF0-B471-FDF7-397AEA040FB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52">
              <a:extLst>
                <a:ext uri="{FF2B5EF4-FFF2-40B4-BE49-F238E27FC236}">
                  <a16:creationId xmlns:a16="http://schemas.microsoft.com/office/drawing/2014/main" id="{62469977-C199-C91E-2E0F-91FC7800A24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53">
              <a:extLst>
                <a:ext uri="{FF2B5EF4-FFF2-40B4-BE49-F238E27FC236}">
                  <a16:creationId xmlns:a16="http://schemas.microsoft.com/office/drawing/2014/main" id="{46B69DE2-A1FD-42E3-B613-C630976E29E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1" name="Freeform 54">
              <a:extLst>
                <a:ext uri="{FF2B5EF4-FFF2-40B4-BE49-F238E27FC236}">
                  <a16:creationId xmlns:a16="http://schemas.microsoft.com/office/drawing/2014/main" id="{86FC8A07-FF60-6863-6312-45402B03120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2" name="Freeform 55">
              <a:extLst>
                <a:ext uri="{FF2B5EF4-FFF2-40B4-BE49-F238E27FC236}">
                  <a16:creationId xmlns:a16="http://schemas.microsoft.com/office/drawing/2014/main" id="{1C5F4CAB-A0FF-B4DC-A546-F721C07966C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3" name="Freeform 56">
              <a:extLst>
                <a:ext uri="{FF2B5EF4-FFF2-40B4-BE49-F238E27FC236}">
                  <a16:creationId xmlns:a16="http://schemas.microsoft.com/office/drawing/2014/main" id="{C08BFC68-341D-61A1-06C2-074172DA502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34" name="Freeform 57">
              <a:extLst>
                <a:ext uri="{FF2B5EF4-FFF2-40B4-BE49-F238E27FC236}">
                  <a16:creationId xmlns:a16="http://schemas.microsoft.com/office/drawing/2014/main" id="{978943C2-C0E8-AC39-90E0-E4414128ECD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9" name="Freeform 58">
              <a:extLst>
                <a:ext uri="{FF2B5EF4-FFF2-40B4-BE49-F238E27FC236}">
                  <a16:creationId xmlns:a16="http://schemas.microsoft.com/office/drawing/2014/main" id="{355F5696-1EBF-B624-2292-17414C97121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0" name="Freeform 59">
              <a:extLst>
                <a:ext uri="{FF2B5EF4-FFF2-40B4-BE49-F238E27FC236}">
                  <a16:creationId xmlns:a16="http://schemas.microsoft.com/office/drawing/2014/main" id="{354548CE-8D30-42D2-8E28-1AD01034C4F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pic>
        <p:nvPicPr>
          <p:cNvPr id="41" name="Picture 10" descr="Image result for hacker hoodie">
            <a:extLst>
              <a:ext uri="{FF2B5EF4-FFF2-40B4-BE49-F238E27FC236}">
                <a16:creationId xmlns:a16="http://schemas.microsoft.com/office/drawing/2014/main" id="{0ABCF475-6688-7110-1C3B-36251A80A6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5222033"/>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2" name="Thought Bubble: Cloud 41">
            <a:extLst>
              <a:ext uri="{FF2B5EF4-FFF2-40B4-BE49-F238E27FC236}">
                <a16:creationId xmlns:a16="http://schemas.microsoft.com/office/drawing/2014/main" id="{BB231EE8-80F0-73EB-B877-813E009BF5EF}"/>
              </a:ext>
            </a:extLst>
          </p:cNvPr>
          <p:cNvSpPr/>
          <p:nvPr/>
        </p:nvSpPr>
        <p:spPr bwMode="auto">
          <a:xfrm>
            <a:off x="8084980" y="5046663"/>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66FF"/>
                </a:solidFill>
                <a:effectLst/>
                <a:latin typeface="Lucida Console" pitchFamily="49" charset="0"/>
              </a:rPr>
              <a:t>sk</a:t>
            </a:r>
            <a:endParaRPr kumimoji="0" lang="en-US" sz="2400" b="0" i="0" u="none" strike="noStrike" cap="none" normalizeH="0" baseline="0" dirty="0">
              <a:ln>
                <a:noFill/>
              </a:ln>
              <a:solidFill>
                <a:srgbClr val="FF66FF"/>
              </a:solidFill>
              <a:effectLst/>
              <a:latin typeface="Lucida Console" pitchFamily="49" charset="0"/>
            </a:endParaRPr>
          </a:p>
        </p:txBody>
      </p:sp>
      <p:sp>
        <p:nvSpPr>
          <p:cNvPr id="45" name="Rounded Rectangular Callout 5">
            <a:extLst>
              <a:ext uri="{FF2B5EF4-FFF2-40B4-BE49-F238E27FC236}">
                <a16:creationId xmlns:a16="http://schemas.microsoft.com/office/drawing/2014/main" id="{ADFEB3FC-3A4B-B733-D5D2-0B099B671CF6}"/>
              </a:ext>
            </a:extLst>
          </p:cNvPr>
          <p:cNvSpPr/>
          <p:nvPr/>
        </p:nvSpPr>
        <p:spPr bwMode="auto">
          <a:xfrm>
            <a:off x="4989349" y="4415048"/>
            <a:ext cx="355283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get a high number</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21F8CDE6-83CA-E99C-352E-667C6A0F504B}"/>
              </a:ext>
            </a:extLst>
          </p:cNvPr>
          <p:cNvGrpSpPr/>
          <p:nvPr/>
        </p:nvGrpSpPr>
        <p:grpSpPr>
          <a:xfrm>
            <a:off x="732600" y="3565073"/>
            <a:ext cx="2295063" cy="1320818"/>
            <a:chOff x="732600" y="3565073"/>
            <a:chExt cx="2295063" cy="1320818"/>
          </a:xfrm>
        </p:grpSpPr>
        <p:grpSp>
          <p:nvGrpSpPr>
            <p:cNvPr id="17" name="Group 50">
              <a:extLst>
                <a:ext uri="{FF2B5EF4-FFF2-40B4-BE49-F238E27FC236}">
                  <a16:creationId xmlns:a16="http://schemas.microsoft.com/office/drawing/2014/main" id="{AA5E0E7A-C1A7-AD26-92FC-013227C57B36}"/>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18" name="Freeform 51">
                <a:extLst>
                  <a:ext uri="{FF2B5EF4-FFF2-40B4-BE49-F238E27FC236}">
                    <a16:creationId xmlns:a16="http://schemas.microsoft.com/office/drawing/2014/main" id="{135C18AD-C4CA-BBC8-4AE1-A140DE1DF1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9" name="Freeform 52">
                <a:extLst>
                  <a:ext uri="{FF2B5EF4-FFF2-40B4-BE49-F238E27FC236}">
                    <a16:creationId xmlns:a16="http://schemas.microsoft.com/office/drawing/2014/main" id="{BC7908C3-76C1-2A8F-248D-D3E86A13474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0" name="Freeform 53">
                <a:extLst>
                  <a:ext uri="{FF2B5EF4-FFF2-40B4-BE49-F238E27FC236}">
                    <a16:creationId xmlns:a16="http://schemas.microsoft.com/office/drawing/2014/main" id="{F1F6F6A7-4FA5-493E-E801-FB1B51B3DF2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4">
                <a:extLst>
                  <a:ext uri="{FF2B5EF4-FFF2-40B4-BE49-F238E27FC236}">
                    <a16:creationId xmlns:a16="http://schemas.microsoft.com/office/drawing/2014/main" id="{1B7827F1-2BE2-40B0-5AE4-E5FA7BA8E0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2" name="Freeform 55">
                <a:extLst>
                  <a:ext uri="{FF2B5EF4-FFF2-40B4-BE49-F238E27FC236}">
                    <a16:creationId xmlns:a16="http://schemas.microsoft.com/office/drawing/2014/main" id="{2AD222AB-C99C-8DB2-B8B6-3F8EEEB815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3" name="Freeform 56">
                <a:extLst>
                  <a:ext uri="{FF2B5EF4-FFF2-40B4-BE49-F238E27FC236}">
                    <a16:creationId xmlns:a16="http://schemas.microsoft.com/office/drawing/2014/main" id="{53C2B66E-B625-3EB7-A140-204D1F88719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24" name="Freeform 57">
                <a:extLst>
                  <a:ext uri="{FF2B5EF4-FFF2-40B4-BE49-F238E27FC236}">
                    <a16:creationId xmlns:a16="http://schemas.microsoft.com/office/drawing/2014/main" id="{1DE422AC-0FCC-A9E7-6E04-E13B84FC1A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8">
                <a:extLst>
                  <a:ext uri="{FF2B5EF4-FFF2-40B4-BE49-F238E27FC236}">
                    <a16:creationId xmlns:a16="http://schemas.microsoft.com/office/drawing/2014/main" id="{ABD521D0-FD7A-96D4-00A3-2F34610BD98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6" name="Freeform 59">
                <a:extLst>
                  <a:ext uri="{FF2B5EF4-FFF2-40B4-BE49-F238E27FC236}">
                    <a16:creationId xmlns:a16="http://schemas.microsoft.com/office/drawing/2014/main" id="{1C8774FB-06CC-E605-462C-6799C17E0A5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50" name="Ribbon: Tilted Down 49">
              <a:extLst>
                <a:ext uri="{FF2B5EF4-FFF2-40B4-BE49-F238E27FC236}">
                  <a16:creationId xmlns:a16="http://schemas.microsoft.com/office/drawing/2014/main" id="{F3EEB97C-5068-024F-8C01-9468B85559CA}"/>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grpSp>
      <p:sp>
        <p:nvSpPr>
          <p:cNvPr id="46" name="Rounded Rectangular Callout 5">
            <a:extLst>
              <a:ext uri="{FF2B5EF4-FFF2-40B4-BE49-F238E27FC236}">
                <a16:creationId xmlns:a16="http://schemas.microsoft.com/office/drawing/2014/main" id="{7AA1B4B7-FE1F-818C-CC0D-E8C31B91AEFA}"/>
              </a:ext>
            </a:extLst>
          </p:cNvPr>
          <p:cNvSpPr/>
          <p:nvPr/>
        </p:nvSpPr>
        <p:spPr bwMode="auto">
          <a:xfrm>
            <a:off x="2475069" y="4479473"/>
            <a:ext cx="2364336" cy="510778"/>
          </a:xfrm>
          <a:prstGeom prst="wedgeRoundRectCallout">
            <a:avLst>
              <a:gd name="adj1" fmla="val -56536"/>
              <a:gd name="adj2" fmla="val 121467"/>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Standing by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0">
            <a:extLst>
              <a:ext uri="{FF2B5EF4-FFF2-40B4-BE49-F238E27FC236}">
                <a16:creationId xmlns:a16="http://schemas.microsoft.com/office/drawing/2014/main" id="{E049ADE5-4CAB-EC6B-4875-3911141C1FA0}"/>
              </a:ext>
            </a:extLst>
          </p:cNvPr>
          <p:cNvGrpSpPr>
            <a:grpSpLocks/>
          </p:cNvGrpSpPr>
          <p:nvPr/>
        </p:nvGrpSpPr>
        <p:grpSpPr bwMode="auto">
          <a:xfrm>
            <a:off x="1103469" y="2082183"/>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2E84D356-5661-FCDF-2ECC-0D05D855CA7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C14DB835-00FF-93C0-62DF-8F126AF76A5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E5326956-AE60-BEBC-BD41-7C2851F2336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FC8B2BF0-9FC9-341B-C123-03D914EE54E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8" name="Freeform 55">
              <a:extLst>
                <a:ext uri="{FF2B5EF4-FFF2-40B4-BE49-F238E27FC236}">
                  <a16:creationId xmlns:a16="http://schemas.microsoft.com/office/drawing/2014/main" id="{F382631F-EE8C-F4E4-D02A-FD06B583A94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9" name="Freeform 56">
              <a:extLst>
                <a:ext uri="{FF2B5EF4-FFF2-40B4-BE49-F238E27FC236}">
                  <a16:creationId xmlns:a16="http://schemas.microsoft.com/office/drawing/2014/main" id="{B3585E33-84C8-C389-17FA-46AFB911F6A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50" name="Freeform 57">
              <a:extLst>
                <a:ext uri="{FF2B5EF4-FFF2-40B4-BE49-F238E27FC236}">
                  <a16:creationId xmlns:a16="http://schemas.microsoft.com/office/drawing/2014/main" id="{770E075E-AF79-410E-82B2-0393EE150C2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1" name="Freeform 58">
              <a:extLst>
                <a:ext uri="{FF2B5EF4-FFF2-40B4-BE49-F238E27FC236}">
                  <a16:creationId xmlns:a16="http://schemas.microsoft.com/office/drawing/2014/main" id="{FE33F66A-C107-A81F-244B-586C65843C7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52" name="Freeform 59">
              <a:extLst>
                <a:ext uri="{FF2B5EF4-FFF2-40B4-BE49-F238E27FC236}">
                  <a16:creationId xmlns:a16="http://schemas.microsoft.com/office/drawing/2014/main" id="{91BBF32E-C3E2-7AE2-AA45-7451398CAB2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53" name="Group 50">
            <a:extLst>
              <a:ext uri="{FF2B5EF4-FFF2-40B4-BE49-F238E27FC236}">
                <a16:creationId xmlns:a16="http://schemas.microsoft.com/office/drawing/2014/main" id="{EBE33A5B-8364-B6C2-CA7C-FFF58E1CAADA}"/>
              </a:ext>
            </a:extLst>
          </p:cNvPr>
          <p:cNvGrpSpPr>
            <a:grpSpLocks/>
          </p:cNvGrpSpPr>
          <p:nvPr/>
        </p:nvGrpSpPr>
        <p:grpSpPr bwMode="auto">
          <a:xfrm>
            <a:off x="951069" y="5190378"/>
            <a:ext cx="1447800" cy="1295400"/>
            <a:chOff x="3168" y="1824"/>
            <a:chExt cx="912" cy="816"/>
          </a:xfrm>
          <a:effectLst>
            <a:glow rad="101600">
              <a:schemeClr val="accent3">
                <a:satMod val="175000"/>
                <a:alpha val="40000"/>
              </a:schemeClr>
            </a:glow>
          </a:effectLst>
        </p:grpSpPr>
        <p:sp>
          <p:nvSpPr>
            <p:cNvPr id="54" name="Freeform 51">
              <a:extLst>
                <a:ext uri="{FF2B5EF4-FFF2-40B4-BE49-F238E27FC236}">
                  <a16:creationId xmlns:a16="http://schemas.microsoft.com/office/drawing/2014/main" id="{BED06658-40FB-9F05-BF39-4953C31A911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5" name="Freeform 52">
              <a:extLst>
                <a:ext uri="{FF2B5EF4-FFF2-40B4-BE49-F238E27FC236}">
                  <a16:creationId xmlns:a16="http://schemas.microsoft.com/office/drawing/2014/main" id="{5542CF0C-FF3F-D419-82CA-5BB3F8F77A5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6" name="Freeform 53">
              <a:extLst>
                <a:ext uri="{FF2B5EF4-FFF2-40B4-BE49-F238E27FC236}">
                  <a16:creationId xmlns:a16="http://schemas.microsoft.com/office/drawing/2014/main" id="{496D13E9-9EBD-1552-A88C-ECBD0AFC2B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57" name="Freeform 54">
              <a:extLst>
                <a:ext uri="{FF2B5EF4-FFF2-40B4-BE49-F238E27FC236}">
                  <a16:creationId xmlns:a16="http://schemas.microsoft.com/office/drawing/2014/main" id="{F8FDBC29-1AD0-B012-4E00-1A65614F218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58" name="Freeform 55">
              <a:extLst>
                <a:ext uri="{FF2B5EF4-FFF2-40B4-BE49-F238E27FC236}">
                  <a16:creationId xmlns:a16="http://schemas.microsoft.com/office/drawing/2014/main" id="{17F08563-D7A5-A55A-6344-29F27E98EB6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59" name="Freeform 56">
              <a:extLst>
                <a:ext uri="{FF2B5EF4-FFF2-40B4-BE49-F238E27FC236}">
                  <a16:creationId xmlns:a16="http://schemas.microsoft.com/office/drawing/2014/main" id="{C9F3EF77-02A9-E6DC-4890-83DC2B59416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CC99"/>
            </a:solidFill>
            <a:ln w="38100">
              <a:solidFill>
                <a:schemeClr val="bg2"/>
              </a:solidFill>
              <a:round/>
              <a:headEnd/>
              <a:tailEnd/>
            </a:ln>
          </p:spPr>
          <p:txBody>
            <a:bodyPr wrap="none" anchor="ctr"/>
            <a:lstStyle/>
            <a:p>
              <a:endParaRPr lang="en-US" dirty="0"/>
            </a:p>
          </p:txBody>
        </p:sp>
        <p:sp>
          <p:nvSpPr>
            <p:cNvPr id="60" name="Freeform 57">
              <a:extLst>
                <a:ext uri="{FF2B5EF4-FFF2-40B4-BE49-F238E27FC236}">
                  <a16:creationId xmlns:a16="http://schemas.microsoft.com/office/drawing/2014/main" id="{79B1CF1F-ED51-5E38-D770-B045D2C493E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1" name="Freeform 58">
              <a:extLst>
                <a:ext uri="{FF2B5EF4-FFF2-40B4-BE49-F238E27FC236}">
                  <a16:creationId xmlns:a16="http://schemas.microsoft.com/office/drawing/2014/main" id="{B1461B2B-B324-63B5-49F2-4C874A08512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2" name="Freeform 59">
              <a:extLst>
                <a:ext uri="{FF2B5EF4-FFF2-40B4-BE49-F238E27FC236}">
                  <a16:creationId xmlns:a16="http://schemas.microsoft.com/office/drawing/2014/main" id="{BF68CFB2-30F1-B38C-95CB-3AC4986D517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3" name="Group 62">
            <a:extLst>
              <a:ext uri="{FF2B5EF4-FFF2-40B4-BE49-F238E27FC236}">
                <a16:creationId xmlns:a16="http://schemas.microsoft.com/office/drawing/2014/main" id="{B6031A11-508A-547D-9D2B-FF2F23D83281}"/>
              </a:ext>
            </a:extLst>
          </p:cNvPr>
          <p:cNvGrpSpPr/>
          <p:nvPr/>
        </p:nvGrpSpPr>
        <p:grpSpPr>
          <a:xfrm>
            <a:off x="732600" y="3565073"/>
            <a:ext cx="2295063" cy="1320818"/>
            <a:chOff x="732600" y="3565073"/>
            <a:chExt cx="2295063" cy="1320818"/>
          </a:xfrm>
        </p:grpSpPr>
        <p:grpSp>
          <p:nvGrpSpPr>
            <p:cNvPr id="64" name="Group 50">
              <a:extLst>
                <a:ext uri="{FF2B5EF4-FFF2-40B4-BE49-F238E27FC236}">
                  <a16:creationId xmlns:a16="http://schemas.microsoft.com/office/drawing/2014/main" id="{10D0534A-6EA8-C27B-3A7F-D1D6F377FCD2}"/>
                </a:ext>
              </a:extLst>
            </p:cNvPr>
            <p:cNvGrpSpPr>
              <a:grpSpLocks/>
            </p:cNvGrpSpPr>
            <p:nvPr/>
          </p:nvGrpSpPr>
          <p:grpSpPr bwMode="auto">
            <a:xfrm>
              <a:off x="1094270" y="3565073"/>
              <a:ext cx="1447800" cy="1295400"/>
              <a:chOff x="3168" y="1824"/>
              <a:chExt cx="912" cy="816"/>
            </a:xfrm>
            <a:effectLst>
              <a:glow rad="101600">
                <a:schemeClr val="accent3">
                  <a:satMod val="175000"/>
                  <a:alpha val="40000"/>
                </a:schemeClr>
              </a:glow>
            </a:effectLst>
          </p:grpSpPr>
          <p:sp>
            <p:nvSpPr>
              <p:cNvPr id="66" name="Freeform 51">
                <a:extLst>
                  <a:ext uri="{FF2B5EF4-FFF2-40B4-BE49-F238E27FC236}">
                    <a16:creationId xmlns:a16="http://schemas.microsoft.com/office/drawing/2014/main" id="{D21E1D1F-2AD7-AE8F-7E5D-F22EE71BA64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7" name="Freeform 52">
                <a:extLst>
                  <a:ext uri="{FF2B5EF4-FFF2-40B4-BE49-F238E27FC236}">
                    <a16:creationId xmlns:a16="http://schemas.microsoft.com/office/drawing/2014/main" id="{31BC0740-0500-2F79-3A5D-EFD3FA8AC0F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8" name="Freeform 53">
                <a:extLst>
                  <a:ext uri="{FF2B5EF4-FFF2-40B4-BE49-F238E27FC236}">
                    <a16:creationId xmlns:a16="http://schemas.microsoft.com/office/drawing/2014/main" id="{FB0E3BE6-1A8F-6C07-0B81-8C8917C8830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54">
                <a:extLst>
                  <a:ext uri="{FF2B5EF4-FFF2-40B4-BE49-F238E27FC236}">
                    <a16:creationId xmlns:a16="http://schemas.microsoft.com/office/drawing/2014/main" id="{510F34CC-97CE-C1E6-C6C5-CC6813B34A6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0" name="Freeform 55">
                <a:extLst>
                  <a:ext uri="{FF2B5EF4-FFF2-40B4-BE49-F238E27FC236}">
                    <a16:creationId xmlns:a16="http://schemas.microsoft.com/office/drawing/2014/main" id="{14C90CBC-3D07-3D2B-40FC-B0B2AD80C3C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1" name="Freeform 56">
                <a:extLst>
                  <a:ext uri="{FF2B5EF4-FFF2-40B4-BE49-F238E27FC236}">
                    <a16:creationId xmlns:a16="http://schemas.microsoft.com/office/drawing/2014/main" id="{7ED71C2F-1710-8BCE-3AEE-7B3902707D5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99FF"/>
              </a:solidFill>
              <a:ln w="38100">
                <a:solidFill>
                  <a:schemeClr val="bg2"/>
                </a:solidFill>
                <a:round/>
                <a:headEnd/>
                <a:tailEnd/>
              </a:ln>
            </p:spPr>
            <p:txBody>
              <a:bodyPr wrap="none" anchor="ctr"/>
              <a:lstStyle/>
              <a:p>
                <a:endParaRPr lang="en-US" dirty="0"/>
              </a:p>
            </p:txBody>
          </p:sp>
          <p:sp>
            <p:nvSpPr>
              <p:cNvPr id="72" name="Freeform 57">
                <a:extLst>
                  <a:ext uri="{FF2B5EF4-FFF2-40B4-BE49-F238E27FC236}">
                    <a16:creationId xmlns:a16="http://schemas.microsoft.com/office/drawing/2014/main" id="{B2F6EFC1-AC58-2ED4-B295-D1CAF90D26C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3" name="Freeform 58">
                <a:extLst>
                  <a:ext uri="{FF2B5EF4-FFF2-40B4-BE49-F238E27FC236}">
                    <a16:creationId xmlns:a16="http://schemas.microsoft.com/office/drawing/2014/main" id="{D8DDC1FD-3AEA-0F42-F07D-736CACD5228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4" name="Freeform 59">
                <a:extLst>
                  <a:ext uri="{FF2B5EF4-FFF2-40B4-BE49-F238E27FC236}">
                    <a16:creationId xmlns:a16="http://schemas.microsoft.com/office/drawing/2014/main" id="{8EB401B1-3182-ABE6-8EB2-3A012E1FC39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65" name="Ribbon: Tilted Down 64">
              <a:extLst>
                <a:ext uri="{FF2B5EF4-FFF2-40B4-BE49-F238E27FC236}">
                  <a16:creationId xmlns:a16="http://schemas.microsoft.com/office/drawing/2014/main" id="{6217B64F-972D-ED77-6BA0-5D84120D37F4}"/>
                </a:ext>
              </a:extLst>
            </p:cNvPr>
            <p:cNvSpPr/>
            <p:nvPr/>
          </p:nvSpPr>
          <p:spPr bwMode="auto">
            <a:xfrm>
              <a:off x="732600" y="4445122"/>
              <a:ext cx="2295063" cy="440769"/>
            </a:xfrm>
            <a:prstGeom prst="ribbon">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rgbClr val="00B0F0"/>
                  </a:solidFill>
                  <a:effectLst/>
                  <a:latin typeface="Arial" panose="020B0604020202020204" pitchFamily="34" charset="0"/>
                  <a:cs typeface="Arial" panose="020B0604020202020204" pitchFamily="34" charset="0"/>
                </a:rPr>
                <a:t>validator</a:t>
              </a:r>
              <a:endParaRPr kumimoji="0" lang="en-US" sz="1800" b="0" i="0" u="none" strike="noStrike" cap="none" normalizeH="0" baseline="0" dirty="0">
                <a:ln>
                  <a:noFill/>
                </a:ln>
                <a:solidFill>
                  <a:srgbClr val="00B0F0"/>
                </a:solidFill>
                <a:effectLst/>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VRF is a Lottery</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92" y="2660591"/>
            <a:ext cx="1745626" cy="153681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CD06E1F-83DB-3A98-5759-C9C99D0A59C3}"/>
              </a:ext>
            </a:extLst>
          </p:cNvPr>
          <p:cNvSpPr txBox="1"/>
          <p:nvPr/>
        </p:nvSpPr>
        <p:spPr bwMode="auto">
          <a:xfrm>
            <a:off x="2306942" y="2888835"/>
            <a:ext cx="525714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Leaders: not too many, ideally 1</a:t>
            </a:r>
          </a:p>
        </p:txBody>
      </p:sp>
      <p:sp>
        <p:nvSpPr>
          <p:cNvPr id="39" name="TextBox 38">
            <a:extLst>
              <a:ext uri="{FF2B5EF4-FFF2-40B4-BE49-F238E27FC236}">
                <a16:creationId xmlns:a16="http://schemas.microsoft.com/office/drawing/2014/main" id="{1E5168C3-6C5E-C10C-7764-FDB872930443}"/>
              </a:ext>
            </a:extLst>
          </p:cNvPr>
          <p:cNvSpPr txBox="1"/>
          <p:nvPr/>
        </p:nvSpPr>
        <p:spPr bwMode="auto">
          <a:xfrm>
            <a:off x="2306942" y="3541399"/>
            <a:ext cx="643477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Selection probability ~ account balance</a:t>
            </a:r>
          </a:p>
        </p:txBody>
      </p:sp>
      <p:sp>
        <p:nvSpPr>
          <p:cNvPr id="40" name="TextBox 39">
            <a:extLst>
              <a:ext uri="{FF2B5EF4-FFF2-40B4-BE49-F238E27FC236}">
                <a16:creationId xmlns:a16="http://schemas.microsoft.com/office/drawing/2014/main" id="{7BC8C1AF-9301-3FA0-C6B5-E3CCD5DAAD0E}"/>
              </a:ext>
            </a:extLst>
          </p:cNvPr>
          <p:cNvSpPr txBox="1"/>
          <p:nvPr/>
        </p:nvSpPr>
        <p:spPr bwMode="auto">
          <a:xfrm>
            <a:off x="2306942" y="4193963"/>
            <a:ext cx="565565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Committee: not too big (inefficient)</a:t>
            </a:r>
          </a:p>
        </p:txBody>
      </p:sp>
      <p:sp>
        <p:nvSpPr>
          <p:cNvPr id="41" name="TextBox 40">
            <a:extLst>
              <a:ext uri="{FF2B5EF4-FFF2-40B4-BE49-F238E27FC236}">
                <a16:creationId xmlns:a16="http://schemas.microsoft.com/office/drawing/2014/main" id="{38FDB16B-3E21-72A4-FD71-6D8BFC8E79D4}"/>
              </a:ext>
            </a:extLst>
          </p:cNvPr>
          <p:cNvSpPr txBox="1"/>
          <p:nvPr/>
        </p:nvSpPr>
        <p:spPr bwMode="auto">
          <a:xfrm>
            <a:off x="2306942" y="4846527"/>
            <a:ext cx="586250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Committee: not too small (insecure)</a:t>
            </a:r>
          </a:p>
        </p:txBody>
      </p:sp>
      <p:sp>
        <p:nvSpPr>
          <p:cNvPr id="42" name="TextBox 41">
            <a:extLst>
              <a:ext uri="{FF2B5EF4-FFF2-40B4-BE49-F238E27FC236}">
                <a16:creationId xmlns:a16="http://schemas.microsoft.com/office/drawing/2014/main" id="{DD4E7F60-CD76-19D8-79BB-B2D354E44C15}"/>
              </a:ext>
            </a:extLst>
          </p:cNvPr>
          <p:cNvSpPr txBox="1"/>
          <p:nvPr/>
        </p:nvSpPr>
        <p:spPr bwMode="auto">
          <a:xfrm>
            <a:off x="2306942" y="5499092"/>
            <a:ext cx="4163319"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Adversary cannot predict</a:t>
            </a:r>
          </a:p>
        </p:txBody>
      </p:sp>
    </p:spTree>
    <p:extLst>
      <p:ext uri="{BB962C8B-B14F-4D97-AF65-F5344CB8AC3E}">
        <p14:creationId xmlns:p14="http://schemas.microsoft.com/office/powerpoint/2010/main" val="29541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105672" y="3477280"/>
            <a:ext cx="36824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 one else knows …</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105672" y="4351841"/>
            <a:ext cx="6739345"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Adversary does not know whom to attack</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105672" y="1728158"/>
            <a:ext cx="488467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At each round: </a:t>
            </a:r>
            <a:r>
              <a:rPr lang="en-US" sz="2800" i="1" dirty="0">
                <a:solidFill>
                  <a:schemeClr val="tx1"/>
                </a:solidFill>
                <a:latin typeface="Arial" panose="020B0604020202020204" pitchFamily="34" charset="0"/>
                <a:cs typeface="Arial" panose="020B0604020202020204" pitchFamily="34" charset="0"/>
              </a:rPr>
              <a:t>seed</a:t>
            </a:r>
            <a:r>
              <a:rPr lang="en-US" sz="2800" dirty="0">
                <a:solidFill>
                  <a:srgbClr val="FFFF00"/>
                </a:solidFill>
                <a:latin typeface="Arial" panose="020B0604020202020204" pitchFamily="34" charset="0"/>
                <a:cs typeface="Arial" panose="020B0604020202020204" pitchFamily="34" charset="0"/>
              </a:rPr>
              <a:t> revealed</a:t>
            </a:r>
          </a:p>
        </p:txBody>
      </p:sp>
      <p:sp>
        <p:nvSpPr>
          <p:cNvPr id="7" name="TextBox 6">
            <a:extLst>
              <a:ext uri="{FF2B5EF4-FFF2-40B4-BE49-F238E27FC236}">
                <a16:creationId xmlns:a16="http://schemas.microsoft.com/office/drawing/2014/main" id="{BD21CB6C-08D4-C5DA-9D4C-B9AE7714FD7A}"/>
              </a:ext>
            </a:extLst>
          </p:cNvPr>
          <p:cNvSpPr txBox="1"/>
          <p:nvPr/>
        </p:nvSpPr>
        <p:spPr bwMode="auto">
          <a:xfrm>
            <a:off x="1105672" y="5226402"/>
            <a:ext cx="582403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New committee chosen each round</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105672" y="2602719"/>
            <a:ext cx="679865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Each party secretly checks: am I chosen?</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spTree>
    <p:extLst>
      <p:ext uri="{BB962C8B-B14F-4D97-AF65-F5344CB8AC3E}">
        <p14:creationId xmlns:p14="http://schemas.microsoft.com/office/powerpoint/2010/main" val="736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PoW is Wasteful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6764">
            <a:off x="414338" y="1743075"/>
            <a:ext cx="83153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1866">
            <a:off x="-68927" y="2009774"/>
            <a:ext cx="88106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898">
            <a:off x="457200" y="1593104"/>
            <a:ext cx="822960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6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72A-F06A-8DA2-3D70-4CD77D018020}"/>
              </a:ext>
            </a:extLst>
          </p:cNvPr>
          <p:cNvSpPr>
            <a:spLocks noGrp="1"/>
          </p:cNvSpPr>
          <p:nvPr>
            <p:ph type="title"/>
          </p:nvPr>
        </p:nvSpPr>
        <p:spPr>
          <a:xfrm>
            <a:off x="685800" y="2857500"/>
            <a:ext cx="7772400" cy="1143000"/>
          </a:xfrm>
        </p:spPr>
        <p:txBody>
          <a:bodyPr/>
          <a:lstStyle/>
          <a:p>
            <a:r>
              <a:rPr lang="en-US" dirty="0">
                <a:solidFill>
                  <a:srgbClr val="FFFF00"/>
                </a:solidFill>
              </a:rPr>
              <a:t>What about </a:t>
            </a:r>
            <a:br>
              <a:rPr lang="en-US" dirty="0">
                <a:solidFill>
                  <a:srgbClr val="FFFF00"/>
                </a:solidFill>
              </a:rPr>
            </a:br>
            <a:r>
              <a:rPr lang="en-US" dirty="0">
                <a:solidFill>
                  <a:srgbClr val="FFFF00"/>
                </a:solidFill>
              </a:rPr>
              <a:t>“one coin, one vote”?</a:t>
            </a:r>
          </a:p>
        </p:txBody>
      </p:sp>
      <p:sp>
        <p:nvSpPr>
          <p:cNvPr id="3" name="Slide Number Placeholder 2">
            <a:extLst>
              <a:ext uri="{FF2B5EF4-FFF2-40B4-BE49-F238E27FC236}">
                <a16:creationId xmlns:a16="http://schemas.microsoft.com/office/drawing/2014/main" id="{37C90CEE-52F0-ED9F-76A7-AD2594442842}"/>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spTree>
    <p:extLst>
      <p:ext uri="{BB962C8B-B14F-4D97-AF65-F5344CB8AC3E}">
        <p14:creationId xmlns:p14="http://schemas.microsoft.com/office/powerpoint/2010/main" val="145104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One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781300"/>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6" name="Group 15">
            <a:extLst>
              <a:ext uri="{FF2B5EF4-FFF2-40B4-BE49-F238E27FC236}">
                <a16:creationId xmlns:a16="http://schemas.microsoft.com/office/drawing/2014/main" id="{BB36D65A-E7CE-09C8-0AF8-E1FD2C96A50C}"/>
              </a:ext>
            </a:extLst>
          </p:cNvPr>
          <p:cNvGrpSpPr/>
          <p:nvPr/>
        </p:nvGrpSpPr>
        <p:grpSpPr>
          <a:xfrm>
            <a:off x="4657079" y="3833813"/>
            <a:ext cx="2154636" cy="1188473"/>
            <a:chOff x="6312022" y="1959400"/>
            <a:chExt cx="2428364" cy="1386529"/>
          </a:xfrm>
        </p:grpSpPr>
        <p:pic>
          <p:nvPicPr>
            <p:cNvPr id="17" name="Picture 10" descr="Image result for hacker hoodie">
              <a:extLst>
                <a:ext uri="{FF2B5EF4-FFF2-40B4-BE49-F238E27FC236}">
                  <a16:creationId xmlns:a16="http://schemas.microsoft.com/office/drawing/2014/main" id="{3060D1E6-2F0A-66EF-1468-2FF6A288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4B7B6376-9F97-3457-1DD6-A9986AD79DB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6070837B-A91E-9111-4639-BDE377CA7197}"/>
              </a:ext>
            </a:extLst>
          </p:cNvPr>
          <p:cNvGrpSpPr/>
          <p:nvPr/>
        </p:nvGrpSpPr>
        <p:grpSpPr>
          <a:xfrm>
            <a:off x="5470102" y="3464502"/>
            <a:ext cx="1905000" cy="902851"/>
            <a:chOff x="6312022" y="1842767"/>
            <a:chExt cx="2428364" cy="1503162"/>
          </a:xfrm>
        </p:grpSpPr>
        <p:pic>
          <p:nvPicPr>
            <p:cNvPr id="20" name="Picture 10" descr="Image result for hacker hoodie">
              <a:extLst>
                <a:ext uri="{FF2B5EF4-FFF2-40B4-BE49-F238E27FC236}">
                  <a16:creationId xmlns:a16="http://schemas.microsoft.com/office/drawing/2014/main" id="{BF541E64-A2A2-146F-F9EC-F23724B07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1" name="Thought Bubble: Cloud 20">
              <a:extLst>
                <a:ext uri="{FF2B5EF4-FFF2-40B4-BE49-F238E27FC236}">
                  <a16:creationId xmlns:a16="http://schemas.microsoft.com/office/drawing/2014/main" id="{DFC9E952-E103-7B69-E3BB-A7B1381DBFC2}"/>
                </a:ext>
              </a:extLst>
            </p:cNvPr>
            <p:cNvSpPr/>
            <p:nvPr/>
          </p:nvSpPr>
          <p:spPr bwMode="auto">
            <a:xfrm>
              <a:off x="7825986" y="1842767"/>
              <a:ext cx="914400" cy="9360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66"/>
                  </a:solidFill>
                  <a:effectLst/>
                  <a:latin typeface="Lucida Console" pitchFamily="49" charset="0"/>
                </a:rPr>
                <a:t>sk</a:t>
              </a:r>
              <a:endParaRPr kumimoji="0" lang="en-US" sz="1800" b="0" i="0" u="none" strike="noStrike" cap="none" normalizeH="0" baseline="0" dirty="0">
                <a:ln>
                  <a:noFill/>
                </a:ln>
                <a:solidFill>
                  <a:srgbClr val="FF0066"/>
                </a:solidFill>
                <a:effectLst/>
                <a:latin typeface="Lucida Console" pitchFamily="49" charset="0"/>
              </a:endParaRPr>
            </a:p>
          </p:txBody>
        </p:sp>
      </p:grpSp>
      <p:grpSp>
        <p:nvGrpSpPr>
          <p:cNvPr id="25" name="Group 24">
            <a:extLst>
              <a:ext uri="{FF2B5EF4-FFF2-40B4-BE49-F238E27FC236}">
                <a16:creationId xmlns:a16="http://schemas.microsoft.com/office/drawing/2014/main" id="{38DA4D1D-3EF8-03CD-3E04-DBCA71D5DB6E}"/>
              </a:ext>
            </a:extLst>
          </p:cNvPr>
          <p:cNvGrpSpPr/>
          <p:nvPr/>
        </p:nvGrpSpPr>
        <p:grpSpPr>
          <a:xfrm>
            <a:off x="5626202" y="2706394"/>
            <a:ext cx="1905000" cy="879426"/>
            <a:chOff x="6312022" y="1881767"/>
            <a:chExt cx="2428364" cy="1464162"/>
          </a:xfrm>
        </p:grpSpPr>
        <p:pic>
          <p:nvPicPr>
            <p:cNvPr id="26" name="Picture 10" descr="Image result for hacker hoodie">
              <a:extLst>
                <a:ext uri="{FF2B5EF4-FFF2-40B4-BE49-F238E27FC236}">
                  <a16:creationId xmlns:a16="http://schemas.microsoft.com/office/drawing/2014/main" id="{E734B121-101F-F2F2-DBA4-8EE11F586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7" name="Thought Bubble: Cloud 26">
              <a:extLst>
                <a:ext uri="{FF2B5EF4-FFF2-40B4-BE49-F238E27FC236}">
                  <a16:creationId xmlns:a16="http://schemas.microsoft.com/office/drawing/2014/main" id="{10E567DD-4156-A163-0187-E1E2457B607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28" name="Group 27">
            <a:extLst>
              <a:ext uri="{FF2B5EF4-FFF2-40B4-BE49-F238E27FC236}">
                <a16:creationId xmlns:a16="http://schemas.microsoft.com/office/drawing/2014/main" id="{CD4E2D1E-099C-99E9-FC27-81ECE700DD36}"/>
              </a:ext>
            </a:extLst>
          </p:cNvPr>
          <p:cNvGrpSpPr/>
          <p:nvPr/>
        </p:nvGrpSpPr>
        <p:grpSpPr>
          <a:xfrm>
            <a:off x="6004590" y="2134620"/>
            <a:ext cx="1905000" cy="879426"/>
            <a:chOff x="6312022" y="1881767"/>
            <a:chExt cx="2428364" cy="1464162"/>
          </a:xfrm>
        </p:grpSpPr>
        <p:pic>
          <p:nvPicPr>
            <p:cNvPr id="29" name="Picture 10" descr="Image result for hacker hoodie">
              <a:extLst>
                <a:ext uri="{FF2B5EF4-FFF2-40B4-BE49-F238E27FC236}">
                  <a16:creationId xmlns:a16="http://schemas.microsoft.com/office/drawing/2014/main" id="{6A6F9BE3-7EF4-30B9-581A-5CE613ED3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C8DCAE70-A79D-208C-2913-3DCFA3E3AE3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8E51FA1B-D438-7CB1-3222-CE1345126C0B}"/>
              </a:ext>
            </a:extLst>
          </p:cNvPr>
          <p:cNvGrpSpPr/>
          <p:nvPr/>
        </p:nvGrpSpPr>
        <p:grpSpPr>
          <a:xfrm>
            <a:off x="6435486" y="1562849"/>
            <a:ext cx="1852491" cy="879426"/>
            <a:chOff x="6312022" y="1881768"/>
            <a:chExt cx="2428364" cy="1464161"/>
          </a:xfrm>
        </p:grpSpPr>
        <p:pic>
          <p:nvPicPr>
            <p:cNvPr id="32" name="Picture 10" descr="Image result for hacker hoodie">
              <a:extLst>
                <a:ext uri="{FF2B5EF4-FFF2-40B4-BE49-F238E27FC236}">
                  <a16:creationId xmlns:a16="http://schemas.microsoft.com/office/drawing/2014/main" id="{DD4FF828-3B6E-40DA-22FC-4BE8B3784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32">
              <a:extLst>
                <a:ext uri="{FF2B5EF4-FFF2-40B4-BE49-F238E27FC236}">
                  <a16:creationId xmlns:a16="http://schemas.microsoft.com/office/drawing/2014/main" id="{2E7A564F-C855-665C-E5C7-D3B621CE6DE9}"/>
                </a:ext>
              </a:extLst>
            </p:cNvPr>
            <p:cNvSpPr/>
            <p:nvPr/>
          </p:nvSpPr>
          <p:spPr bwMode="auto">
            <a:xfrm>
              <a:off x="7825986" y="1881768"/>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4" name="Group 33">
            <a:extLst>
              <a:ext uri="{FF2B5EF4-FFF2-40B4-BE49-F238E27FC236}">
                <a16:creationId xmlns:a16="http://schemas.microsoft.com/office/drawing/2014/main" id="{68000671-40B3-DFBB-96CA-D06981C5603F}"/>
              </a:ext>
            </a:extLst>
          </p:cNvPr>
          <p:cNvGrpSpPr/>
          <p:nvPr/>
        </p:nvGrpSpPr>
        <p:grpSpPr>
          <a:xfrm>
            <a:off x="6957090" y="1160046"/>
            <a:ext cx="1905000" cy="879426"/>
            <a:chOff x="6312022" y="1881767"/>
            <a:chExt cx="2428364" cy="1464162"/>
          </a:xfrm>
        </p:grpSpPr>
        <p:pic>
          <p:nvPicPr>
            <p:cNvPr id="39" name="Picture 10" descr="Image result for hacker hoodie">
              <a:extLst>
                <a:ext uri="{FF2B5EF4-FFF2-40B4-BE49-F238E27FC236}">
                  <a16:creationId xmlns:a16="http://schemas.microsoft.com/office/drawing/2014/main" id="{0300708A-0877-9647-7D4C-FB38FC2AA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0" name="Thought Bubble: Cloud 39">
              <a:extLst>
                <a:ext uri="{FF2B5EF4-FFF2-40B4-BE49-F238E27FC236}">
                  <a16:creationId xmlns:a16="http://schemas.microsoft.com/office/drawing/2014/main" id="{4AAEC35E-2C96-B006-0FA6-5D111AD701A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41" name="Group 40">
            <a:extLst>
              <a:ext uri="{FF2B5EF4-FFF2-40B4-BE49-F238E27FC236}">
                <a16:creationId xmlns:a16="http://schemas.microsoft.com/office/drawing/2014/main" id="{08741BB4-9FAE-F151-B037-15E80BA423FC}"/>
              </a:ext>
            </a:extLst>
          </p:cNvPr>
          <p:cNvGrpSpPr/>
          <p:nvPr/>
        </p:nvGrpSpPr>
        <p:grpSpPr>
          <a:xfrm>
            <a:off x="7332954" y="568344"/>
            <a:ext cx="1711799" cy="730380"/>
            <a:chOff x="6312022" y="1822016"/>
            <a:chExt cx="2428364" cy="1523913"/>
          </a:xfrm>
        </p:grpSpPr>
        <p:pic>
          <p:nvPicPr>
            <p:cNvPr id="42" name="Picture 10" descr="Image result for hacker hoodie">
              <a:extLst>
                <a:ext uri="{FF2B5EF4-FFF2-40B4-BE49-F238E27FC236}">
                  <a16:creationId xmlns:a16="http://schemas.microsoft.com/office/drawing/2014/main" id="{33AA4FD3-44F4-28D7-306E-269C2F792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3" name="Thought Bubble: Cloud 42">
              <a:extLst>
                <a:ext uri="{FF2B5EF4-FFF2-40B4-BE49-F238E27FC236}">
                  <a16:creationId xmlns:a16="http://schemas.microsoft.com/office/drawing/2014/main" id="{8ED7B44A-22B8-FD68-7D8F-FAED48649643}"/>
                </a:ext>
              </a:extLst>
            </p:cNvPr>
            <p:cNvSpPr/>
            <p:nvPr/>
          </p:nvSpPr>
          <p:spPr bwMode="auto">
            <a:xfrm>
              <a:off x="7825985" y="1822016"/>
              <a:ext cx="914401" cy="9775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0066"/>
                  </a:solidFill>
                  <a:effectLst/>
                  <a:latin typeface="Lucida Console" pitchFamily="49" charset="0"/>
                </a:rPr>
                <a:t>sk</a:t>
              </a:r>
              <a:endParaRPr kumimoji="0" lang="en-US" sz="1400" b="0" i="0" u="none" strike="noStrike" cap="none" normalizeH="0" baseline="0" dirty="0">
                <a:ln>
                  <a:noFill/>
                </a:ln>
                <a:solidFill>
                  <a:srgbClr val="FF0066"/>
                </a:solidFill>
                <a:effectLst/>
                <a:latin typeface="Lucida Console" pitchFamily="49" charset="0"/>
              </a:endParaRPr>
            </a:p>
          </p:txBody>
        </p:sp>
      </p:grpSp>
      <p:grpSp>
        <p:nvGrpSpPr>
          <p:cNvPr id="15" name="Group 14">
            <a:extLst>
              <a:ext uri="{FF2B5EF4-FFF2-40B4-BE49-F238E27FC236}">
                <a16:creationId xmlns:a16="http://schemas.microsoft.com/office/drawing/2014/main" id="{B9213FE2-E63C-0150-DC6E-6E5DCBD4CC0C}"/>
              </a:ext>
            </a:extLst>
          </p:cNvPr>
          <p:cNvGrpSpPr/>
          <p:nvPr/>
        </p:nvGrpSpPr>
        <p:grpSpPr>
          <a:xfrm>
            <a:off x="3508987" y="4412136"/>
            <a:ext cx="2428364" cy="1386529"/>
            <a:chOff x="6312022" y="1959400"/>
            <a:chExt cx="2428364" cy="1386529"/>
          </a:xfrm>
        </p:grpSpPr>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22" name="Group 21">
            <a:extLst>
              <a:ext uri="{FF2B5EF4-FFF2-40B4-BE49-F238E27FC236}">
                <a16:creationId xmlns:a16="http://schemas.microsoft.com/office/drawing/2014/main" id="{56B6F505-AE48-5F73-615C-AF148A4297EF}"/>
              </a:ext>
            </a:extLst>
          </p:cNvPr>
          <p:cNvGrpSpPr/>
          <p:nvPr/>
        </p:nvGrpSpPr>
        <p:grpSpPr>
          <a:xfrm>
            <a:off x="1992469" y="5243513"/>
            <a:ext cx="2428364" cy="1386529"/>
            <a:chOff x="6312022" y="1959400"/>
            <a:chExt cx="2428364" cy="1386529"/>
          </a:xfrm>
        </p:grpSpPr>
        <p:pic>
          <p:nvPicPr>
            <p:cNvPr id="23" name="Picture 10" descr="Image result for hacker hoodie">
              <a:extLst>
                <a:ext uri="{FF2B5EF4-FFF2-40B4-BE49-F238E27FC236}">
                  <a16:creationId xmlns:a16="http://schemas.microsoft.com/office/drawing/2014/main" id="{F6A49E4E-EF70-4391-8292-AFBC4672E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6BD9DA25-32C1-9163-35C0-D4B30B9FFF06}"/>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4" name="Group 43">
            <a:extLst>
              <a:ext uri="{FF2B5EF4-FFF2-40B4-BE49-F238E27FC236}">
                <a16:creationId xmlns:a16="http://schemas.microsoft.com/office/drawing/2014/main" id="{798516A6-A9A3-7DDA-54FA-7006D52225ED}"/>
              </a:ext>
            </a:extLst>
          </p:cNvPr>
          <p:cNvGrpSpPr/>
          <p:nvPr/>
        </p:nvGrpSpPr>
        <p:grpSpPr>
          <a:xfrm>
            <a:off x="5339018" y="5225935"/>
            <a:ext cx="2428364" cy="1386529"/>
            <a:chOff x="6312022" y="1959400"/>
            <a:chExt cx="2428364" cy="1386529"/>
          </a:xfrm>
        </p:grpSpPr>
        <p:pic>
          <p:nvPicPr>
            <p:cNvPr id="45" name="Picture 10" descr="Image result for hacker hoodie">
              <a:extLst>
                <a:ext uri="{FF2B5EF4-FFF2-40B4-BE49-F238E27FC236}">
                  <a16:creationId xmlns:a16="http://schemas.microsoft.com/office/drawing/2014/main" id="{D57A6679-92AC-18AE-7D55-51ABA89D5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354134D7-2485-AE88-AA0C-61E9F4A9744D}"/>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7" name="Group 46">
            <a:extLst>
              <a:ext uri="{FF2B5EF4-FFF2-40B4-BE49-F238E27FC236}">
                <a16:creationId xmlns:a16="http://schemas.microsoft.com/office/drawing/2014/main" id="{B19E0B94-AD43-6BB7-70E2-A779864D14A2}"/>
              </a:ext>
            </a:extLst>
          </p:cNvPr>
          <p:cNvGrpSpPr/>
          <p:nvPr/>
        </p:nvGrpSpPr>
        <p:grpSpPr>
          <a:xfrm>
            <a:off x="7073795" y="3800973"/>
            <a:ext cx="2428364" cy="1386529"/>
            <a:chOff x="6312022" y="1959400"/>
            <a:chExt cx="2428364" cy="1386529"/>
          </a:xfrm>
        </p:grpSpPr>
        <p:pic>
          <p:nvPicPr>
            <p:cNvPr id="48" name="Picture 10" descr="Image result for hacker hoodie">
              <a:extLst>
                <a:ext uri="{FF2B5EF4-FFF2-40B4-BE49-F238E27FC236}">
                  <a16:creationId xmlns:a16="http://schemas.microsoft.com/office/drawing/2014/main" id="{9CE5DA4E-7469-3611-989D-5CD51ADF8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9" name="Thought Bubble: Cloud 48">
              <a:extLst>
                <a:ext uri="{FF2B5EF4-FFF2-40B4-BE49-F238E27FC236}">
                  <a16:creationId xmlns:a16="http://schemas.microsoft.com/office/drawing/2014/main" id="{075BA506-345A-E847-425D-33977D33A1B2}"/>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0" name="Group 49">
            <a:extLst>
              <a:ext uri="{FF2B5EF4-FFF2-40B4-BE49-F238E27FC236}">
                <a16:creationId xmlns:a16="http://schemas.microsoft.com/office/drawing/2014/main" id="{CFF0A20F-3A1F-40FC-676A-949E4B5C9545}"/>
              </a:ext>
            </a:extLst>
          </p:cNvPr>
          <p:cNvGrpSpPr/>
          <p:nvPr/>
        </p:nvGrpSpPr>
        <p:grpSpPr>
          <a:xfrm>
            <a:off x="422687" y="4952826"/>
            <a:ext cx="2428364" cy="1386529"/>
            <a:chOff x="6312022" y="1959400"/>
            <a:chExt cx="2428364" cy="1386529"/>
          </a:xfrm>
        </p:grpSpPr>
        <p:pic>
          <p:nvPicPr>
            <p:cNvPr id="51" name="Picture 10" descr="Image result for hacker hoodie">
              <a:extLst>
                <a:ext uri="{FF2B5EF4-FFF2-40B4-BE49-F238E27FC236}">
                  <a16:creationId xmlns:a16="http://schemas.microsoft.com/office/drawing/2014/main" id="{0E4CF26C-C230-2CF8-FDF4-C7A4D04D9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2" name="Thought Bubble: Cloud 51">
              <a:extLst>
                <a:ext uri="{FF2B5EF4-FFF2-40B4-BE49-F238E27FC236}">
                  <a16:creationId xmlns:a16="http://schemas.microsoft.com/office/drawing/2014/main" id="{E90D6DA9-0D4B-C535-7D8C-FA19C7CCE1E9}"/>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3" name="Group 52">
            <a:extLst>
              <a:ext uri="{FF2B5EF4-FFF2-40B4-BE49-F238E27FC236}">
                <a16:creationId xmlns:a16="http://schemas.microsoft.com/office/drawing/2014/main" id="{144DC4EB-B4EA-76D5-4264-80FE20A1F143}"/>
              </a:ext>
            </a:extLst>
          </p:cNvPr>
          <p:cNvGrpSpPr/>
          <p:nvPr/>
        </p:nvGrpSpPr>
        <p:grpSpPr>
          <a:xfrm>
            <a:off x="7016438" y="3014046"/>
            <a:ext cx="1905000" cy="879426"/>
            <a:chOff x="6312022" y="1881767"/>
            <a:chExt cx="2428364" cy="1464162"/>
          </a:xfrm>
        </p:grpSpPr>
        <p:pic>
          <p:nvPicPr>
            <p:cNvPr id="54" name="Picture 10" descr="Image result for hacker hoodie">
              <a:extLst>
                <a:ext uri="{FF2B5EF4-FFF2-40B4-BE49-F238E27FC236}">
                  <a16:creationId xmlns:a16="http://schemas.microsoft.com/office/drawing/2014/main" id="{1DEE4A2D-AD4D-AE88-D654-9D0C571AA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5" name="Thought Bubble: Cloud 54">
              <a:extLst>
                <a:ext uri="{FF2B5EF4-FFF2-40B4-BE49-F238E27FC236}">
                  <a16:creationId xmlns:a16="http://schemas.microsoft.com/office/drawing/2014/main" id="{CB04CBF9-8026-9A40-E280-AE16EC01A15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6" name="Group 55">
            <a:extLst>
              <a:ext uri="{FF2B5EF4-FFF2-40B4-BE49-F238E27FC236}">
                <a16:creationId xmlns:a16="http://schemas.microsoft.com/office/drawing/2014/main" id="{BE664091-A6D7-B346-DFDF-94C132D1FE0F}"/>
              </a:ext>
            </a:extLst>
          </p:cNvPr>
          <p:cNvGrpSpPr/>
          <p:nvPr/>
        </p:nvGrpSpPr>
        <p:grpSpPr>
          <a:xfrm>
            <a:off x="7260028" y="2005009"/>
            <a:ext cx="1905000" cy="879426"/>
            <a:chOff x="6312022" y="1881767"/>
            <a:chExt cx="2428364" cy="1464162"/>
          </a:xfrm>
        </p:grpSpPr>
        <p:pic>
          <p:nvPicPr>
            <p:cNvPr id="57" name="Picture 10" descr="Image result for hacker hoodie">
              <a:extLst>
                <a:ext uri="{FF2B5EF4-FFF2-40B4-BE49-F238E27FC236}">
                  <a16:creationId xmlns:a16="http://schemas.microsoft.com/office/drawing/2014/main" id="{7EFA41DD-A20D-0AB9-38EA-68EFBD0C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8" name="Thought Bubble: Cloud 57">
              <a:extLst>
                <a:ext uri="{FF2B5EF4-FFF2-40B4-BE49-F238E27FC236}">
                  <a16:creationId xmlns:a16="http://schemas.microsoft.com/office/drawing/2014/main" id="{6F728798-3BA9-4CA8-F3B2-8975830501FE}"/>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9" name="Group 58">
            <a:extLst>
              <a:ext uri="{FF2B5EF4-FFF2-40B4-BE49-F238E27FC236}">
                <a16:creationId xmlns:a16="http://schemas.microsoft.com/office/drawing/2014/main" id="{043FCB3A-DB96-E8F1-59D2-8432B4B5D4F9}"/>
              </a:ext>
            </a:extLst>
          </p:cNvPr>
          <p:cNvGrpSpPr/>
          <p:nvPr/>
        </p:nvGrpSpPr>
        <p:grpSpPr>
          <a:xfrm>
            <a:off x="4030918" y="5619368"/>
            <a:ext cx="1905000" cy="879426"/>
            <a:chOff x="6312022" y="1881767"/>
            <a:chExt cx="2428364" cy="1464162"/>
          </a:xfrm>
        </p:grpSpPr>
        <p:pic>
          <p:nvPicPr>
            <p:cNvPr id="60" name="Picture 10" descr="Image result for hacker hoodie">
              <a:extLst>
                <a:ext uri="{FF2B5EF4-FFF2-40B4-BE49-F238E27FC236}">
                  <a16:creationId xmlns:a16="http://schemas.microsoft.com/office/drawing/2014/main" id="{E4AC190D-8EE6-221F-D9D9-4689505F8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1" name="Thought Bubble: Cloud 60">
              <a:extLst>
                <a:ext uri="{FF2B5EF4-FFF2-40B4-BE49-F238E27FC236}">
                  <a16:creationId xmlns:a16="http://schemas.microsoft.com/office/drawing/2014/main" id="{B7F40BEE-E6F3-E32E-1FB2-E8A2F451ADFD}"/>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62" name="Group 61">
            <a:extLst>
              <a:ext uri="{FF2B5EF4-FFF2-40B4-BE49-F238E27FC236}">
                <a16:creationId xmlns:a16="http://schemas.microsoft.com/office/drawing/2014/main" id="{6C528A7A-44C0-A612-15BF-ECCD95A242B4}"/>
              </a:ext>
            </a:extLst>
          </p:cNvPr>
          <p:cNvGrpSpPr/>
          <p:nvPr/>
        </p:nvGrpSpPr>
        <p:grpSpPr>
          <a:xfrm>
            <a:off x="6121295" y="4449050"/>
            <a:ext cx="1905000" cy="879426"/>
            <a:chOff x="6312022" y="1881767"/>
            <a:chExt cx="2428364" cy="1464162"/>
          </a:xfrm>
        </p:grpSpPr>
        <p:pic>
          <p:nvPicPr>
            <p:cNvPr id="63" name="Picture 10" descr="Image result for hacker hoodie">
              <a:extLst>
                <a:ext uri="{FF2B5EF4-FFF2-40B4-BE49-F238E27FC236}">
                  <a16:creationId xmlns:a16="http://schemas.microsoft.com/office/drawing/2014/main" id="{F7DFF659-9585-4DBE-8E8E-EBE36BB11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4" name="Thought Bubble: Cloud 63">
              <a:extLst>
                <a:ext uri="{FF2B5EF4-FFF2-40B4-BE49-F238E27FC236}">
                  <a16:creationId xmlns:a16="http://schemas.microsoft.com/office/drawing/2014/main" id="{A102A135-15FA-D846-A42B-AFB97DF2A17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sp>
        <p:nvSpPr>
          <p:cNvPr id="65" name="Rounded Rectangular Callout 5">
            <a:extLst>
              <a:ext uri="{FF2B5EF4-FFF2-40B4-BE49-F238E27FC236}">
                <a16:creationId xmlns:a16="http://schemas.microsoft.com/office/drawing/2014/main" id="{64A1AD56-CF2A-6A8E-7FE4-AE2E3299C554}"/>
              </a:ext>
            </a:extLst>
          </p:cNvPr>
          <p:cNvSpPr/>
          <p:nvPr/>
        </p:nvSpPr>
        <p:spPr bwMode="auto">
          <a:xfrm>
            <a:off x="2752862" y="1887163"/>
            <a:ext cx="3018715" cy="919401"/>
          </a:xfrm>
          <a:prstGeom prst="wedgeRoundRectCallout">
            <a:avLst>
              <a:gd name="adj1" fmla="val -51316"/>
              <a:gd name="adj2" fmla="val 87303"/>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One VRF call for each coin?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72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One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1103469" y="2781300"/>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6" name="Group 15">
            <a:extLst>
              <a:ext uri="{FF2B5EF4-FFF2-40B4-BE49-F238E27FC236}">
                <a16:creationId xmlns:a16="http://schemas.microsoft.com/office/drawing/2014/main" id="{BB36D65A-E7CE-09C8-0AF8-E1FD2C96A50C}"/>
              </a:ext>
            </a:extLst>
          </p:cNvPr>
          <p:cNvGrpSpPr/>
          <p:nvPr/>
        </p:nvGrpSpPr>
        <p:grpSpPr>
          <a:xfrm>
            <a:off x="4657079" y="3833813"/>
            <a:ext cx="2154636" cy="1188473"/>
            <a:chOff x="6312022" y="1959400"/>
            <a:chExt cx="2428364" cy="1386529"/>
          </a:xfrm>
        </p:grpSpPr>
        <p:pic>
          <p:nvPicPr>
            <p:cNvPr id="17" name="Picture 10" descr="Image result for hacker hoodie">
              <a:extLst>
                <a:ext uri="{FF2B5EF4-FFF2-40B4-BE49-F238E27FC236}">
                  <a16:creationId xmlns:a16="http://schemas.microsoft.com/office/drawing/2014/main" id="{3060D1E6-2F0A-66EF-1468-2FF6A288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8" name="Thought Bubble: Cloud 17">
              <a:extLst>
                <a:ext uri="{FF2B5EF4-FFF2-40B4-BE49-F238E27FC236}">
                  <a16:creationId xmlns:a16="http://schemas.microsoft.com/office/drawing/2014/main" id="{4B7B6376-9F97-3457-1DD6-A9986AD79DB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6070837B-A91E-9111-4639-BDE377CA7197}"/>
              </a:ext>
            </a:extLst>
          </p:cNvPr>
          <p:cNvGrpSpPr/>
          <p:nvPr/>
        </p:nvGrpSpPr>
        <p:grpSpPr>
          <a:xfrm>
            <a:off x="5470102" y="3464502"/>
            <a:ext cx="1905000" cy="902851"/>
            <a:chOff x="6312022" y="1842767"/>
            <a:chExt cx="2428364" cy="1503162"/>
          </a:xfrm>
        </p:grpSpPr>
        <p:pic>
          <p:nvPicPr>
            <p:cNvPr id="20" name="Picture 10" descr="Image result for hacker hoodie">
              <a:extLst>
                <a:ext uri="{FF2B5EF4-FFF2-40B4-BE49-F238E27FC236}">
                  <a16:creationId xmlns:a16="http://schemas.microsoft.com/office/drawing/2014/main" id="{BF541E64-A2A2-146F-F9EC-F23724B07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1" name="Thought Bubble: Cloud 20">
              <a:extLst>
                <a:ext uri="{FF2B5EF4-FFF2-40B4-BE49-F238E27FC236}">
                  <a16:creationId xmlns:a16="http://schemas.microsoft.com/office/drawing/2014/main" id="{DFC9E952-E103-7B69-E3BB-A7B1381DBFC2}"/>
                </a:ext>
              </a:extLst>
            </p:cNvPr>
            <p:cNvSpPr/>
            <p:nvPr/>
          </p:nvSpPr>
          <p:spPr bwMode="auto">
            <a:xfrm>
              <a:off x="7825986" y="1842767"/>
              <a:ext cx="914400" cy="9360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rgbClr val="FF0066"/>
                  </a:solidFill>
                  <a:effectLst/>
                  <a:latin typeface="Lucida Console" pitchFamily="49" charset="0"/>
                </a:rPr>
                <a:t>sk</a:t>
              </a:r>
              <a:endParaRPr kumimoji="0" lang="en-US" sz="1800" b="0" i="0" u="none" strike="noStrike" cap="none" normalizeH="0" baseline="0" dirty="0">
                <a:ln>
                  <a:noFill/>
                </a:ln>
                <a:solidFill>
                  <a:srgbClr val="FF0066"/>
                </a:solidFill>
                <a:effectLst/>
                <a:latin typeface="Lucida Console" pitchFamily="49" charset="0"/>
              </a:endParaRPr>
            </a:p>
          </p:txBody>
        </p:sp>
      </p:grpSp>
      <p:grpSp>
        <p:nvGrpSpPr>
          <p:cNvPr id="25" name="Group 24">
            <a:extLst>
              <a:ext uri="{FF2B5EF4-FFF2-40B4-BE49-F238E27FC236}">
                <a16:creationId xmlns:a16="http://schemas.microsoft.com/office/drawing/2014/main" id="{38DA4D1D-3EF8-03CD-3E04-DBCA71D5DB6E}"/>
              </a:ext>
            </a:extLst>
          </p:cNvPr>
          <p:cNvGrpSpPr/>
          <p:nvPr/>
        </p:nvGrpSpPr>
        <p:grpSpPr>
          <a:xfrm>
            <a:off x="5626202" y="2706394"/>
            <a:ext cx="1905000" cy="879426"/>
            <a:chOff x="6312022" y="1881767"/>
            <a:chExt cx="2428364" cy="1464162"/>
          </a:xfrm>
        </p:grpSpPr>
        <p:pic>
          <p:nvPicPr>
            <p:cNvPr id="26" name="Picture 10" descr="Image result for hacker hoodie">
              <a:extLst>
                <a:ext uri="{FF2B5EF4-FFF2-40B4-BE49-F238E27FC236}">
                  <a16:creationId xmlns:a16="http://schemas.microsoft.com/office/drawing/2014/main" id="{E734B121-101F-F2F2-DBA4-8EE11F586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7" name="Thought Bubble: Cloud 26">
              <a:extLst>
                <a:ext uri="{FF2B5EF4-FFF2-40B4-BE49-F238E27FC236}">
                  <a16:creationId xmlns:a16="http://schemas.microsoft.com/office/drawing/2014/main" id="{10E567DD-4156-A163-0187-E1E2457B607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28" name="Group 27">
            <a:extLst>
              <a:ext uri="{FF2B5EF4-FFF2-40B4-BE49-F238E27FC236}">
                <a16:creationId xmlns:a16="http://schemas.microsoft.com/office/drawing/2014/main" id="{CD4E2D1E-099C-99E9-FC27-81ECE700DD36}"/>
              </a:ext>
            </a:extLst>
          </p:cNvPr>
          <p:cNvGrpSpPr/>
          <p:nvPr/>
        </p:nvGrpSpPr>
        <p:grpSpPr>
          <a:xfrm>
            <a:off x="6004590" y="2134620"/>
            <a:ext cx="1905000" cy="879426"/>
            <a:chOff x="6312022" y="1881767"/>
            <a:chExt cx="2428364" cy="1464162"/>
          </a:xfrm>
        </p:grpSpPr>
        <p:pic>
          <p:nvPicPr>
            <p:cNvPr id="29" name="Picture 10" descr="Image result for hacker hoodie">
              <a:extLst>
                <a:ext uri="{FF2B5EF4-FFF2-40B4-BE49-F238E27FC236}">
                  <a16:creationId xmlns:a16="http://schemas.microsoft.com/office/drawing/2014/main" id="{6A6F9BE3-7EF4-30B9-581A-5CE613ED3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0" name="Thought Bubble: Cloud 29">
              <a:extLst>
                <a:ext uri="{FF2B5EF4-FFF2-40B4-BE49-F238E27FC236}">
                  <a16:creationId xmlns:a16="http://schemas.microsoft.com/office/drawing/2014/main" id="{C8DCAE70-A79D-208C-2913-3DCFA3E3AE3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8E51FA1B-D438-7CB1-3222-CE1345126C0B}"/>
              </a:ext>
            </a:extLst>
          </p:cNvPr>
          <p:cNvGrpSpPr/>
          <p:nvPr/>
        </p:nvGrpSpPr>
        <p:grpSpPr>
          <a:xfrm>
            <a:off x="6435486" y="1562849"/>
            <a:ext cx="1852491" cy="879426"/>
            <a:chOff x="6312022" y="1881768"/>
            <a:chExt cx="2428364" cy="1464161"/>
          </a:xfrm>
        </p:grpSpPr>
        <p:pic>
          <p:nvPicPr>
            <p:cNvPr id="32" name="Picture 10" descr="Image result for hacker hoodie">
              <a:extLst>
                <a:ext uri="{FF2B5EF4-FFF2-40B4-BE49-F238E27FC236}">
                  <a16:creationId xmlns:a16="http://schemas.microsoft.com/office/drawing/2014/main" id="{DD4FF828-3B6E-40DA-22FC-4BE8B37849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3" name="Thought Bubble: Cloud 32">
              <a:extLst>
                <a:ext uri="{FF2B5EF4-FFF2-40B4-BE49-F238E27FC236}">
                  <a16:creationId xmlns:a16="http://schemas.microsoft.com/office/drawing/2014/main" id="{2E7A564F-C855-665C-E5C7-D3B621CE6DE9}"/>
                </a:ext>
              </a:extLst>
            </p:cNvPr>
            <p:cNvSpPr/>
            <p:nvPr/>
          </p:nvSpPr>
          <p:spPr bwMode="auto">
            <a:xfrm>
              <a:off x="7825986" y="1881768"/>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34" name="Group 33">
            <a:extLst>
              <a:ext uri="{FF2B5EF4-FFF2-40B4-BE49-F238E27FC236}">
                <a16:creationId xmlns:a16="http://schemas.microsoft.com/office/drawing/2014/main" id="{68000671-40B3-DFBB-96CA-D06981C5603F}"/>
              </a:ext>
            </a:extLst>
          </p:cNvPr>
          <p:cNvGrpSpPr/>
          <p:nvPr/>
        </p:nvGrpSpPr>
        <p:grpSpPr>
          <a:xfrm>
            <a:off x="6957090" y="1160046"/>
            <a:ext cx="1905000" cy="879426"/>
            <a:chOff x="6312022" y="1881767"/>
            <a:chExt cx="2428364" cy="1464162"/>
          </a:xfrm>
        </p:grpSpPr>
        <p:pic>
          <p:nvPicPr>
            <p:cNvPr id="39" name="Picture 10" descr="Image result for hacker hoodie">
              <a:extLst>
                <a:ext uri="{FF2B5EF4-FFF2-40B4-BE49-F238E27FC236}">
                  <a16:creationId xmlns:a16="http://schemas.microsoft.com/office/drawing/2014/main" id="{0300708A-0877-9647-7D4C-FB38FC2AA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0" name="Thought Bubble: Cloud 39">
              <a:extLst>
                <a:ext uri="{FF2B5EF4-FFF2-40B4-BE49-F238E27FC236}">
                  <a16:creationId xmlns:a16="http://schemas.microsoft.com/office/drawing/2014/main" id="{4AAEC35E-2C96-B006-0FA6-5D111AD701AC}"/>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41" name="Group 40">
            <a:extLst>
              <a:ext uri="{FF2B5EF4-FFF2-40B4-BE49-F238E27FC236}">
                <a16:creationId xmlns:a16="http://schemas.microsoft.com/office/drawing/2014/main" id="{08741BB4-9FAE-F151-B037-15E80BA423FC}"/>
              </a:ext>
            </a:extLst>
          </p:cNvPr>
          <p:cNvGrpSpPr/>
          <p:nvPr/>
        </p:nvGrpSpPr>
        <p:grpSpPr>
          <a:xfrm>
            <a:off x="7332954" y="568344"/>
            <a:ext cx="1711799" cy="730380"/>
            <a:chOff x="6312022" y="1822016"/>
            <a:chExt cx="2428364" cy="1523913"/>
          </a:xfrm>
        </p:grpSpPr>
        <p:pic>
          <p:nvPicPr>
            <p:cNvPr id="42" name="Picture 10" descr="Image result for hacker hoodie">
              <a:extLst>
                <a:ext uri="{FF2B5EF4-FFF2-40B4-BE49-F238E27FC236}">
                  <a16:creationId xmlns:a16="http://schemas.microsoft.com/office/drawing/2014/main" id="{33AA4FD3-44F4-28D7-306E-269C2F792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3" name="Thought Bubble: Cloud 42">
              <a:extLst>
                <a:ext uri="{FF2B5EF4-FFF2-40B4-BE49-F238E27FC236}">
                  <a16:creationId xmlns:a16="http://schemas.microsoft.com/office/drawing/2014/main" id="{8ED7B44A-22B8-FD68-7D8F-FAED48649643}"/>
                </a:ext>
              </a:extLst>
            </p:cNvPr>
            <p:cNvSpPr/>
            <p:nvPr/>
          </p:nvSpPr>
          <p:spPr bwMode="auto">
            <a:xfrm>
              <a:off x="7825985" y="1822016"/>
              <a:ext cx="914401" cy="977532"/>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0066"/>
                  </a:solidFill>
                  <a:effectLst/>
                  <a:latin typeface="Lucida Console" pitchFamily="49" charset="0"/>
                </a:rPr>
                <a:t>sk</a:t>
              </a:r>
              <a:endParaRPr kumimoji="0" lang="en-US" sz="1400" b="0" i="0" u="none" strike="noStrike" cap="none" normalizeH="0" baseline="0" dirty="0">
                <a:ln>
                  <a:noFill/>
                </a:ln>
                <a:solidFill>
                  <a:srgbClr val="FF0066"/>
                </a:solidFill>
                <a:effectLst/>
                <a:latin typeface="Lucida Console" pitchFamily="49" charset="0"/>
              </a:endParaRPr>
            </a:p>
          </p:txBody>
        </p:sp>
      </p:grpSp>
      <p:grpSp>
        <p:nvGrpSpPr>
          <p:cNvPr id="15" name="Group 14">
            <a:extLst>
              <a:ext uri="{FF2B5EF4-FFF2-40B4-BE49-F238E27FC236}">
                <a16:creationId xmlns:a16="http://schemas.microsoft.com/office/drawing/2014/main" id="{B9213FE2-E63C-0150-DC6E-6E5DCBD4CC0C}"/>
              </a:ext>
            </a:extLst>
          </p:cNvPr>
          <p:cNvGrpSpPr/>
          <p:nvPr/>
        </p:nvGrpSpPr>
        <p:grpSpPr>
          <a:xfrm>
            <a:off x="3508987" y="4412136"/>
            <a:ext cx="2428364" cy="1386529"/>
            <a:chOff x="6312022" y="1959400"/>
            <a:chExt cx="2428364" cy="1386529"/>
          </a:xfrm>
        </p:grpSpPr>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8" name="Thought Bubble: Cloud 37">
              <a:extLst>
                <a:ext uri="{FF2B5EF4-FFF2-40B4-BE49-F238E27FC236}">
                  <a16:creationId xmlns:a16="http://schemas.microsoft.com/office/drawing/2014/main" id="{E495D212-4B37-9273-4D73-DEC5E470811B}"/>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22" name="Group 21">
            <a:extLst>
              <a:ext uri="{FF2B5EF4-FFF2-40B4-BE49-F238E27FC236}">
                <a16:creationId xmlns:a16="http://schemas.microsoft.com/office/drawing/2014/main" id="{56B6F505-AE48-5F73-615C-AF148A4297EF}"/>
              </a:ext>
            </a:extLst>
          </p:cNvPr>
          <p:cNvGrpSpPr/>
          <p:nvPr/>
        </p:nvGrpSpPr>
        <p:grpSpPr>
          <a:xfrm>
            <a:off x="1992469" y="5243513"/>
            <a:ext cx="2428364" cy="1386529"/>
            <a:chOff x="6312022" y="1959400"/>
            <a:chExt cx="2428364" cy="1386529"/>
          </a:xfrm>
        </p:grpSpPr>
        <p:pic>
          <p:nvPicPr>
            <p:cNvPr id="23" name="Picture 10" descr="Image result for hacker hoodie">
              <a:extLst>
                <a:ext uri="{FF2B5EF4-FFF2-40B4-BE49-F238E27FC236}">
                  <a16:creationId xmlns:a16="http://schemas.microsoft.com/office/drawing/2014/main" id="{F6A49E4E-EF70-4391-8292-AFBC4672E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6BD9DA25-32C1-9163-35C0-D4B30B9FFF06}"/>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4" name="Group 43">
            <a:extLst>
              <a:ext uri="{FF2B5EF4-FFF2-40B4-BE49-F238E27FC236}">
                <a16:creationId xmlns:a16="http://schemas.microsoft.com/office/drawing/2014/main" id="{798516A6-A9A3-7DDA-54FA-7006D52225ED}"/>
              </a:ext>
            </a:extLst>
          </p:cNvPr>
          <p:cNvGrpSpPr/>
          <p:nvPr/>
        </p:nvGrpSpPr>
        <p:grpSpPr>
          <a:xfrm>
            <a:off x="5339018" y="5225935"/>
            <a:ext cx="2428364" cy="1386529"/>
            <a:chOff x="6312022" y="1959400"/>
            <a:chExt cx="2428364" cy="1386529"/>
          </a:xfrm>
        </p:grpSpPr>
        <p:pic>
          <p:nvPicPr>
            <p:cNvPr id="45" name="Picture 10" descr="Image result for hacker hoodie">
              <a:extLst>
                <a:ext uri="{FF2B5EF4-FFF2-40B4-BE49-F238E27FC236}">
                  <a16:creationId xmlns:a16="http://schemas.microsoft.com/office/drawing/2014/main" id="{D57A6679-92AC-18AE-7D55-51ABA89D5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354134D7-2485-AE88-AA0C-61E9F4A9744D}"/>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47" name="Group 46">
            <a:extLst>
              <a:ext uri="{FF2B5EF4-FFF2-40B4-BE49-F238E27FC236}">
                <a16:creationId xmlns:a16="http://schemas.microsoft.com/office/drawing/2014/main" id="{B19E0B94-AD43-6BB7-70E2-A779864D14A2}"/>
              </a:ext>
            </a:extLst>
          </p:cNvPr>
          <p:cNvGrpSpPr/>
          <p:nvPr/>
        </p:nvGrpSpPr>
        <p:grpSpPr>
          <a:xfrm>
            <a:off x="7073795" y="3800973"/>
            <a:ext cx="2428364" cy="1386529"/>
            <a:chOff x="6312022" y="1959400"/>
            <a:chExt cx="2428364" cy="1386529"/>
          </a:xfrm>
        </p:grpSpPr>
        <p:pic>
          <p:nvPicPr>
            <p:cNvPr id="48" name="Picture 10" descr="Image result for hacker hoodie">
              <a:extLst>
                <a:ext uri="{FF2B5EF4-FFF2-40B4-BE49-F238E27FC236}">
                  <a16:creationId xmlns:a16="http://schemas.microsoft.com/office/drawing/2014/main" id="{9CE5DA4E-7469-3611-989D-5CD51ADF8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49" name="Thought Bubble: Cloud 48">
              <a:extLst>
                <a:ext uri="{FF2B5EF4-FFF2-40B4-BE49-F238E27FC236}">
                  <a16:creationId xmlns:a16="http://schemas.microsoft.com/office/drawing/2014/main" id="{075BA506-345A-E847-425D-33977D33A1B2}"/>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0" name="Group 49">
            <a:extLst>
              <a:ext uri="{FF2B5EF4-FFF2-40B4-BE49-F238E27FC236}">
                <a16:creationId xmlns:a16="http://schemas.microsoft.com/office/drawing/2014/main" id="{CFF0A20F-3A1F-40FC-676A-949E4B5C9545}"/>
              </a:ext>
            </a:extLst>
          </p:cNvPr>
          <p:cNvGrpSpPr/>
          <p:nvPr/>
        </p:nvGrpSpPr>
        <p:grpSpPr>
          <a:xfrm>
            <a:off x="422687" y="4952826"/>
            <a:ext cx="2428364" cy="1386529"/>
            <a:chOff x="6312022" y="1959400"/>
            <a:chExt cx="2428364" cy="1386529"/>
          </a:xfrm>
        </p:grpSpPr>
        <p:pic>
          <p:nvPicPr>
            <p:cNvPr id="51" name="Picture 10" descr="Image result for hacker hoodie">
              <a:extLst>
                <a:ext uri="{FF2B5EF4-FFF2-40B4-BE49-F238E27FC236}">
                  <a16:creationId xmlns:a16="http://schemas.microsoft.com/office/drawing/2014/main" id="{0E4CF26C-C230-2CF8-FDF4-C7A4D04D9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2" name="Thought Bubble: Cloud 51">
              <a:extLst>
                <a:ext uri="{FF2B5EF4-FFF2-40B4-BE49-F238E27FC236}">
                  <a16:creationId xmlns:a16="http://schemas.microsoft.com/office/drawing/2014/main" id="{E90D6DA9-0D4B-C535-7D8C-FA19C7CCE1E9}"/>
                </a:ext>
              </a:extLst>
            </p:cNvPr>
            <p:cNvSpPr/>
            <p:nvPr/>
          </p:nvSpPr>
          <p:spPr bwMode="auto">
            <a:xfrm>
              <a:off x="7825986" y="1959400"/>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53" name="Group 52">
            <a:extLst>
              <a:ext uri="{FF2B5EF4-FFF2-40B4-BE49-F238E27FC236}">
                <a16:creationId xmlns:a16="http://schemas.microsoft.com/office/drawing/2014/main" id="{144DC4EB-B4EA-76D5-4264-80FE20A1F143}"/>
              </a:ext>
            </a:extLst>
          </p:cNvPr>
          <p:cNvGrpSpPr/>
          <p:nvPr/>
        </p:nvGrpSpPr>
        <p:grpSpPr>
          <a:xfrm>
            <a:off x="7016438" y="3014046"/>
            <a:ext cx="1905000" cy="879426"/>
            <a:chOff x="6312022" y="1881767"/>
            <a:chExt cx="2428364" cy="1464162"/>
          </a:xfrm>
        </p:grpSpPr>
        <p:pic>
          <p:nvPicPr>
            <p:cNvPr id="54" name="Picture 10" descr="Image result for hacker hoodie">
              <a:extLst>
                <a:ext uri="{FF2B5EF4-FFF2-40B4-BE49-F238E27FC236}">
                  <a16:creationId xmlns:a16="http://schemas.microsoft.com/office/drawing/2014/main" id="{1DEE4A2D-AD4D-AE88-D654-9D0C571AA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5" name="Thought Bubble: Cloud 54">
              <a:extLst>
                <a:ext uri="{FF2B5EF4-FFF2-40B4-BE49-F238E27FC236}">
                  <a16:creationId xmlns:a16="http://schemas.microsoft.com/office/drawing/2014/main" id="{CB04CBF9-8026-9A40-E280-AE16EC01A15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6" name="Group 55">
            <a:extLst>
              <a:ext uri="{FF2B5EF4-FFF2-40B4-BE49-F238E27FC236}">
                <a16:creationId xmlns:a16="http://schemas.microsoft.com/office/drawing/2014/main" id="{BE664091-A6D7-B346-DFDF-94C132D1FE0F}"/>
              </a:ext>
            </a:extLst>
          </p:cNvPr>
          <p:cNvGrpSpPr/>
          <p:nvPr/>
        </p:nvGrpSpPr>
        <p:grpSpPr>
          <a:xfrm>
            <a:off x="7260028" y="2005009"/>
            <a:ext cx="1905000" cy="879426"/>
            <a:chOff x="6312022" y="1881767"/>
            <a:chExt cx="2428364" cy="1464162"/>
          </a:xfrm>
        </p:grpSpPr>
        <p:pic>
          <p:nvPicPr>
            <p:cNvPr id="57" name="Picture 10" descr="Image result for hacker hoodie">
              <a:extLst>
                <a:ext uri="{FF2B5EF4-FFF2-40B4-BE49-F238E27FC236}">
                  <a16:creationId xmlns:a16="http://schemas.microsoft.com/office/drawing/2014/main" id="{7EFA41DD-A20D-0AB9-38EA-68EFBD0CDD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58" name="Thought Bubble: Cloud 57">
              <a:extLst>
                <a:ext uri="{FF2B5EF4-FFF2-40B4-BE49-F238E27FC236}">
                  <a16:creationId xmlns:a16="http://schemas.microsoft.com/office/drawing/2014/main" id="{6F728798-3BA9-4CA8-F3B2-8975830501FE}"/>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59" name="Group 58">
            <a:extLst>
              <a:ext uri="{FF2B5EF4-FFF2-40B4-BE49-F238E27FC236}">
                <a16:creationId xmlns:a16="http://schemas.microsoft.com/office/drawing/2014/main" id="{043FCB3A-DB96-E8F1-59D2-8432B4B5D4F9}"/>
              </a:ext>
            </a:extLst>
          </p:cNvPr>
          <p:cNvGrpSpPr/>
          <p:nvPr/>
        </p:nvGrpSpPr>
        <p:grpSpPr>
          <a:xfrm>
            <a:off x="4030918" y="5619368"/>
            <a:ext cx="1905000" cy="879426"/>
            <a:chOff x="6312022" y="1881767"/>
            <a:chExt cx="2428364" cy="1464162"/>
          </a:xfrm>
        </p:grpSpPr>
        <p:pic>
          <p:nvPicPr>
            <p:cNvPr id="60" name="Picture 10" descr="Image result for hacker hoodie">
              <a:extLst>
                <a:ext uri="{FF2B5EF4-FFF2-40B4-BE49-F238E27FC236}">
                  <a16:creationId xmlns:a16="http://schemas.microsoft.com/office/drawing/2014/main" id="{E4AC190D-8EE6-221F-D9D9-4689505F8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1" name="Thought Bubble: Cloud 60">
              <a:extLst>
                <a:ext uri="{FF2B5EF4-FFF2-40B4-BE49-F238E27FC236}">
                  <a16:creationId xmlns:a16="http://schemas.microsoft.com/office/drawing/2014/main" id="{B7F40BEE-E6F3-E32E-1FB2-E8A2F451ADFD}"/>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grpSp>
        <p:nvGrpSpPr>
          <p:cNvPr id="62" name="Group 61">
            <a:extLst>
              <a:ext uri="{FF2B5EF4-FFF2-40B4-BE49-F238E27FC236}">
                <a16:creationId xmlns:a16="http://schemas.microsoft.com/office/drawing/2014/main" id="{6C528A7A-44C0-A612-15BF-ECCD95A242B4}"/>
              </a:ext>
            </a:extLst>
          </p:cNvPr>
          <p:cNvGrpSpPr/>
          <p:nvPr/>
        </p:nvGrpSpPr>
        <p:grpSpPr>
          <a:xfrm>
            <a:off x="6121295" y="4449050"/>
            <a:ext cx="1905000" cy="879426"/>
            <a:chOff x="6312022" y="1881767"/>
            <a:chExt cx="2428364" cy="1464162"/>
          </a:xfrm>
        </p:grpSpPr>
        <p:pic>
          <p:nvPicPr>
            <p:cNvPr id="63" name="Picture 10" descr="Image result for hacker hoodie">
              <a:extLst>
                <a:ext uri="{FF2B5EF4-FFF2-40B4-BE49-F238E27FC236}">
                  <a16:creationId xmlns:a16="http://schemas.microsoft.com/office/drawing/2014/main" id="{F7DFF659-9585-4DBE-8E8E-EBE36BB11F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2" y="2113838"/>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64" name="Thought Bubble: Cloud 63">
              <a:extLst>
                <a:ext uri="{FF2B5EF4-FFF2-40B4-BE49-F238E27FC236}">
                  <a16:creationId xmlns:a16="http://schemas.microsoft.com/office/drawing/2014/main" id="{A102A135-15FA-D846-A42B-AFB97DF2A17B}"/>
                </a:ext>
              </a:extLst>
            </p:cNvPr>
            <p:cNvSpPr/>
            <p:nvPr/>
          </p:nvSpPr>
          <p:spPr bwMode="auto">
            <a:xfrm>
              <a:off x="7825986" y="1881767"/>
              <a:ext cx="914400" cy="858029"/>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0066"/>
                  </a:solidFill>
                  <a:effectLst/>
                  <a:latin typeface="Lucida Console" pitchFamily="49" charset="0"/>
                </a:rPr>
                <a:t>sk</a:t>
              </a:r>
              <a:endParaRPr kumimoji="0" lang="en-US" sz="1600" b="0" i="0" u="none" strike="noStrike" cap="none" normalizeH="0" baseline="0" dirty="0">
                <a:ln>
                  <a:noFill/>
                </a:ln>
                <a:solidFill>
                  <a:srgbClr val="FF0066"/>
                </a:solidFill>
                <a:effectLst/>
                <a:latin typeface="Lucida Console" pitchFamily="49" charset="0"/>
              </a:endParaRPr>
            </a:p>
          </p:txBody>
        </p:sp>
      </p:grpSp>
      <p:sp>
        <p:nvSpPr>
          <p:cNvPr id="65" name="Rounded Rectangular Callout 5">
            <a:extLst>
              <a:ext uri="{FF2B5EF4-FFF2-40B4-BE49-F238E27FC236}">
                <a16:creationId xmlns:a16="http://schemas.microsoft.com/office/drawing/2014/main" id="{64A1AD56-CF2A-6A8E-7FE4-AE2E3299C554}"/>
              </a:ext>
            </a:extLst>
          </p:cNvPr>
          <p:cNvSpPr/>
          <p:nvPr/>
        </p:nvSpPr>
        <p:spPr bwMode="auto">
          <a:xfrm>
            <a:off x="2752862" y="2091474"/>
            <a:ext cx="1517297" cy="510778"/>
          </a:xfrm>
          <a:prstGeom prst="wedgeRoundRectCallout">
            <a:avLst>
              <a:gd name="adj1" fmla="val -64727"/>
              <a:gd name="adj2" fmla="val 121467"/>
              <a:gd name="adj3" fmla="val 16667"/>
            </a:avLst>
          </a:prstGeom>
          <a:solidFill>
            <a:schemeClr val="bg1"/>
          </a:solid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Nope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60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Weights to Votes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2269083" y="5246216"/>
            <a:ext cx="3893455" cy="510778"/>
          </a:xfrm>
          <a:prstGeom prst="wedgeRoundRectCallout">
            <a:avLst>
              <a:gd name="adj1" fmla="val -53361"/>
              <a:gd name="adj2" fmla="val -168396"/>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How many votes do I get?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1938883" y="2421311"/>
            <a:ext cx="2544340"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own </a:t>
            </a:r>
            <a:r>
              <a:rPr lang="en-US" i="1" dirty="0">
                <a:solidFill>
                  <a:schemeClr val="tx1"/>
                </a:solidFill>
                <a:latin typeface="Arial" panose="020B0604020202020204" pitchFamily="34" charset="0"/>
                <a:cs typeface="Arial" panose="020B0604020202020204" pitchFamily="34" charset="0"/>
              </a:rPr>
              <a:t>w</a:t>
            </a:r>
            <a:r>
              <a:rPr lang="en-US" dirty="0">
                <a:solidFill>
                  <a:srgbClr val="FFFF00"/>
                </a:solidFill>
                <a:latin typeface="Arial" panose="020B0604020202020204" pitchFamily="34" charset="0"/>
                <a:cs typeface="Arial" panose="020B0604020202020204" pitchFamily="34" charset="0"/>
              </a:rPr>
              <a:t> coins</a:t>
            </a:r>
            <a:endParaRPr lang="en-US" i="1" baseline="30000" dirty="0">
              <a:solidFill>
                <a:schemeClr val="tx1"/>
              </a:solidFill>
              <a:latin typeface="Arial" panose="020B0604020202020204" pitchFamily="34" charset="0"/>
              <a:cs typeface="Arial" panose="020B0604020202020204" pitchFamily="34" charset="0"/>
            </a:endParaRPr>
          </a:p>
        </p:txBody>
      </p:sp>
      <p:pic>
        <p:nvPicPr>
          <p:cNvPr id="15" name="Picture 10" descr="Image result for hacker hoodie">
            <a:extLst>
              <a:ext uri="{FF2B5EF4-FFF2-40B4-BE49-F238E27FC236}">
                <a16:creationId xmlns:a16="http://schemas.microsoft.com/office/drawing/2014/main" id="{32F3BAF2-6869-13A2-C010-285620D697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F372A1-49C4-5767-F5F6-C1D0074139C9}"/>
              </a:ext>
            </a:extLst>
          </p:cNvPr>
          <p:cNvSpPr txBox="1"/>
          <p:nvPr/>
        </p:nvSpPr>
        <p:spPr bwMode="auto">
          <a:xfrm>
            <a:off x="6379968" y="4846106"/>
            <a:ext cx="699229"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000" b="1" dirty="0">
                <a:solidFill>
                  <a:srgbClr val="FFFF00"/>
                </a:solidFill>
                <a:latin typeface="Arial" panose="020B0604020202020204" pitchFamily="34" charset="0"/>
                <a:cs typeface="Arial" panose="020B0604020202020204" pitchFamily="34" charset="0"/>
              </a:rPr>
              <a:t>VRF</a:t>
            </a:r>
          </a:p>
        </p:txBody>
      </p:sp>
    </p:spTree>
    <p:extLst>
      <p:ext uri="{BB962C8B-B14F-4D97-AF65-F5344CB8AC3E}">
        <p14:creationId xmlns:p14="http://schemas.microsoft.com/office/powerpoint/2010/main" val="37956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54FA-3577-D223-9EAE-23ED71DF1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50B67-655D-C2F7-5D07-0CDC90862A5F}"/>
              </a:ext>
            </a:extLst>
          </p:cNvPr>
          <p:cNvSpPr>
            <a:spLocks noGrp="1"/>
          </p:cNvSpPr>
          <p:nvPr>
            <p:ph type="title"/>
          </p:nvPr>
        </p:nvSpPr>
        <p:spPr/>
        <p:txBody>
          <a:bodyPr/>
          <a:lstStyle/>
          <a:p>
            <a:r>
              <a:rPr lang="en-US" dirty="0">
                <a:solidFill>
                  <a:srgbClr val="FFFF00"/>
                </a:solidFill>
              </a:rPr>
              <a:t>Normalize </a:t>
            </a:r>
            <a:r>
              <a:rPr lang="en-US" i="1" dirty="0">
                <a:solidFill>
                  <a:srgbClr val="FFFF00"/>
                </a:solidFill>
              </a:rPr>
              <a:t>r </a:t>
            </a:r>
            <a:r>
              <a:rPr lang="en-US" dirty="0">
                <a:solidFill>
                  <a:srgbClr val="FFFF00"/>
                </a:solidFill>
              </a:rPr>
              <a:t>to unit interval</a:t>
            </a:r>
          </a:p>
        </p:txBody>
      </p:sp>
      <p:sp>
        <p:nvSpPr>
          <p:cNvPr id="3" name="Slide Number Placeholder 2">
            <a:extLst>
              <a:ext uri="{FF2B5EF4-FFF2-40B4-BE49-F238E27FC236}">
                <a16:creationId xmlns:a16="http://schemas.microsoft.com/office/drawing/2014/main" id="{9DAB0E1F-F221-F726-D313-6717C6697181}"/>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pic>
        <p:nvPicPr>
          <p:cNvPr id="4" name="Picture 10" descr="Image result for hacker hoodie">
            <a:extLst>
              <a:ext uri="{FF2B5EF4-FFF2-40B4-BE49-F238E27FC236}">
                <a16:creationId xmlns:a16="http://schemas.microsoft.com/office/drawing/2014/main" id="{089FBD8A-2FD0-687B-F53C-465E27329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ED8C1885-4A5D-7DA4-51B0-853A2E3C7A95}"/>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D69A7816-49C4-2474-3D6B-CB56A93C960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35FFAF5C-8E67-C272-CDA8-7730D873DA4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5798EBF7-DB09-E71D-CA1B-EAA4B871E6F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8A7A3391-11A7-3FA4-EA68-E64E48F1F9F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B847FAB7-A979-3A44-57F5-9DF2DF39FFA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18290F07-7768-8ECA-35C1-CC50476B202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34F9EE15-EDAC-DFEC-B6F8-8872BB903BA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C852050B-16BD-080E-032F-1241ABD7AE4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68CCE07A-F66D-B92A-3D93-4D0780ED3AA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5A397DF-6985-1A00-7234-7921ECACBABB}"/>
              </a:ext>
            </a:extLst>
          </p:cNvPr>
          <p:cNvSpPr/>
          <p:nvPr/>
        </p:nvSpPr>
        <p:spPr bwMode="auto">
          <a:xfrm>
            <a:off x="4816039" y="2787998"/>
            <a:ext cx="3280396"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[0,2</a:t>
            </a:r>
            <a:r>
              <a:rPr kumimoji="0" lang="en-US" sz="2400" b="0" i="0" u="none" strike="noStrike" cap="none" normalizeH="0" baseline="30000" dirty="0">
                <a:ln>
                  <a:noFill/>
                </a:ln>
                <a:solidFill>
                  <a:srgbClr val="FFFF00"/>
                </a:solidFill>
                <a:effectLst/>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042CD71A-2412-9600-AF64-B7978D67EB31}"/>
              </a:ext>
            </a:extLst>
          </p:cNvPr>
          <p:cNvSpPr/>
          <p:nvPr/>
        </p:nvSpPr>
        <p:spPr bwMode="auto">
          <a:xfrm>
            <a:off x="1938883" y="2421311"/>
            <a:ext cx="2544340"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My </a:t>
            </a:r>
            <a:r>
              <a:rPr lang="en-US" i="1" dirty="0">
                <a:solidFill>
                  <a:schemeClr val="tx1">
                    <a:lumMod val="95000"/>
                  </a:schemeClr>
                </a:solidFill>
                <a:latin typeface="Arial" panose="020B0604020202020204" pitchFamily="34" charset="0"/>
                <a:cs typeface="Arial" panose="020B0604020202020204" pitchFamily="34" charset="0"/>
              </a:rPr>
              <a:t>r / </a:t>
            </a:r>
            <a:r>
              <a:rPr lang="en-US" dirty="0">
                <a:solidFill>
                  <a:schemeClr val="tx1">
                    <a:lumMod val="95000"/>
                  </a:schemeClr>
                </a:solidFill>
                <a:latin typeface="Arial" panose="020B0604020202020204" pitchFamily="34" charset="0"/>
                <a:cs typeface="Arial" panose="020B0604020202020204" pitchFamily="34" charset="0"/>
              </a:rPr>
              <a:t>2</a:t>
            </a:r>
            <a:r>
              <a:rPr lang="en-US" baseline="30000" dirty="0">
                <a:solidFill>
                  <a:schemeClr val="tx1">
                    <a:lumMod val="95000"/>
                  </a:schemeClr>
                </a:solidFill>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FF00"/>
                </a:solidFill>
                <a:latin typeface="Arial" panose="020B0604020202020204" pitchFamily="34" charset="0"/>
                <a:cs typeface="Arial" panose="020B0604020202020204" pitchFamily="34" charset="0"/>
              </a:rPr>
              <a:t> [0,1]</a:t>
            </a:r>
            <a:endParaRPr lang="en-US" i="1" baseline="30000" dirty="0">
              <a:solidFill>
                <a:schemeClr val="tx1"/>
              </a:solidFill>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5268E37B-489B-9DE1-6B34-B443DA143AB2}"/>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169888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Probability exactly </a:t>
            </a:r>
            <a:r>
              <a:rPr lang="en-US" i="1" dirty="0">
                <a:solidFill>
                  <a:srgbClr val="FFFF00"/>
                </a:solidFill>
              </a:rPr>
              <a:t>k</a:t>
            </a:r>
            <a:r>
              <a:rPr lang="en-US" dirty="0">
                <a:solidFill>
                  <a:srgbClr val="FFFF00"/>
                </a:solidFill>
              </a:rPr>
              <a:t> out of </a:t>
            </a:r>
            <a:r>
              <a:rPr lang="en-US" i="1" dirty="0">
                <a:solidFill>
                  <a:srgbClr val="FFFF00"/>
                </a:solidFill>
              </a:rPr>
              <a:t>w</a:t>
            </a:r>
            <a:r>
              <a:rPr lang="en-US" dirty="0">
                <a:solidFill>
                  <a:srgbClr val="FFFF00"/>
                </a:solidFill>
              </a:rPr>
              <a:t>  coins chosen to vote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mc:AlternateContent xmlns:mc="http://schemas.openxmlformats.org/markup-compatibility/2006" xmlns:a14="http://schemas.microsoft.com/office/drawing/2010/main">
        <mc:Choice Requires="a14">
          <p:sp>
            <p:nvSpPr>
              <p:cNvPr id="6" name="TextBox 5"/>
              <p:cNvSpPr txBox="1"/>
              <p:nvPr/>
            </p:nvSpPr>
            <p:spPr bwMode="auto">
              <a:xfrm>
                <a:off x="1850230" y="2774442"/>
                <a:ext cx="5443541" cy="1398588"/>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sz="4800" b="1" i="1" smtClean="0">
                              <a:solidFill>
                                <a:schemeClr val="tx1"/>
                              </a:solidFill>
                              <a:latin typeface="Cambria Math" panose="02040503050406030204" pitchFamily="18" charset="0"/>
                              <a:cs typeface="Arial" panose="020B0604020202020204" pitchFamily="34" charset="0"/>
                            </a:rPr>
                          </m:ctrlPr>
                        </m:dPr>
                        <m:e>
                          <m:f>
                            <m:fPr>
                              <m:type m:val="noBar"/>
                              <m:ctrlPr>
                                <a:rPr lang="en-US" sz="4800" b="1" i="1" smtClean="0">
                                  <a:solidFill>
                                    <a:schemeClr val="tx1"/>
                                  </a:solidFill>
                                  <a:latin typeface="Cambria Math" panose="02040503050406030204" pitchFamily="18" charset="0"/>
                                  <a:cs typeface="Arial" panose="020B0604020202020204" pitchFamily="34" charset="0"/>
                                </a:rPr>
                              </m:ctrlPr>
                            </m:fPr>
                            <m:num>
                              <m:r>
                                <a:rPr lang="en-US" sz="4800" b="1" i="1" smtClean="0">
                                  <a:solidFill>
                                    <a:schemeClr val="tx1"/>
                                  </a:solidFill>
                                  <a:latin typeface="Cambria Math"/>
                                  <a:cs typeface="Arial" panose="020B0604020202020204" pitchFamily="34" charset="0"/>
                                </a:rPr>
                                <m:t>𝒘</m:t>
                              </m:r>
                            </m:num>
                            <m:den>
                              <m:r>
                                <a:rPr lang="en-US" sz="4800" b="1" i="1" smtClean="0">
                                  <a:solidFill>
                                    <a:schemeClr val="tx1"/>
                                  </a:solidFill>
                                  <a:latin typeface="Cambria Math"/>
                                  <a:cs typeface="Arial" panose="020B0604020202020204" pitchFamily="34" charset="0"/>
                                </a:rPr>
                                <m:t>𝒌</m:t>
                              </m:r>
                            </m:den>
                          </m:f>
                        </m:e>
                      </m:d>
                      <m:sSup>
                        <m:sSupPr>
                          <m:ctrlPr>
                            <a:rPr lang="en-US" sz="4800" b="1" i="1" smtClean="0">
                              <a:solidFill>
                                <a:schemeClr val="tx1"/>
                              </a:solidFill>
                              <a:latin typeface="Cambria Math" panose="02040503050406030204" pitchFamily="18" charset="0"/>
                              <a:cs typeface="Arial" panose="020B0604020202020204" pitchFamily="34" charset="0"/>
                            </a:rPr>
                          </m:ctrlPr>
                        </m:sSupPr>
                        <m:e>
                          <m:r>
                            <a:rPr lang="en-US" sz="4800" b="1" i="1" smtClean="0">
                              <a:solidFill>
                                <a:schemeClr val="tx1"/>
                              </a:solidFill>
                              <a:latin typeface="Cambria Math"/>
                              <a:cs typeface="Arial" panose="020B0604020202020204" pitchFamily="34" charset="0"/>
                            </a:rPr>
                            <m:t>𝒑</m:t>
                          </m:r>
                        </m:e>
                        <m:sup>
                          <m:r>
                            <a:rPr lang="en-US" sz="4800" b="1" i="1" smtClean="0">
                              <a:solidFill>
                                <a:schemeClr val="tx1"/>
                              </a:solidFill>
                              <a:latin typeface="Cambria Math"/>
                              <a:cs typeface="Arial" panose="020B0604020202020204" pitchFamily="34" charset="0"/>
                            </a:rPr>
                            <m:t>𝒌</m:t>
                          </m:r>
                        </m:sup>
                      </m:sSup>
                      <m:sSup>
                        <m:sSupPr>
                          <m:ctrlPr>
                            <a:rPr lang="en-US" sz="4800" b="1" i="1">
                              <a:solidFill>
                                <a:schemeClr val="tx1"/>
                              </a:solidFill>
                              <a:latin typeface="Cambria Math" panose="02040503050406030204" pitchFamily="18" charset="0"/>
                              <a:cs typeface="Arial" panose="020B0604020202020204" pitchFamily="34" charset="0"/>
                            </a:rPr>
                          </m:ctrlPr>
                        </m:sSupPr>
                        <m:e>
                          <m:d>
                            <m:dPr>
                              <m:ctrlPr>
                                <a:rPr lang="en-US" sz="4800" b="1" i="1">
                                  <a:solidFill>
                                    <a:schemeClr val="tx1"/>
                                  </a:solidFill>
                                  <a:latin typeface="Cambria Math" panose="02040503050406030204" pitchFamily="18" charset="0"/>
                                  <a:cs typeface="Arial" panose="020B0604020202020204" pitchFamily="34" charset="0"/>
                                </a:rPr>
                              </m:ctrlPr>
                            </m:dPr>
                            <m:e>
                              <m:r>
                                <a:rPr lang="en-US" sz="4800" b="1" i="1">
                                  <a:solidFill>
                                    <a:schemeClr val="tx1"/>
                                  </a:solidFill>
                                  <a:latin typeface="Cambria Math"/>
                                  <a:cs typeface="Arial" panose="020B0604020202020204" pitchFamily="34" charset="0"/>
                                </a:rPr>
                                <m:t>𝟏</m:t>
                              </m:r>
                              <m:r>
                                <a:rPr lang="en-US" sz="4800" b="1" i="1">
                                  <a:solidFill>
                                    <a:schemeClr val="tx1"/>
                                  </a:solidFill>
                                  <a:latin typeface="Cambria Math"/>
                                  <a:cs typeface="Arial" panose="020B0604020202020204" pitchFamily="34" charset="0"/>
                                </a:rPr>
                                <m:t>−</m:t>
                              </m:r>
                              <m:r>
                                <a:rPr lang="en-US" sz="4800" b="1" i="1">
                                  <a:solidFill>
                                    <a:schemeClr val="tx1"/>
                                  </a:solidFill>
                                  <a:latin typeface="Cambria Math"/>
                                  <a:cs typeface="Arial" panose="020B0604020202020204" pitchFamily="34" charset="0"/>
                                </a:rPr>
                                <m:t>𝒑</m:t>
                              </m:r>
                            </m:e>
                          </m:d>
                        </m:e>
                        <m:sup>
                          <m:r>
                            <a:rPr lang="en-US" sz="4800" b="1" i="1" smtClean="0">
                              <a:solidFill>
                                <a:schemeClr val="tx1"/>
                              </a:solidFill>
                              <a:latin typeface="Cambria Math"/>
                              <a:cs typeface="Arial" panose="020B0604020202020204" pitchFamily="34" charset="0"/>
                            </a:rPr>
                            <m:t>𝒘</m:t>
                          </m:r>
                          <m:r>
                            <a:rPr lang="en-US" sz="4800" b="1" i="1" smtClean="0">
                              <a:solidFill>
                                <a:schemeClr val="tx1"/>
                              </a:solidFill>
                              <a:latin typeface="Cambria Math"/>
                              <a:cs typeface="Arial" panose="020B0604020202020204" pitchFamily="34" charset="0"/>
                            </a:rPr>
                            <m:t>−</m:t>
                          </m:r>
                          <m:r>
                            <a:rPr lang="en-US" sz="4800" b="1" i="1">
                              <a:solidFill>
                                <a:schemeClr val="tx1"/>
                              </a:solidFill>
                              <a:latin typeface="Cambria Math"/>
                              <a:cs typeface="Arial" panose="020B0604020202020204" pitchFamily="34" charset="0"/>
                            </a:rPr>
                            <m:t>𝒌</m:t>
                          </m:r>
                        </m:sup>
                      </m:sSup>
                    </m:oMath>
                  </m:oMathPara>
                </a14:m>
                <a:endParaRPr lang="en-US" sz="4800" b="1" dirty="0">
                  <a:solidFill>
                    <a:schemeClr val="tx1"/>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1850230" y="2774442"/>
                <a:ext cx="5443541" cy="1398588"/>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7" name="Rounded Rectangular Callout 5">
            <a:extLst>
              <a:ext uri="{FF2B5EF4-FFF2-40B4-BE49-F238E27FC236}">
                <a16:creationId xmlns:a16="http://schemas.microsoft.com/office/drawing/2014/main" id="{B4A9CCEF-6F1D-A546-638D-D78CEC2422DE}"/>
              </a:ext>
            </a:extLst>
          </p:cNvPr>
          <p:cNvSpPr/>
          <p:nvPr/>
        </p:nvSpPr>
        <p:spPr bwMode="auto">
          <a:xfrm>
            <a:off x="3205623" y="3009531"/>
            <a:ext cx="753818" cy="1090763"/>
          </a:xfrm>
          <a:prstGeom prst="wedgeRoundRectCallout">
            <a:avLst>
              <a:gd name="adj1" fmla="val -85926"/>
              <a:gd name="adj2" fmla="val 119839"/>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22CB2E-16DF-EC56-D3F3-449A4D214CE2}"/>
              </a:ext>
            </a:extLst>
          </p:cNvPr>
          <p:cNvSpPr txBox="1"/>
          <p:nvPr/>
        </p:nvSpPr>
        <p:spPr bwMode="auto">
          <a:xfrm>
            <a:off x="1476069" y="4949105"/>
            <a:ext cx="248337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Prob </a:t>
            </a:r>
            <a:r>
              <a:rPr lang="en-US" sz="2800" i="1" dirty="0">
                <a:solidFill>
                  <a:schemeClr val="tx1"/>
                </a:solidFill>
                <a:latin typeface="Arial" panose="020B0604020202020204" pitchFamily="34" charset="0"/>
                <a:cs typeface="Arial" panose="020B0604020202020204" pitchFamily="34" charset="0"/>
              </a:rPr>
              <a:t>k</a:t>
            </a:r>
            <a:r>
              <a:rPr lang="en-US" sz="2800" dirty="0">
                <a:solidFill>
                  <a:schemeClr val="tx1"/>
                </a:solidFill>
                <a:latin typeface="Arial" panose="020B0604020202020204" pitchFamily="34" charset="0"/>
                <a:cs typeface="Arial" panose="020B0604020202020204" pitchFamily="34" charset="0"/>
              </a:rPr>
              <a:t> chosen</a:t>
            </a:r>
          </a:p>
        </p:txBody>
      </p:sp>
      <p:sp>
        <p:nvSpPr>
          <p:cNvPr id="9" name="Rounded Rectangular Callout 5">
            <a:extLst>
              <a:ext uri="{FF2B5EF4-FFF2-40B4-BE49-F238E27FC236}">
                <a16:creationId xmlns:a16="http://schemas.microsoft.com/office/drawing/2014/main" id="{0512927C-817F-863A-C5E6-079F1311ABCF}"/>
              </a:ext>
            </a:extLst>
          </p:cNvPr>
          <p:cNvSpPr/>
          <p:nvPr/>
        </p:nvSpPr>
        <p:spPr bwMode="auto">
          <a:xfrm>
            <a:off x="4050480" y="3009531"/>
            <a:ext cx="2936245" cy="1090763"/>
          </a:xfrm>
          <a:prstGeom prst="wedgeRoundRectCallout">
            <a:avLst>
              <a:gd name="adj1" fmla="val -2478"/>
              <a:gd name="adj2" fmla="val 124722"/>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9C7639A-1611-62AA-9519-62EDD3AFA8B3}"/>
              </a:ext>
            </a:extLst>
          </p:cNvPr>
          <p:cNvSpPr txBox="1"/>
          <p:nvPr/>
        </p:nvSpPr>
        <p:spPr bwMode="auto">
          <a:xfrm>
            <a:off x="4572000" y="5096046"/>
            <a:ext cx="34628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Prob </a:t>
            </a:r>
            <a:r>
              <a:rPr lang="en-US" sz="2800" i="1" dirty="0">
                <a:solidFill>
                  <a:schemeClr val="tx1"/>
                </a:solidFill>
                <a:latin typeface="Arial" panose="020B0604020202020204" pitchFamily="34" charset="0"/>
                <a:cs typeface="Arial" panose="020B0604020202020204" pitchFamily="34" charset="0"/>
              </a:rPr>
              <a:t>w-k</a:t>
            </a:r>
            <a:r>
              <a:rPr lang="en-US" sz="2800" dirty="0">
                <a:solidFill>
                  <a:schemeClr val="tx1"/>
                </a:solidFill>
                <a:latin typeface="Arial" panose="020B0604020202020204" pitchFamily="34" charset="0"/>
                <a:cs typeface="Arial" panose="020B0604020202020204" pitchFamily="34" charset="0"/>
              </a:rPr>
              <a:t> not chosen</a:t>
            </a:r>
          </a:p>
        </p:txBody>
      </p:sp>
      <p:sp>
        <p:nvSpPr>
          <p:cNvPr id="16" name="Rounded Rectangular Callout 5">
            <a:extLst>
              <a:ext uri="{FF2B5EF4-FFF2-40B4-BE49-F238E27FC236}">
                <a16:creationId xmlns:a16="http://schemas.microsoft.com/office/drawing/2014/main" id="{75A05FDD-21BA-CF94-3778-6FA0C3886E99}"/>
              </a:ext>
            </a:extLst>
          </p:cNvPr>
          <p:cNvSpPr/>
          <p:nvPr/>
        </p:nvSpPr>
        <p:spPr bwMode="auto">
          <a:xfrm>
            <a:off x="1946182" y="2774442"/>
            <a:ext cx="1259442" cy="1566739"/>
          </a:xfrm>
          <a:prstGeom prst="wedgeRoundRectCallout">
            <a:avLst>
              <a:gd name="adj1" fmla="val 30900"/>
              <a:gd name="adj2" fmla="val -82449"/>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7BB0266-E39D-830C-0140-194C860ED443}"/>
              </a:ext>
            </a:extLst>
          </p:cNvPr>
          <p:cNvSpPr txBox="1"/>
          <p:nvPr/>
        </p:nvSpPr>
        <p:spPr bwMode="auto">
          <a:xfrm>
            <a:off x="1026910" y="1685650"/>
            <a:ext cx="542328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rPr>
              <a:t>Number of ways this can happen</a:t>
            </a:r>
          </a:p>
        </p:txBody>
      </p:sp>
    </p:spTree>
    <p:extLst>
      <p:ext uri="{BB962C8B-B14F-4D97-AF65-F5344CB8AC3E}">
        <p14:creationId xmlns:p14="http://schemas.microsoft.com/office/powerpoint/2010/main" val="41958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bwMode="auto">
              <a:xfrm>
                <a:off x="763603" y="2729706"/>
                <a:ext cx="7416800" cy="1398588"/>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cs typeface="Arial" panose="020B0604020202020204" pitchFamily="34" charset="0"/>
                        </a:rPr>
                        <m:t>𝑩</m:t>
                      </m:r>
                      <m:d>
                        <m:dPr>
                          <m:ctrlPr>
                            <a:rPr lang="en-US" sz="4800" b="1" i="1" smtClean="0">
                              <a:solidFill>
                                <a:schemeClr val="tx1"/>
                              </a:solidFill>
                              <a:latin typeface="Cambria Math" panose="02040503050406030204" pitchFamily="18" charset="0"/>
                              <a:cs typeface="Arial" panose="020B0604020202020204" pitchFamily="34" charset="0"/>
                            </a:rPr>
                          </m:ctrlPr>
                        </m:dPr>
                        <m:e>
                          <m:r>
                            <a:rPr lang="en-US" sz="4800" b="1" i="1" smtClean="0">
                              <a:solidFill>
                                <a:schemeClr val="tx1"/>
                              </a:solidFill>
                              <a:latin typeface="Cambria Math"/>
                              <a:cs typeface="Arial" panose="020B0604020202020204" pitchFamily="34" charset="0"/>
                            </a:rPr>
                            <m:t>𝒌</m:t>
                          </m:r>
                        </m:e>
                      </m:d>
                      <m:r>
                        <a:rPr lang="en-US" sz="4800" b="1" i="1" smtClean="0">
                          <a:solidFill>
                            <a:srgbClr val="FFFF00"/>
                          </a:solidFill>
                          <a:latin typeface="Cambria Math"/>
                          <a:cs typeface="Arial" panose="020B0604020202020204" pitchFamily="34" charset="0"/>
                        </a:rPr>
                        <m:t>=</m:t>
                      </m:r>
                      <m:d>
                        <m:dPr>
                          <m:ctrlPr>
                            <a:rPr lang="en-US" sz="4800" b="1" i="1" smtClean="0">
                              <a:solidFill>
                                <a:srgbClr val="FFFF00"/>
                              </a:solidFill>
                              <a:latin typeface="Cambria Math" panose="02040503050406030204" pitchFamily="18" charset="0"/>
                              <a:cs typeface="Arial" panose="020B0604020202020204" pitchFamily="34" charset="0"/>
                            </a:rPr>
                          </m:ctrlPr>
                        </m:dPr>
                        <m:e>
                          <m:f>
                            <m:fPr>
                              <m:type m:val="noBar"/>
                              <m:ctrlPr>
                                <a:rPr lang="en-US" sz="4800" b="1" i="1" smtClean="0">
                                  <a:solidFill>
                                    <a:srgbClr val="FFFF00"/>
                                  </a:solidFill>
                                  <a:latin typeface="Cambria Math" panose="02040503050406030204" pitchFamily="18" charset="0"/>
                                  <a:cs typeface="Arial" panose="020B0604020202020204" pitchFamily="34" charset="0"/>
                                </a:rPr>
                              </m:ctrlPr>
                            </m:fPr>
                            <m:num>
                              <m:r>
                                <a:rPr lang="en-US" sz="4800" b="1" i="1" smtClean="0">
                                  <a:solidFill>
                                    <a:srgbClr val="FFFF00"/>
                                  </a:solidFill>
                                  <a:latin typeface="Cambria Math"/>
                                  <a:cs typeface="Arial" panose="020B0604020202020204" pitchFamily="34" charset="0"/>
                                </a:rPr>
                                <m:t>𝒘</m:t>
                              </m:r>
                            </m:num>
                            <m:den>
                              <m:r>
                                <a:rPr lang="en-US" sz="4800" b="1" i="1" smtClean="0">
                                  <a:solidFill>
                                    <a:srgbClr val="FFFF00"/>
                                  </a:solidFill>
                                  <a:latin typeface="Cambria Math"/>
                                  <a:cs typeface="Arial" panose="020B0604020202020204" pitchFamily="34" charset="0"/>
                                </a:rPr>
                                <m:t>𝒌</m:t>
                              </m:r>
                            </m:den>
                          </m:f>
                        </m:e>
                      </m:d>
                      <m:sSup>
                        <m:sSupPr>
                          <m:ctrlPr>
                            <a:rPr lang="en-US" sz="4800" b="1" i="1" smtClean="0">
                              <a:solidFill>
                                <a:srgbClr val="FFFF00"/>
                              </a:solidFill>
                              <a:latin typeface="Cambria Math" panose="02040503050406030204" pitchFamily="18" charset="0"/>
                              <a:cs typeface="Arial" panose="020B0604020202020204" pitchFamily="34" charset="0"/>
                            </a:rPr>
                          </m:ctrlPr>
                        </m:sSupPr>
                        <m:e>
                          <m:r>
                            <a:rPr lang="en-US" sz="4800" b="1" i="1" smtClean="0">
                              <a:solidFill>
                                <a:srgbClr val="FFFF00"/>
                              </a:solidFill>
                              <a:latin typeface="Cambria Math"/>
                              <a:cs typeface="Arial" panose="020B0604020202020204" pitchFamily="34" charset="0"/>
                            </a:rPr>
                            <m:t>𝒑</m:t>
                          </m:r>
                        </m:e>
                        <m:sup>
                          <m:r>
                            <a:rPr lang="en-US" sz="4800" b="1" i="1" smtClean="0">
                              <a:solidFill>
                                <a:srgbClr val="FFFF00"/>
                              </a:solidFill>
                              <a:latin typeface="Cambria Math"/>
                              <a:cs typeface="Arial" panose="020B0604020202020204" pitchFamily="34" charset="0"/>
                            </a:rPr>
                            <m:t>𝒌</m:t>
                          </m:r>
                        </m:sup>
                      </m:sSup>
                      <m:sSup>
                        <m:sSupPr>
                          <m:ctrlPr>
                            <a:rPr lang="en-US" sz="4800" b="1" i="1" smtClean="0">
                              <a:solidFill>
                                <a:srgbClr val="FFFF00"/>
                              </a:solidFill>
                              <a:latin typeface="Cambria Math" panose="02040503050406030204" pitchFamily="18" charset="0"/>
                              <a:cs typeface="Arial" panose="020B0604020202020204" pitchFamily="34" charset="0"/>
                            </a:rPr>
                          </m:ctrlPr>
                        </m:sSupPr>
                        <m:e>
                          <m:d>
                            <m:dPr>
                              <m:ctrlPr>
                                <a:rPr lang="en-US" sz="4800" b="1" i="1">
                                  <a:solidFill>
                                    <a:srgbClr val="FFFF00"/>
                                  </a:solidFill>
                                  <a:latin typeface="Cambria Math" panose="02040503050406030204" pitchFamily="18" charset="0"/>
                                  <a:cs typeface="Arial" panose="020B0604020202020204" pitchFamily="34" charset="0"/>
                                </a:rPr>
                              </m:ctrlPr>
                            </m:dPr>
                            <m:e>
                              <m:r>
                                <a:rPr lang="en-US" sz="4800" b="1" i="1">
                                  <a:solidFill>
                                    <a:srgbClr val="FFFF00"/>
                                  </a:solidFill>
                                  <a:latin typeface="Cambria Math"/>
                                  <a:cs typeface="Arial" panose="020B0604020202020204" pitchFamily="34" charset="0"/>
                                </a:rPr>
                                <m:t>𝟏</m:t>
                              </m:r>
                              <m:r>
                                <a:rPr lang="en-US" sz="4800" b="1" i="1">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𝒑</m:t>
                              </m:r>
                            </m:e>
                          </m:d>
                        </m:e>
                        <m:sup>
                          <m:r>
                            <a:rPr lang="en-US" sz="4800" b="1" i="1" smtClean="0">
                              <a:solidFill>
                                <a:srgbClr val="FFFF00"/>
                              </a:solidFill>
                              <a:latin typeface="Cambria Math"/>
                              <a:cs typeface="Arial" panose="020B0604020202020204" pitchFamily="34" charset="0"/>
                            </a:rPr>
                            <m:t>𝒘</m:t>
                          </m:r>
                          <m:r>
                            <a:rPr lang="en-US" sz="4800" b="1" i="1" smtClean="0">
                              <a:solidFill>
                                <a:srgbClr val="FFFF00"/>
                              </a:solidFill>
                              <a:latin typeface="Cambria Math"/>
                              <a:cs typeface="Arial" panose="020B0604020202020204" pitchFamily="34" charset="0"/>
                            </a:rPr>
                            <m:t>−</m:t>
                          </m:r>
                          <m:r>
                            <a:rPr lang="en-US" sz="4800" b="1" i="1">
                              <a:solidFill>
                                <a:srgbClr val="FFFF00"/>
                              </a:solidFill>
                              <a:latin typeface="Cambria Math"/>
                              <a:cs typeface="Arial" panose="020B0604020202020204" pitchFamily="34" charset="0"/>
                            </a:rPr>
                            <m:t>𝒌</m:t>
                          </m:r>
                        </m:sup>
                      </m:sSup>
                    </m:oMath>
                  </m:oMathPara>
                </a14:m>
                <a:endParaRPr lang="en-US" sz="4800" b="1" dirty="0">
                  <a:solidFill>
                    <a:srgbClr val="FFFF00"/>
                  </a:solidFill>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763603" y="2729706"/>
                <a:ext cx="7416800" cy="1398588"/>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solidFill>
                  <a:srgbClr val="FFFF00"/>
                </a:solidFill>
              </a:rPr>
              <a:t>Shorthand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spTree>
    <p:extLst>
      <p:ext uri="{BB962C8B-B14F-4D97-AF65-F5344CB8AC3E}">
        <p14:creationId xmlns:p14="http://schemas.microsoft.com/office/powerpoint/2010/main" val="1036813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FBEA-72C5-A4CD-B303-2AAC620743F0}"/>
              </a:ext>
            </a:extLst>
          </p:cNvPr>
          <p:cNvSpPr>
            <a:spLocks noGrp="1"/>
          </p:cNvSpPr>
          <p:nvPr>
            <p:ph type="title"/>
          </p:nvPr>
        </p:nvSpPr>
        <p:spPr/>
        <p:txBody>
          <a:bodyPr/>
          <a:lstStyle/>
          <a:p>
            <a:r>
              <a:rPr lang="en-US" dirty="0">
                <a:solidFill>
                  <a:srgbClr val="FFFF00"/>
                </a:solidFill>
              </a:rPr>
              <a:t>Probabilities sum to 1</a:t>
            </a:r>
          </a:p>
        </p:txBody>
      </p:sp>
      <p:sp>
        <p:nvSpPr>
          <p:cNvPr id="3" name="Slide Number Placeholder 2">
            <a:extLst>
              <a:ext uri="{FF2B5EF4-FFF2-40B4-BE49-F238E27FC236}">
                <a16:creationId xmlns:a16="http://schemas.microsoft.com/office/drawing/2014/main" id="{578E77AA-3C14-A654-9D69-5EBF47B92FAF}"/>
              </a:ext>
            </a:extLst>
          </p:cNvPr>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grpSp>
        <p:nvGrpSpPr>
          <p:cNvPr id="21" name="Group 20">
            <a:extLst>
              <a:ext uri="{FF2B5EF4-FFF2-40B4-BE49-F238E27FC236}">
                <a16:creationId xmlns:a16="http://schemas.microsoft.com/office/drawing/2014/main" id="{B7CFF254-C21A-D14F-B92A-9AE7C05B860A}"/>
              </a:ext>
            </a:extLst>
          </p:cNvPr>
          <p:cNvGrpSpPr/>
          <p:nvPr/>
        </p:nvGrpSpPr>
        <p:grpSpPr>
          <a:xfrm>
            <a:off x="940490" y="3044280"/>
            <a:ext cx="6765327" cy="769441"/>
            <a:chOff x="940490" y="5244682"/>
            <a:chExt cx="6765327" cy="769441"/>
          </a:xfrm>
        </p:grpSpPr>
        <p:sp>
          <p:nvSpPr>
            <p:cNvPr id="5" name="TextBox 4">
              <a:extLst>
                <a:ext uri="{FF2B5EF4-FFF2-40B4-BE49-F238E27FC236}">
                  <a16:creationId xmlns:a16="http://schemas.microsoft.com/office/drawing/2014/main" id="{E9AD76D0-5A1A-A27A-225A-8611BDA35834}"/>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C138D3-D3C3-70ED-F4DC-5125E6239607}"/>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20" name="Straight Connector 19">
              <a:extLst>
                <a:ext uri="{FF2B5EF4-FFF2-40B4-BE49-F238E27FC236}">
                  <a16:creationId xmlns:a16="http://schemas.microsoft.com/office/drawing/2014/main" id="{3D958E8E-AE67-3CA2-9D88-015D8578A3E2}"/>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28" name="Group 27">
            <a:extLst>
              <a:ext uri="{FF2B5EF4-FFF2-40B4-BE49-F238E27FC236}">
                <a16:creationId xmlns:a16="http://schemas.microsoft.com/office/drawing/2014/main" id="{76042C2B-C5CA-D48E-4A56-DF48E6480D21}"/>
              </a:ext>
            </a:extLst>
          </p:cNvPr>
          <p:cNvGrpSpPr/>
          <p:nvPr/>
        </p:nvGrpSpPr>
        <p:grpSpPr>
          <a:xfrm>
            <a:off x="1833239" y="3478586"/>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D3D192-1A03-7FF4-5680-DA7D0D2E74A2}"/>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3" name="TextBox 22">
                  <a:extLst>
                    <a:ext uri="{FF2B5EF4-FFF2-40B4-BE49-F238E27FC236}">
                      <a16:creationId xmlns:a16="http://schemas.microsoft.com/office/drawing/2014/main" id="{F1D3D192-1A03-7FF4-5680-DA7D0D2E74A2}"/>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6D2ACE3-D1F9-02B9-A005-BD24DFABEA6D}"/>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9" name="Group 28">
            <a:extLst>
              <a:ext uri="{FF2B5EF4-FFF2-40B4-BE49-F238E27FC236}">
                <a16:creationId xmlns:a16="http://schemas.microsoft.com/office/drawing/2014/main" id="{470FF0FA-E31C-5AE2-BE11-881260C994F6}"/>
              </a:ext>
            </a:extLst>
          </p:cNvPr>
          <p:cNvGrpSpPr/>
          <p:nvPr/>
        </p:nvGrpSpPr>
        <p:grpSpPr>
          <a:xfrm>
            <a:off x="2602214" y="3478586"/>
            <a:ext cx="714652" cy="790485"/>
            <a:chOff x="1833239" y="3429000"/>
            <a:chExt cx="714652" cy="79048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E44CFA-F726-41B6-BA47-A422A4D3A3B6}"/>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0" name="TextBox 29">
                  <a:extLst>
                    <a:ext uri="{FF2B5EF4-FFF2-40B4-BE49-F238E27FC236}">
                      <a16:creationId xmlns:a16="http://schemas.microsoft.com/office/drawing/2014/main" id="{2BE44CFA-F726-41B6-BA47-A422A4D3A3B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D2C7202-242A-5D64-7EA5-A5845F0BC6FF}"/>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2" name="Group 31">
            <a:extLst>
              <a:ext uri="{FF2B5EF4-FFF2-40B4-BE49-F238E27FC236}">
                <a16:creationId xmlns:a16="http://schemas.microsoft.com/office/drawing/2014/main" id="{0FD0C1BA-754E-52DD-8C5D-79B67DA5C414}"/>
              </a:ext>
            </a:extLst>
          </p:cNvPr>
          <p:cNvGrpSpPr/>
          <p:nvPr/>
        </p:nvGrpSpPr>
        <p:grpSpPr>
          <a:xfrm>
            <a:off x="3738608" y="3507631"/>
            <a:ext cx="1562470" cy="761440"/>
            <a:chOff x="1809383" y="3429000"/>
            <a:chExt cx="714652" cy="76144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C464B45-1D03-DC81-74E2-4538EF325882}"/>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3" name="TextBox 32">
                  <a:extLst>
                    <a:ext uri="{FF2B5EF4-FFF2-40B4-BE49-F238E27FC236}">
                      <a16:creationId xmlns:a16="http://schemas.microsoft.com/office/drawing/2014/main" id="{4C464B45-1D03-DC81-74E2-4538EF325882}"/>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501EC1E-3442-3F6F-FA04-D83A941B766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5" name="Group 34">
            <a:extLst>
              <a:ext uri="{FF2B5EF4-FFF2-40B4-BE49-F238E27FC236}">
                <a16:creationId xmlns:a16="http://schemas.microsoft.com/office/drawing/2014/main" id="{4F0744CC-8B72-5BE1-CA20-8F31B68D0F55}"/>
              </a:ext>
            </a:extLst>
          </p:cNvPr>
          <p:cNvGrpSpPr/>
          <p:nvPr/>
        </p:nvGrpSpPr>
        <p:grpSpPr>
          <a:xfrm>
            <a:off x="4929325" y="3478586"/>
            <a:ext cx="1562470" cy="790485"/>
            <a:chOff x="1833239" y="3429000"/>
            <a:chExt cx="714652" cy="790485"/>
          </a:xfrm>
          <a:noFill/>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F4DBA8-4219-26AE-24BF-41DC9506A2F6}"/>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36" name="TextBox 35">
                  <a:extLst>
                    <a:ext uri="{FF2B5EF4-FFF2-40B4-BE49-F238E27FC236}">
                      <a16:creationId xmlns:a16="http://schemas.microsoft.com/office/drawing/2014/main" id="{F4F4DBA8-4219-26AE-24BF-41DC9506A2F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68C8F2C-E7D3-2232-640E-4EE2F1F41DEB}"/>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8" name="TextBox 37">
            <a:extLst>
              <a:ext uri="{FF2B5EF4-FFF2-40B4-BE49-F238E27FC236}">
                <a16:creationId xmlns:a16="http://schemas.microsoft.com/office/drawing/2014/main" id="{EFF9A43B-E871-88DA-0861-9CA17F0342D0}"/>
              </a:ext>
            </a:extLst>
          </p:cNvPr>
          <p:cNvSpPr txBox="1"/>
          <p:nvPr/>
        </p:nvSpPr>
        <p:spPr bwMode="auto">
          <a:xfrm>
            <a:off x="3326334" y="3616471"/>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71848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FBEA-72C5-A4CD-B303-2AAC620743F0}"/>
              </a:ext>
            </a:extLst>
          </p:cNvPr>
          <p:cNvSpPr>
            <a:spLocks noGrp="1"/>
          </p:cNvSpPr>
          <p:nvPr>
            <p:ph type="title"/>
          </p:nvPr>
        </p:nvSpPr>
        <p:spPr/>
        <p:txBody>
          <a:bodyPr/>
          <a:lstStyle/>
          <a:p>
            <a:r>
              <a:rPr lang="en-US" dirty="0">
                <a:solidFill>
                  <a:srgbClr val="FFFF00"/>
                </a:solidFill>
              </a:rPr>
              <a:t>Probabilities sum to 1</a:t>
            </a:r>
          </a:p>
        </p:txBody>
      </p:sp>
      <p:sp>
        <p:nvSpPr>
          <p:cNvPr id="3" name="Slide Number Placeholder 2">
            <a:extLst>
              <a:ext uri="{FF2B5EF4-FFF2-40B4-BE49-F238E27FC236}">
                <a16:creationId xmlns:a16="http://schemas.microsoft.com/office/drawing/2014/main" id="{578E77AA-3C14-A654-9D69-5EBF47B92FAF}"/>
              </a:ext>
            </a:extLst>
          </p:cNvPr>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grpSp>
        <p:nvGrpSpPr>
          <p:cNvPr id="21" name="Group 20">
            <a:extLst>
              <a:ext uri="{FF2B5EF4-FFF2-40B4-BE49-F238E27FC236}">
                <a16:creationId xmlns:a16="http://schemas.microsoft.com/office/drawing/2014/main" id="{B7CFF254-C21A-D14F-B92A-9AE7C05B860A}"/>
              </a:ext>
            </a:extLst>
          </p:cNvPr>
          <p:cNvGrpSpPr/>
          <p:nvPr/>
        </p:nvGrpSpPr>
        <p:grpSpPr>
          <a:xfrm>
            <a:off x="931612" y="3035399"/>
            <a:ext cx="6765327" cy="769441"/>
            <a:chOff x="940490" y="5244682"/>
            <a:chExt cx="6765327" cy="769441"/>
          </a:xfrm>
        </p:grpSpPr>
        <p:sp>
          <p:nvSpPr>
            <p:cNvPr id="5" name="TextBox 4">
              <a:extLst>
                <a:ext uri="{FF2B5EF4-FFF2-40B4-BE49-F238E27FC236}">
                  <a16:creationId xmlns:a16="http://schemas.microsoft.com/office/drawing/2014/main" id="{E9AD76D0-5A1A-A27A-225A-8611BDA35834}"/>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C138D3-D3C3-70ED-F4DC-5125E6239607}"/>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20" name="Straight Connector 19">
              <a:extLst>
                <a:ext uri="{FF2B5EF4-FFF2-40B4-BE49-F238E27FC236}">
                  <a16:creationId xmlns:a16="http://schemas.microsoft.com/office/drawing/2014/main" id="{3D958E8E-AE67-3CA2-9D88-015D8578A3E2}"/>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28" name="Group 27">
            <a:extLst>
              <a:ext uri="{FF2B5EF4-FFF2-40B4-BE49-F238E27FC236}">
                <a16:creationId xmlns:a16="http://schemas.microsoft.com/office/drawing/2014/main" id="{76042C2B-C5CA-D48E-4A56-DF48E6480D21}"/>
              </a:ext>
            </a:extLst>
          </p:cNvPr>
          <p:cNvGrpSpPr/>
          <p:nvPr/>
        </p:nvGrpSpPr>
        <p:grpSpPr>
          <a:xfrm>
            <a:off x="1824361" y="346970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D3D192-1A03-7FF4-5680-DA7D0D2E74A2}"/>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3" name="TextBox 22">
                  <a:extLst>
                    <a:ext uri="{FF2B5EF4-FFF2-40B4-BE49-F238E27FC236}">
                      <a16:creationId xmlns:a16="http://schemas.microsoft.com/office/drawing/2014/main" id="{F1D3D192-1A03-7FF4-5680-DA7D0D2E74A2}"/>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2"/>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6D2ACE3-D1F9-02B9-A005-BD24DFABEA6D}"/>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9" name="Group 28">
            <a:extLst>
              <a:ext uri="{FF2B5EF4-FFF2-40B4-BE49-F238E27FC236}">
                <a16:creationId xmlns:a16="http://schemas.microsoft.com/office/drawing/2014/main" id="{470FF0FA-E31C-5AE2-BE11-881260C994F6}"/>
              </a:ext>
            </a:extLst>
          </p:cNvPr>
          <p:cNvGrpSpPr/>
          <p:nvPr/>
        </p:nvGrpSpPr>
        <p:grpSpPr>
          <a:xfrm>
            <a:off x="2593336" y="3469705"/>
            <a:ext cx="714652" cy="790485"/>
            <a:chOff x="1833239" y="3429000"/>
            <a:chExt cx="714652" cy="790485"/>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E44CFA-F726-41B6-BA47-A422A4D3A3B6}"/>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0" name="TextBox 29">
                  <a:extLst>
                    <a:ext uri="{FF2B5EF4-FFF2-40B4-BE49-F238E27FC236}">
                      <a16:creationId xmlns:a16="http://schemas.microsoft.com/office/drawing/2014/main" id="{2BE44CFA-F726-41B6-BA47-A422A4D3A3B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1D2C7202-242A-5D64-7EA5-A5845F0BC6FF}"/>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2" name="Group 31">
            <a:extLst>
              <a:ext uri="{FF2B5EF4-FFF2-40B4-BE49-F238E27FC236}">
                <a16:creationId xmlns:a16="http://schemas.microsoft.com/office/drawing/2014/main" id="{0FD0C1BA-754E-52DD-8C5D-79B67DA5C414}"/>
              </a:ext>
            </a:extLst>
          </p:cNvPr>
          <p:cNvGrpSpPr/>
          <p:nvPr/>
        </p:nvGrpSpPr>
        <p:grpSpPr>
          <a:xfrm>
            <a:off x="3729730" y="3498750"/>
            <a:ext cx="1562470" cy="761440"/>
            <a:chOff x="1809383" y="3429000"/>
            <a:chExt cx="714652" cy="76144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C464B45-1D03-DC81-74E2-4538EF325882}"/>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33" name="TextBox 32">
                  <a:extLst>
                    <a:ext uri="{FF2B5EF4-FFF2-40B4-BE49-F238E27FC236}">
                      <a16:creationId xmlns:a16="http://schemas.microsoft.com/office/drawing/2014/main" id="{4C464B45-1D03-DC81-74E2-4538EF325882}"/>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A501EC1E-3442-3F6F-FA04-D83A941B766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35" name="Group 34">
            <a:extLst>
              <a:ext uri="{FF2B5EF4-FFF2-40B4-BE49-F238E27FC236}">
                <a16:creationId xmlns:a16="http://schemas.microsoft.com/office/drawing/2014/main" id="{4F0744CC-8B72-5BE1-CA20-8F31B68D0F55}"/>
              </a:ext>
            </a:extLst>
          </p:cNvPr>
          <p:cNvGrpSpPr/>
          <p:nvPr/>
        </p:nvGrpSpPr>
        <p:grpSpPr>
          <a:xfrm>
            <a:off x="4920447" y="3469705"/>
            <a:ext cx="1562470" cy="790485"/>
            <a:chOff x="1833239" y="3429000"/>
            <a:chExt cx="714652" cy="790485"/>
          </a:xfrm>
          <a:noFill/>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F4DBA8-4219-26AE-24BF-41DC9506A2F6}"/>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36" name="TextBox 35">
                  <a:extLst>
                    <a:ext uri="{FF2B5EF4-FFF2-40B4-BE49-F238E27FC236}">
                      <a16:creationId xmlns:a16="http://schemas.microsoft.com/office/drawing/2014/main" id="{F4F4DBA8-4219-26AE-24BF-41DC9506A2F6}"/>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168C8F2C-E7D3-2232-640E-4EE2F1F41DEB}"/>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8" name="TextBox 37">
            <a:extLst>
              <a:ext uri="{FF2B5EF4-FFF2-40B4-BE49-F238E27FC236}">
                <a16:creationId xmlns:a16="http://schemas.microsoft.com/office/drawing/2014/main" id="{EFF9A43B-E871-88DA-0861-9CA17F0342D0}"/>
              </a:ext>
            </a:extLst>
          </p:cNvPr>
          <p:cNvSpPr txBox="1"/>
          <p:nvPr/>
        </p:nvSpPr>
        <p:spPr bwMode="auto">
          <a:xfrm>
            <a:off x="3317456" y="360759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8" name="Rounded Rectangular Callout 5">
            <a:extLst>
              <a:ext uri="{FF2B5EF4-FFF2-40B4-BE49-F238E27FC236}">
                <a16:creationId xmlns:a16="http://schemas.microsoft.com/office/drawing/2014/main" id="{E4201837-E52B-F323-7E8F-22CAC26CB85B}"/>
              </a:ext>
            </a:extLst>
          </p:cNvPr>
          <p:cNvSpPr/>
          <p:nvPr/>
        </p:nvSpPr>
        <p:spPr bwMode="auto">
          <a:xfrm>
            <a:off x="4510965" y="3136804"/>
            <a:ext cx="1259442" cy="424157"/>
          </a:xfrm>
          <a:prstGeom prst="wedgeRoundRectCallout">
            <a:avLst>
              <a:gd name="adj1" fmla="val 7639"/>
              <a:gd name="adj2" fmla="val -164077"/>
              <a:gd name="adj3" fmla="val 16667"/>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endPar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58955A-3E36-EFC7-E032-710FE895BCBA}"/>
              </a:ext>
            </a:extLst>
          </p:cNvPr>
          <p:cNvSpPr txBox="1"/>
          <p:nvPr/>
        </p:nvSpPr>
        <p:spPr bwMode="auto">
          <a:xfrm>
            <a:off x="681352" y="1996677"/>
            <a:ext cx="778129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The probability of VRF landing in this interval …</a:t>
            </a:r>
          </a:p>
        </p:txBody>
      </p:sp>
      <p:sp>
        <p:nvSpPr>
          <p:cNvPr id="10" name="TextBox 9">
            <a:extLst>
              <a:ext uri="{FF2B5EF4-FFF2-40B4-BE49-F238E27FC236}">
                <a16:creationId xmlns:a16="http://schemas.microsoft.com/office/drawing/2014/main" id="{CBE42864-A0B8-55FC-60AA-843B6EA8DBC5}"/>
              </a:ext>
            </a:extLst>
          </p:cNvPr>
          <p:cNvSpPr txBox="1"/>
          <p:nvPr/>
        </p:nvSpPr>
        <p:spPr bwMode="auto">
          <a:xfrm>
            <a:off x="1506450" y="4638596"/>
            <a:ext cx="613110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Is the probability of choosing exactly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out of </a:t>
            </a:r>
            <a:r>
              <a:rPr lang="en-US" sz="2800" i="1" dirty="0">
                <a:solidFill>
                  <a:schemeClr val="tx1"/>
                </a:solidFill>
                <a:latin typeface="Arial" panose="020B0604020202020204" pitchFamily="34" charset="0"/>
                <a:cs typeface="Arial" panose="020B0604020202020204" pitchFamily="34" charset="0"/>
              </a:rPr>
              <a:t>w</a:t>
            </a:r>
            <a:r>
              <a:rPr lang="en-US" sz="2800" dirty="0">
                <a:solidFill>
                  <a:srgbClr val="FFFF00"/>
                </a:solidFill>
                <a:latin typeface="Arial" panose="020B0604020202020204" pitchFamily="34" charset="0"/>
                <a:cs typeface="Arial" panose="020B0604020202020204" pitchFamily="34" charset="0"/>
              </a:rPr>
              <a:t> coins</a:t>
            </a:r>
          </a:p>
        </p:txBody>
      </p:sp>
    </p:spTree>
    <p:extLst>
      <p:ext uri="{BB962C8B-B14F-4D97-AF65-F5344CB8AC3E}">
        <p14:creationId xmlns:p14="http://schemas.microsoft.com/office/powerpoint/2010/main" val="87845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1 VRF for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0">
            <a:extLst>
              <a:ext uri="{FF2B5EF4-FFF2-40B4-BE49-F238E27FC236}">
                <a16:creationId xmlns:a16="http://schemas.microsoft.com/office/drawing/2014/main" id="{DEFD3D52-1A5E-50F5-1ED2-A7850A1E7EA4}"/>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6" name="Freeform 51">
              <a:extLst>
                <a:ext uri="{FF2B5EF4-FFF2-40B4-BE49-F238E27FC236}">
                  <a16:creationId xmlns:a16="http://schemas.microsoft.com/office/drawing/2014/main" id="{25FBB45B-5AAC-C8F0-5243-7F531746988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7" name="Freeform 52">
              <a:extLst>
                <a:ext uri="{FF2B5EF4-FFF2-40B4-BE49-F238E27FC236}">
                  <a16:creationId xmlns:a16="http://schemas.microsoft.com/office/drawing/2014/main" id="{9D8FB336-8932-7305-09A2-73253473D54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8" name="Freeform 53">
              <a:extLst>
                <a:ext uri="{FF2B5EF4-FFF2-40B4-BE49-F238E27FC236}">
                  <a16:creationId xmlns:a16="http://schemas.microsoft.com/office/drawing/2014/main" id="{0A643A79-FC14-3960-8227-84953EBB564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9" name="Freeform 54">
              <a:extLst>
                <a:ext uri="{FF2B5EF4-FFF2-40B4-BE49-F238E27FC236}">
                  <a16:creationId xmlns:a16="http://schemas.microsoft.com/office/drawing/2014/main" id="{7FC1CC66-E108-4B40-9885-B2A7554FBA4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0" name="Freeform 55">
              <a:extLst>
                <a:ext uri="{FF2B5EF4-FFF2-40B4-BE49-F238E27FC236}">
                  <a16:creationId xmlns:a16="http://schemas.microsoft.com/office/drawing/2014/main" id="{53C29694-1B13-DEE7-3285-566770B6267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1" name="Freeform 56">
              <a:extLst>
                <a:ext uri="{FF2B5EF4-FFF2-40B4-BE49-F238E27FC236}">
                  <a16:creationId xmlns:a16="http://schemas.microsoft.com/office/drawing/2014/main" id="{8130F039-8D06-456F-B7C1-18C2E564A5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 name="Freeform 57">
              <a:extLst>
                <a:ext uri="{FF2B5EF4-FFF2-40B4-BE49-F238E27FC236}">
                  <a16:creationId xmlns:a16="http://schemas.microsoft.com/office/drawing/2014/main" id="{9D95C8FC-02EA-8803-FFC0-EC0243CEB8E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3" name="Freeform 58">
              <a:extLst>
                <a:ext uri="{FF2B5EF4-FFF2-40B4-BE49-F238E27FC236}">
                  <a16:creationId xmlns:a16="http://schemas.microsoft.com/office/drawing/2014/main" id="{30961777-FA70-B6A3-62AE-A463FDECAFD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14" name="Freeform 59">
              <a:extLst>
                <a:ext uri="{FF2B5EF4-FFF2-40B4-BE49-F238E27FC236}">
                  <a16:creationId xmlns:a16="http://schemas.microsoft.com/office/drawing/2014/main" id="{36368C61-3C22-7D9D-A4CA-4FCCC73662F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8" y="2787998"/>
            <a:ext cx="329815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r</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sym typeface="Symbol" panose="05050102010706020507" pitchFamily="18" charset="2"/>
              </a:rPr>
              <a: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[0,2</a:t>
            </a:r>
            <a:r>
              <a:rPr kumimoji="0" lang="en-US" sz="2400" b="0" i="0" u="none" strike="noStrike" cap="none" normalizeH="0" baseline="30000" dirty="0">
                <a:ln>
                  <a:noFill/>
                </a:ln>
                <a:solidFill>
                  <a:srgbClr val="FFFF00"/>
                </a:solidFill>
                <a:effectLst/>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ular Callout 5">
            <a:extLst>
              <a:ext uri="{FF2B5EF4-FFF2-40B4-BE49-F238E27FC236}">
                <a16:creationId xmlns:a16="http://schemas.microsoft.com/office/drawing/2014/main" id="{4D91F4E1-3DAB-9DD7-A70B-F3BA38F8202C}"/>
              </a:ext>
            </a:extLst>
          </p:cNvPr>
          <p:cNvSpPr/>
          <p:nvPr/>
        </p:nvSpPr>
        <p:spPr bwMode="auto">
          <a:xfrm>
            <a:off x="1735683" y="2421311"/>
            <a:ext cx="2592279" cy="510778"/>
          </a:xfrm>
          <a:prstGeom prst="wedgeRoundRectCallout">
            <a:avLst>
              <a:gd name="adj1" fmla="val -52885"/>
              <a:gd name="adj2" fmla="val 149405"/>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My </a:t>
            </a:r>
            <a:r>
              <a:rPr lang="en-US" i="1" dirty="0">
                <a:solidFill>
                  <a:schemeClr val="tx1">
                    <a:lumMod val="95000"/>
                  </a:schemeClr>
                </a:solidFill>
                <a:latin typeface="Arial" panose="020B0604020202020204" pitchFamily="34" charset="0"/>
                <a:cs typeface="Arial" panose="020B0604020202020204" pitchFamily="34" charset="0"/>
              </a:rPr>
              <a:t>r / </a:t>
            </a:r>
            <a:r>
              <a:rPr lang="en-US" dirty="0">
                <a:solidFill>
                  <a:schemeClr val="tx1">
                    <a:lumMod val="95000"/>
                  </a:schemeClr>
                </a:solidFill>
                <a:latin typeface="Arial" panose="020B0604020202020204" pitchFamily="34" charset="0"/>
                <a:cs typeface="Arial" panose="020B0604020202020204" pitchFamily="34" charset="0"/>
              </a:rPr>
              <a:t>2</a:t>
            </a:r>
            <a:r>
              <a:rPr lang="en-US" baseline="30000" dirty="0">
                <a:solidFill>
                  <a:schemeClr val="tx1">
                    <a:lumMod val="95000"/>
                  </a:schemeClr>
                </a:solidFill>
                <a:latin typeface="Arial" panose="020B0604020202020204" pitchFamily="34" charset="0"/>
                <a:cs typeface="Arial" panose="020B0604020202020204" pitchFamily="34" charset="0"/>
              </a:rPr>
              <a:t>m</a:t>
            </a:r>
            <a:r>
              <a:rPr lang="en-US" dirty="0">
                <a:solidFill>
                  <a:srgbClr val="FFFF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dirty="0">
                <a:solidFill>
                  <a:srgbClr val="FFFF00"/>
                </a:solidFill>
                <a:latin typeface="Arial" panose="020B0604020202020204" pitchFamily="34" charset="0"/>
                <a:cs typeface="Arial" panose="020B0604020202020204" pitchFamily="34" charset="0"/>
              </a:rPr>
              <a:t> [0,1]</a:t>
            </a:r>
            <a:endParaRPr lang="en-US" i="1" baseline="30000" dirty="0">
              <a:solidFill>
                <a:schemeClr val="tx1"/>
              </a:solidFill>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5" name="Group 14">
            <a:extLst>
              <a:ext uri="{FF2B5EF4-FFF2-40B4-BE49-F238E27FC236}">
                <a16:creationId xmlns:a16="http://schemas.microsoft.com/office/drawing/2014/main" id="{7D38FA05-D708-C443-D00B-93910E95868F}"/>
              </a:ext>
            </a:extLst>
          </p:cNvPr>
          <p:cNvGrpSpPr/>
          <p:nvPr/>
        </p:nvGrpSpPr>
        <p:grpSpPr>
          <a:xfrm>
            <a:off x="740373" y="5023609"/>
            <a:ext cx="6765327" cy="769441"/>
            <a:chOff x="940490" y="5244682"/>
            <a:chExt cx="6765327" cy="769441"/>
          </a:xfrm>
        </p:grpSpPr>
        <p:sp>
          <p:nvSpPr>
            <p:cNvPr id="16" name="TextBox 15">
              <a:extLst>
                <a:ext uri="{FF2B5EF4-FFF2-40B4-BE49-F238E27FC236}">
                  <a16:creationId xmlns:a16="http://schemas.microsoft.com/office/drawing/2014/main" id="{A1C38548-B552-6B92-FD40-585056582A86}"/>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0E4F770E-B64B-0BBC-985B-F936E7FB5AAC}"/>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FC72FD22-501E-057E-8FE6-424559C57ADD}"/>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19" name="Group 18">
            <a:extLst>
              <a:ext uri="{FF2B5EF4-FFF2-40B4-BE49-F238E27FC236}">
                <a16:creationId xmlns:a16="http://schemas.microsoft.com/office/drawing/2014/main" id="{4CC54794-E9E7-145D-83B1-1ECB93A9EC29}"/>
              </a:ext>
            </a:extLst>
          </p:cNvPr>
          <p:cNvGrpSpPr/>
          <p:nvPr/>
        </p:nvGrpSpPr>
        <p:grpSpPr>
          <a:xfrm>
            <a:off x="1633122" y="5457915"/>
            <a:ext cx="714652" cy="790485"/>
            <a:chOff x="1833239" y="3429000"/>
            <a:chExt cx="714652" cy="79048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FA4665-9AEB-F25E-1EDE-144B30BEF6B9}"/>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0" name="TextBox 19">
                  <a:extLst>
                    <a:ext uri="{FF2B5EF4-FFF2-40B4-BE49-F238E27FC236}">
                      <a16:creationId xmlns:a16="http://schemas.microsoft.com/office/drawing/2014/main" id="{FBFA4665-9AEB-F25E-1EDE-144B30BEF6B9}"/>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5C7B34D-8398-1960-9157-55A4A4DF897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2" name="Group 21">
            <a:extLst>
              <a:ext uri="{FF2B5EF4-FFF2-40B4-BE49-F238E27FC236}">
                <a16:creationId xmlns:a16="http://schemas.microsoft.com/office/drawing/2014/main" id="{50B4BBB6-39FB-5ADF-DA40-84CD50B003BE}"/>
              </a:ext>
            </a:extLst>
          </p:cNvPr>
          <p:cNvGrpSpPr/>
          <p:nvPr/>
        </p:nvGrpSpPr>
        <p:grpSpPr>
          <a:xfrm>
            <a:off x="2402097" y="545791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F22D50-C515-110B-3BE4-9C664F4A78EF}"/>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3" name="TextBox 22">
                  <a:extLst>
                    <a:ext uri="{FF2B5EF4-FFF2-40B4-BE49-F238E27FC236}">
                      <a16:creationId xmlns:a16="http://schemas.microsoft.com/office/drawing/2014/main" id="{34F22D50-C515-110B-3BE4-9C664F4A78EF}"/>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313B33C-54B8-E4CF-E7A0-677538E79A1A}"/>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5" name="Group 24">
            <a:extLst>
              <a:ext uri="{FF2B5EF4-FFF2-40B4-BE49-F238E27FC236}">
                <a16:creationId xmlns:a16="http://schemas.microsoft.com/office/drawing/2014/main" id="{BB81BA79-B89B-30D3-C42D-E05C3ECE6820}"/>
              </a:ext>
            </a:extLst>
          </p:cNvPr>
          <p:cNvGrpSpPr/>
          <p:nvPr/>
        </p:nvGrpSpPr>
        <p:grpSpPr>
          <a:xfrm>
            <a:off x="3538491" y="5486960"/>
            <a:ext cx="1562470" cy="761440"/>
            <a:chOff x="1809383" y="3429000"/>
            <a:chExt cx="714652" cy="76144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5FCE0-5B7C-6302-8968-AA9222647F68}"/>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6" name="TextBox 25">
                  <a:extLst>
                    <a:ext uri="{FF2B5EF4-FFF2-40B4-BE49-F238E27FC236}">
                      <a16:creationId xmlns:a16="http://schemas.microsoft.com/office/drawing/2014/main" id="{2515FCE0-5B7C-6302-8968-AA9222647F68}"/>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861103F-A93C-5253-6BA2-63290541D5A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8" name="Group 27">
            <a:extLst>
              <a:ext uri="{FF2B5EF4-FFF2-40B4-BE49-F238E27FC236}">
                <a16:creationId xmlns:a16="http://schemas.microsoft.com/office/drawing/2014/main" id="{2DD998B4-4994-08FD-E278-A6E82FED57B0}"/>
              </a:ext>
            </a:extLst>
          </p:cNvPr>
          <p:cNvGrpSpPr/>
          <p:nvPr/>
        </p:nvGrpSpPr>
        <p:grpSpPr>
          <a:xfrm>
            <a:off x="4729208" y="5457915"/>
            <a:ext cx="1562470" cy="790485"/>
            <a:chOff x="1833239" y="3429000"/>
            <a:chExt cx="714652" cy="790485"/>
          </a:xfrm>
          <a:noFill/>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138916-C52C-10AE-0EEF-014F205244AA}"/>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29" name="TextBox 28">
                  <a:extLst>
                    <a:ext uri="{FF2B5EF4-FFF2-40B4-BE49-F238E27FC236}">
                      <a16:creationId xmlns:a16="http://schemas.microsoft.com/office/drawing/2014/main" id="{95138916-C52C-10AE-0EEF-014F205244AA}"/>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6"/>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4E29D6A-4152-1DAF-2A6F-11103D9A27D8}"/>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1" name="TextBox 30">
            <a:extLst>
              <a:ext uri="{FF2B5EF4-FFF2-40B4-BE49-F238E27FC236}">
                <a16:creationId xmlns:a16="http://schemas.microsoft.com/office/drawing/2014/main" id="{D131394E-6C09-FFD6-7BC7-23605376460C}"/>
              </a:ext>
            </a:extLst>
          </p:cNvPr>
          <p:cNvSpPr txBox="1"/>
          <p:nvPr/>
        </p:nvSpPr>
        <p:spPr bwMode="auto">
          <a:xfrm>
            <a:off x="3126217" y="559580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39" name="Freeform: Shape 38">
            <a:extLst>
              <a:ext uri="{FF2B5EF4-FFF2-40B4-BE49-F238E27FC236}">
                <a16:creationId xmlns:a16="http://schemas.microsoft.com/office/drawing/2014/main" id="{5388EBEC-45D1-3AC6-521C-51A9BC43B3AC}"/>
              </a:ext>
            </a:extLst>
          </p:cNvPr>
          <p:cNvSpPr/>
          <p:nvPr/>
        </p:nvSpPr>
        <p:spPr bwMode="auto">
          <a:xfrm>
            <a:off x="2636668" y="4021584"/>
            <a:ext cx="2098645" cy="1145220"/>
          </a:xfrm>
          <a:custGeom>
            <a:avLst/>
            <a:gdLst>
              <a:gd name="connsiteX0" fmla="*/ 0 w 2098645"/>
              <a:gd name="connsiteY0" fmla="*/ 0 h 1145220"/>
              <a:gd name="connsiteX1" fmla="*/ 1766656 w 2098645"/>
              <a:gd name="connsiteY1" fmla="*/ 284086 h 1145220"/>
              <a:gd name="connsiteX2" fmla="*/ 2095130 w 2098645"/>
              <a:gd name="connsiteY2" fmla="*/ 1145220 h 1145220"/>
            </a:gdLst>
            <a:ahLst/>
            <a:cxnLst>
              <a:cxn ang="0">
                <a:pos x="connsiteX0" y="connsiteY0"/>
              </a:cxn>
              <a:cxn ang="0">
                <a:pos x="connsiteX1" y="connsiteY1"/>
              </a:cxn>
              <a:cxn ang="0">
                <a:pos x="connsiteX2" y="connsiteY2"/>
              </a:cxn>
            </a:cxnLst>
            <a:rect l="l" t="t" r="r" b="b"/>
            <a:pathLst>
              <a:path w="2098645" h="1145220">
                <a:moveTo>
                  <a:pt x="0" y="0"/>
                </a:moveTo>
                <a:cubicBezTo>
                  <a:pt x="708734" y="46608"/>
                  <a:pt x="1417468" y="93216"/>
                  <a:pt x="1766656" y="284086"/>
                </a:cubicBezTo>
                <a:cubicBezTo>
                  <a:pt x="2115844" y="474956"/>
                  <a:pt x="2105487" y="810088"/>
                  <a:pt x="2095130" y="1145220"/>
                </a:cubicBezTo>
              </a:path>
            </a:pathLst>
          </a:custGeom>
          <a:noFill/>
          <a:ln w="762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Lucida Console" pitchFamily="49" charset="0"/>
            </a:endParaRPr>
          </a:p>
        </p:txBody>
      </p:sp>
      <p:sp>
        <p:nvSpPr>
          <p:cNvPr id="40" name="Rounded Rectangular Callout 5">
            <a:extLst>
              <a:ext uri="{FF2B5EF4-FFF2-40B4-BE49-F238E27FC236}">
                <a16:creationId xmlns:a16="http://schemas.microsoft.com/office/drawing/2014/main" id="{ED6FCDAA-4279-E2DC-380D-EA4A932DB52A}"/>
              </a:ext>
            </a:extLst>
          </p:cNvPr>
          <p:cNvSpPr/>
          <p:nvPr/>
        </p:nvSpPr>
        <p:spPr bwMode="auto">
          <a:xfrm>
            <a:off x="2659602" y="3415339"/>
            <a:ext cx="2389079" cy="510778"/>
          </a:xfrm>
          <a:prstGeom prst="wedgeRoundRectCallout">
            <a:avLst>
              <a:gd name="adj1" fmla="val -65891"/>
              <a:gd name="adj2" fmla="val 2600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have </a:t>
            </a:r>
            <a:r>
              <a:rPr lang="en-US" dirty="0">
                <a:solidFill>
                  <a:schemeClr val="tx1"/>
                </a:solidFill>
                <a:latin typeface="Arial" panose="020B0604020202020204" pitchFamily="34" charset="0"/>
                <a:cs typeface="Arial" panose="020B0604020202020204" pitchFamily="34" charset="0"/>
              </a:rPr>
              <a:t>k</a:t>
            </a:r>
            <a:r>
              <a:rPr lang="en-US" dirty="0">
                <a:solidFill>
                  <a:srgbClr val="FFFF00"/>
                </a:solidFill>
                <a:latin typeface="Arial" panose="020B0604020202020204" pitchFamily="34" charset="0"/>
                <a:cs typeface="Arial" panose="020B0604020202020204" pitchFamily="34" charset="0"/>
              </a:rPr>
              <a:t> votes!</a:t>
            </a:r>
            <a:endParaRPr lang="en-US" i="1"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6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medieval dispu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641604"/>
            <a:ext cx="5669280" cy="55747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pPr algn="ctr">
              <a:defRPr/>
            </a:pPr>
            <a:fld id="{FA8C595A-3CE5-48A7-A55E-633D7D1DD01A}" type="slidenum">
              <a:rPr lang="x-none" smtClean="0"/>
              <a:pPr algn="ctr">
                <a:defRPr/>
              </a:pPr>
              <a:t>4</a:t>
            </a:fld>
            <a:endParaRPr lang="en-US" dirty="0"/>
          </a:p>
        </p:txBody>
      </p:sp>
      <p:sp>
        <p:nvSpPr>
          <p:cNvPr id="8" name="Rounded Rectangular Callout 7"/>
          <p:cNvSpPr/>
          <p:nvPr/>
        </p:nvSpPr>
        <p:spPr bwMode="auto">
          <a:xfrm>
            <a:off x="456369" y="2905880"/>
            <a:ext cx="2561981" cy="1328023"/>
          </a:xfrm>
          <a:prstGeom prst="wedgeRoundRectCallout">
            <a:avLst>
              <a:gd name="adj1" fmla="val 45495"/>
              <a:gd name="adj2" fmla="val -108258"/>
              <a:gd name="adj3" fmla="val 16667"/>
            </a:avLst>
          </a:prstGeom>
          <a:solidFill>
            <a:schemeClr val="bg1"/>
          </a:solidFill>
          <a:ln w="38100" cap="flat" cmpd="sng" algn="ctr">
            <a:solidFill>
              <a:schemeClr val="tx1">
                <a:lumMod val="75000"/>
              </a:schemeClr>
            </a:solidFill>
            <a:prstDash val="solid"/>
            <a:round/>
            <a:headEnd type="none" w="med" len="med"/>
            <a:tailEnd type="none" w="med" len="med"/>
          </a:ln>
          <a:effectLst>
            <a:glow rad="228600">
              <a:srgbClr val="FFFF00">
                <a:alpha val="40000"/>
              </a:srgbClr>
            </a:glow>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1" dirty="0">
                <a:solidFill>
                  <a:srgbClr val="FFFF00"/>
                </a:solidFill>
                <a:latin typeface="Arial" panose="020B0604020202020204" pitchFamily="34" charset="0"/>
                <a:cs typeface="Arial" panose="020B0604020202020204" pitchFamily="34" charset="0"/>
              </a:rPr>
              <a:t>Our block is permanently on the chain!</a:t>
            </a:r>
            <a:endParaRPr kumimoji="0" lang="en-US"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Rounded Rectangular Callout 5"/>
          <p:cNvSpPr/>
          <p:nvPr/>
        </p:nvSpPr>
        <p:spPr bwMode="auto">
          <a:xfrm>
            <a:off x="5989772" y="3614333"/>
            <a:ext cx="2180007" cy="919401"/>
          </a:xfrm>
          <a:prstGeom prst="wedgeRoundRectCallout">
            <a:avLst>
              <a:gd name="adj1" fmla="val -25489"/>
              <a:gd name="adj2" fmla="val -176026"/>
              <a:gd name="adj3" fmla="val 16667"/>
            </a:avLst>
          </a:prstGeom>
          <a:solidFill>
            <a:schemeClr val="bg1"/>
          </a:solidFill>
          <a:ln w="38100" cap="flat" cmpd="sng" algn="ctr">
            <a:solidFill>
              <a:schemeClr val="tx1">
                <a:lumMod val="75000"/>
              </a:schemeClr>
            </a:solidFill>
            <a:prstDash val="solid"/>
            <a:round/>
            <a:headEnd type="none" w="med" len="med"/>
            <a:tailEnd type="none" w="med" len="med"/>
          </a:ln>
          <a:effectLst>
            <a:glow rad="228600">
              <a:srgbClr val="FFFF00">
                <a:alpha val="40000"/>
              </a:srgbClr>
            </a:glow>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1" dirty="0">
                <a:solidFill>
                  <a:srgbClr val="FFFF00"/>
                </a:solidFill>
                <a:latin typeface="Arial" panose="020B0604020202020204" pitchFamily="34" charset="0"/>
                <a:cs typeface="Arial" panose="020B0604020202020204" pitchFamily="34" charset="0"/>
              </a:rPr>
              <a:t>We are not so sure!</a:t>
            </a:r>
            <a:endParaRPr kumimoji="0" lang="en-US"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2" name="TextBox 3">
            <a:extLst>
              <a:ext uri="{FF2B5EF4-FFF2-40B4-BE49-F238E27FC236}">
                <a16:creationId xmlns:a16="http://schemas.microsoft.com/office/drawing/2014/main" id="{EE250A59-861A-A969-4C66-EB1D89CC13B1}"/>
              </a:ext>
            </a:extLst>
          </p:cNvPr>
          <p:cNvSpPr txBox="1"/>
          <p:nvPr/>
        </p:nvSpPr>
        <p:spPr bwMode="auto">
          <a:xfrm>
            <a:off x="3753771" y="5889383"/>
            <a:ext cx="1524776" cy="523220"/>
          </a:xfrm>
          <a:prstGeom prst="rect">
            <a:avLst/>
          </a:prstGeom>
          <a:solidFill>
            <a:schemeClr val="bg1"/>
          </a:solidFill>
          <a:ln w="76200">
            <a:solidFill>
              <a:schemeClr val="accent1"/>
            </a:solidFill>
            <a:miter lim="800000"/>
            <a:headEnd/>
            <a:tailEnd/>
          </a:ln>
          <a:effectLst>
            <a:glow rad="101600">
              <a:schemeClr val="accent3">
                <a:satMod val="175000"/>
                <a:alpha val="40000"/>
              </a:schemeClr>
            </a:glow>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Finality?</a:t>
            </a:r>
          </a:p>
        </p:txBody>
      </p:sp>
    </p:spTree>
    <p:extLst>
      <p:ext uri="{BB962C8B-B14F-4D97-AF65-F5344CB8AC3E}">
        <p14:creationId xmlns:p14="http://schemas.microsoft.com/office/powerpoint/2010/main" val="419140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702-6BDE-3B85-3774-1BEAA2D326E2}"/>
              </a:ext>
            </a:extLst>
          </p:cNvPr>
          <p:cNvSpPr>
            <a:spLocks noGrp="1"/>
          </p:cNvSpPr>
          <p:nvPr>
            <p:ph type="title"/>
          </p:nvPr>
        </p:nvSpPr>
        <p:spPr/>
        <p:txBody>
          <a:bodyPr/>
          <a:lstStyle/>
          <a:p>
            <a:r>
              <a:rPr lang="en-US" dirty="0">
                <a:solidFill>
                  <a:srgbClr val="FFFF00"/>
                </a:solidFill>
              </a:rPr>
              <a:t>1 VRF for million algos</a:t>
            </a:r>
          </a:p>
        </p:txBody>
      </p:sp>
      <p:sp>
        <p:nvSpPr>
          <p:cNvPr id="3" name="Slide Number Placeholder 2">
            <a:extLst>
              <a:ext uri="{FF2B5EF4-FFF2-40B4-BE49-F238E27FC236}">
                <a16:creationId xmlns:a16="http://schemas.microsoft.com/office/drawing/2014/main" id="{90128627-DBEA-D2FF-A2CB-3D6B2EC932CC}"/>
              </a:ext>
            </a:extLst>
          </p:cNvPr>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4" name="Picture 10" descr="Image result for hacker hoodie">
            <a:extLst>
              <a:ext uri="{FF2B5EF4-FFF2-40B4-BE49-F238E27FC236}">
                <a16:creationId xmlns:a16="http://schemas.microsoft.com/office/drawing/2014/main" id="{D80077DD-9277-3FFE-6DF7-D77F08366D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836" y="3600802"/>
            <a:ext cx="1399495" cy="1232091"/>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ular Callout 5">
            <a:extLst>
              <a:ext uri="{FF2B5EF4-FFF2-40B4-BE49-F238E27FC236}">
                <a16:creationId xmlns:a16="http://schemas.microsoft.com/office/drawing/2014/main" id="{CA679882-09E6-C5FE-49B0-B4FA50F95249}"/>
              </a:ext>
            </a:extLst>
          </p:cNvPr>
          <p:cNvSpPr/>
          <p:nvPr/>
        </p:nvSpPr>
        <p:spPr bwMode="auto">
          <a:xfrm>
            <a:off x="4816038" y="2787998"/>
            <a:ext cx="3298151" cy="510778"/>
          </a:xfrm>
          <a:prstGeom prst="wedgeRoundRectCallout">
            <a:avLst>
              <a:gd name="adj1" fmla="val -2838"/>
              <a:gd name="adj2" fmla="val 14489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your </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proof </a:t>
            </a:r>
            <a:r>
              <a:rPr kumimoji="0" lang="el-GR"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π</a:t>
            </a:r>
            <a:r>
              <a:rPr kumimoji="0" lang="en-US" sz="2400" b="0" i="1" u="none" strike="noStrike" cap="none" normalizeH="0" baseline="0" dirty="0">
                <a:ln>
                  <a:noFill/>
                </a:ln>
                <a:solidFill>
                  <a:schemeClr val="tx1">
                    <a:lumMod val="95000"/>
                  </a:schemeClr>
                </a:solidFill>
                <a:effectLst/>
                <a:latin typeface="Arial" panose="020B0604020202020204" pitchFamily="34" charset="0"/>
                <a:cs typeface="Arial" panose="020B0604020202020204" pitchFamily="34" charset="0"/>
              </a:rPr>
              <a:t> </a:t>
            </a:r>
            <a:endParaRPr kumimoji="0" lang="en-US" sz="2400" b="0" i="1" u="none" strike="noStrike" cap="none" normalizeH="0" baseline="30000" dirty="0">
              <a:ln>
                <a:noFill/>
              </a:ln>
              <a:solidFill>
                <a:schemeClr val="tx1"/>
              </a:solidFill>
              <a:effectLst/>
              <a:latin typeface="Arial" panose="020B0604020202020204" pitchFamily="34" charset="0"/>
              <a:cs typeface="Arial" panose="020B0604020202020204" pitchFamily="34" charset="0"/>
            </a:endParaRPr>
          </a:p>
        </p:txBody>
      </p:sp>
      <p:sp>
        <p:nvSpPr>
          <p:cNvPr id="38" name="Thought Bubble: Cloud 37">
            <a:extLst>
              <a:ext uri="{FF2B5EF4-FFF2-40B4-BE49-F238E27FC236}">
                <a16:creationId xmlns:a16="http://schemas.microsoft.com/office/drawing/2014/main" id="{E495D212-4B37-9273-4D73-DEC5E470811B}"/>
              </a:ext>
            </a:extLst>
          </p:cNvPr>
          <p:cNvSpPr/>
          <p:nvPr/>
        </p:nvSpPr>
        <p:spPr bwMode="auto">
          <a:xfrm>
            <a:off x="7543800" y="3446364"/>
            <a:ext cx="914400" cy="702766"/>
          </a:xfrm>
          <a:prstGeom prst="cloudCallout">
            <a:avLst>
              <a:gd name="adj1" fmla="val -109183"/>
              <a:gd name="adj2" fmla="val 25866"/>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FF0066"/>
                </a:solidFill>
                <a:effectLst/>
                <a:latin typeface="Lucida Console" pitchFamily="49" charset="0"/>
              </a:rPr>
              <a:t>sk</a:t>
            </a: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5" name="Group 14">
            <a:extLst>
              <a:ext uri="{FF2B5EF4-FFF2-40B4-BE49-F238E27FC236}">
                <a16:creationId xmlns:a16="http://schemas.microsoft.com/office/drawing/2014/main" id="{7D38FA05-D708-C443-D00B-93910E95868F}"/>
              </a:ext>
            </a:extLst>
          </p:cNvPr>
          <p:cNvGrpSpPr/>
          <p:nvPr/>
        </p:nvGrpSpPr>
        <p:grpSpPr>
          <a:xfrm>
            <a:off x="740373" y="5023609"/>
            <a:ext cx="6765327" cy="769441"/>
            <a:chOff x="940490" y="5244682"/>
            <a:chExt cx="6765327" cy="769441"/>
          </a:xfrm>
        </p:grpSpPr>
        <p:sp>
          <p:nvSpPr>
            <p:cNvPr id="16" name="TextBox 15">
              <a:extLst>
                <a:ext uri="{FF2B5EF4-FFF2-40B4-BE49-F238E27FC236}">
                  <a16:creationId xmlns:a16="http://schemas.microsoft.com/office/drawing/2014/main" id="{A1C38548-B552-6B92-FD40-585056582A86}"/>
                </a:ext>
              </a:extLst>
            </p:cNvPr>
            <p:cNvSpPr txBox="1"/>
            <p:nvPr/>
          </p:nvSpPr>
          <p:spPr bwMode="auto">
            <a:xfrm>
              <a:off x="7206962"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0E4F770E-B64B-0BBC-985B-F936E7FB5AAC}"/>
                </a:ext>
              </a:extLst>
            </p:cNvPr>
            <p:cNvSpPr txBox="1"/>
            <p:nvPr/>
          </p:nvSpPr>
          <p:spPr bwMode="auto">
            <a:xfrm>
              <a:off x="940490" y="5244682"/>
              <a:ext cx="498855" cy="769441"/>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4400" b="1" dirty="0">
                  <a:solidFill>
                    <a:srgbClr val="0099FF"/>
                  </a:solidFill>
                  <a:latin typeface="Arial" panose="020B0604020202020204" pitchFamily="34" charset="0"/>
                  <a:cs typeface="Arial" panose="020B0604020202020204" pitchFamily="34" charset="0"/>
                </a:rPr>
                <a:t>0</a:t>
              </a:r>
            </a:p>
          </p:txBody>
        </p:sp>
        <p:cxnSp>
          <p:nvCxnSpPr>
            <p:cNvPr id="18" name="Straight Connector 17">
              <a:extLst>
                <a:ext uri="{FF2B5EF4-FFF2-40B4-BE49-F238E27FC236}">
                  <a16:creationId xmlns:a16="http://schemas.microsoft.com/office/drawing/2014/main" id="{FC72FD22-501E-057E-8FE6-424559C57ADD}"/>
                </a:ext>
              </a:extLst>
            </p:cNvPr>
            <p:cNvCxnSpPr>
              <a:cxnSpLocks/>
            </p:cNvCxnSpPr>
            <p:nvPr/>
          </p:nvCxnSpPr>
          <p:spPr bwMode="auto">
            <a:xfrm>
              <a:off x="1438183" y="5629402"/>
              <a:ext cx="5788240" cy="0"/>
            </a:xfrm>
            <a:prstGeom prst="line">
              <a:avLst/>
            </a:prstGeom>
            <a:solidFill>
              <a:srgbClr val="FFFFCC"/>
            </a:solidFill>
            <a:ln w="76200" cap="flat" cmpd="sng" algn="ctr">
              <a:solidFill>
                <a:srgbClr val="0099FF"/>
              </a:solidFill>
              <a:prstDash val="solid"/>
              <a:round/>
              <a:headEnd type="triangle" w="med" len="med"/>
              <a:tailEnd type="triangle" w="med" len="med"/>
            </a:ln>
            <a:effectLst/>
          </p:spPr>
        </p:cxnSp>
      </p:grpSp>
      <p:grpSp>
        <p:nvGrpSpPr>
          <p:cNvPr id="19" name="Group 18">
            <a:extLst>
              <a:ext uri="{FF2B5EF4-FFF2-40B4-BE49-F238E27FC236}">
                <a16:creationId xmlns:a16="http://schemas.microsoft.com/office/drawing/2014/main" id="{4CC54794-E9E7-145D-83B1-1ECB93A9EC29}"/>
              </a:ext>
            </a:extLst>
          </p:cNvPr>
          <p:cNvGrpSpPr/>
          <p:nvPr/>
        </p:nvGrpSpPr>
        <p:grpSpPr>
          <a:xfrm>
            <a:off x="1633122" y="5457915"/>
            <a:ext cx="714652" cy="790485"/>
            <a:chOff x="1833239" y="3429000"/>
            <a:chExt cx="714652" cy="79048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FA4665-9AEB-F25E-1EDE-144B30BEF6B9}"/>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𝟎</m:t>
                            </m:r>
                          </m:e>
                        </m:d>
                      </m:oMath>
                    </m:oMathPara>
                  </a14:m>
                  <a:endParaRPr lang="en-US" dirty="0"/>
                </a:p>
              </p:txBody>
            </p:sp>
          </mc:Choice>
          <mc:Fallback xmlns="">
            <p:sp>
              <p:nvSpPr>
                <p:cNvPr id="20" name="TextBox 19">
                  <a:extLst>
                    <a:ext uri="{FF2B5EF4-FFF2-40B4-BE49-F238E27FC236}">
                      <a16:creationId xmlns:a16="http://schemas.microsoft.com/office/drawing/2014/main" id="{FBFA4665-9AEB-F25E-1EDE-144B30BEF6B9}"/>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3"/>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05C7B34D-8398-1960-9157-55A4A4DF897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2" name="Group 21">
            <a:extLst>
              <a:ext uri="{FF2B5EF4-FFF2-40B4-BE49-F238E27FC236}">
                <a16:creationId xmlns:a16="http://schemas.microsoft.com/office/drawing/2014/main" id="{50B4BBB6-39FB-5ADF-DA40-84CD50B003BE}"/>
              </a:ext>
            </a:extLst>
          </p:cNvPr>
          <p:cNvGrpSpPr/>
          <p:nvPr/>
        </p:nvGrpSpPr>
        <p:grpSpPr>
          <a:xfrm>
            <a:off x="2402097" y="5457915"/>
            <a:ext cx="714652" cy="790485"/>
            <a:chOff x="1833239" y="3429000"/>
            <a:chExt cx="714652" cy="79048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F22D50-C515-110B-3BE4-9C664F4A78EF}"/>
                    </a:ext>
                  </a:extLst>
                </p:cNvPr>
                <p:cNvSpPr txBox="1"/>
                <p:nvPr/>
              </p:nvSpPr>
              <p:spPr bwMode="auto">
                <a:xfrm>
                  <a:off x="1833239" y="3757820"/>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3" name="TextBox 22">
                  <a:extLst>
                    <a:ext uri="{FF2B5EF4-FFF2-40B4-BE49-F238E27FC236}">
                      <a16:creationId xmlns:a16="http://schemas.microsoft.com/office/drawing/2014/main" id="{34F22D50-C515-110B-3BE4-9C664F4A78EF}"/>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4"/>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313B33C-54B8-E4CF-E7A0-677538E79A1A}"/>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5" name="Group 24">
            <a:extLst>
              <a:ext uri="{FF2B5EF4-FFF2-40B4-BE49-F238E27FC236}">
                <a16:creationId xmlns:a16="http://schemas.microsoft.com/office/drawing/2014/main" id="{BB81BA79-B89B-30D3-C42D-E05C3ECE6820}"/>
              </a:ext>
            </a:extLst>
          </p:cNvPr>
          <p:cNvGrpSpPr/>
          <p:nvPr/>
        </p:nvGrpSpPr>
        <p:grpSpPr>
          <a:xfrm>
            <a:off x="3538491" y="5486960"/>
            <a:ext cx="1562470" cy="761440"/>
            <a:chOff x="1809383" y="3429000"/>
            <a:chExt cx="714652" cy="76144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515FCE0-5B7C-6302-8968-AA9222647F68}"/>
                    </a:ext>
                  </a:extLst>
                </p:cNvPr>
                <p:cNvSpPr txBox="1"/>
                <p:nvPr/>
              </p:nvSpPr>
              <p:spPr bwMode="auto">
                <a:xfrm>
                  <a:off x="1809383" y="3728775"/>
                  <a:ext cx="714652"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r>
                              <a:rPr lang="en-US" sz="2400" b="1" i="1" smtClean="0">
                                <a:solidFill>
                                  <a:schemeClr val="tx1"/>
                                </a:solidFill>
                                <a:latin typeface="Cambria Math" panose="02040503050406030204" pitchFamily="18" charset="0"/>
                                <a:cs typeface="Arial" panose="020B0604020202020204" pitchFamily="34" charset="0"/>
                              </a:rPr>
                              <m:t>−</m:t>
                            </m:r>
                            <m:r>
                              <a:rPr lang="en-US" sz="2400" b="1" i="1" smtClean="0">
                                <a:solidFill>
                                  <a:schemeClr val="tx1"/>
                                </a:solidFill>
                                <a:latin typeface="Cambria Math" panose="02040503050406030204" pitchFamily="18" charset="0"/>
                                <a:cs typeface="Arial" panose="020B0604020202020204" pitchFamily="34" charset="0"/>
                              </a:rPr>
                              <m:t>𝟏</m:t>
                            </m:r>
                          </m:e>
                        </m:d>
                      </m:oMath>
                    </m:oMathPara>
                  </a14:m>
                  <a:endParaRPr lang="en-US" dirty="0"/>
                </a:p>
              </p:txBody>
            </p:sp>
          </mc:Choice>
          <mc:Fallback xmlns="">
            <p:sp>
              <p:nvSpPr>
                <p:cNvPr id="26" name="TextBox 25">
                  <a:extLst>
                    <a:ext uri="{FF2B5EF4-FFF2-40B4-BE49-F238E27FC236}">
                      <a16:creationId xmlns:a16="http://schemas.microsoft.com/office/drawing/2014/main" id="{2515FCE0-5B7C-6302-8968-AA9222647F68}"/>
                    </a:ext>
                  </a:extLst>
                </p:cNvPr>
                <p:cNvSpPr txBox="1">
                  <a:spLocks noRot="1" noChangeAspect="1" noMove="1" noResize="1" noEditPoints="1" noAdjustHandles="1" noChangeArrowheads="1" noChangeShapeType="1" noTextEdit="1"/>
                </p:cNvSpPr>
                <p:nvPr/>
              </p:nvSpPr>
              <p:spPr bwMode="auto">
                <a:xfrm>
                  <a:off x="1809383" y="3728775"/>
                  <a:ext cx="714652" cy="461665"/>
                </a:xfrm>
                <a:prstGeom prst="rect">
                  <a:avLst/>
                </a:prstGeom>
                <a:blipFill>
                  <a:blip r:embed="rId5"/>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861103F-A93C-5253-6BA2-63290541D5A5}"/>
                </a:ext>
              </a:extLst>
            </p:cNvPr>
            <p:cNvCxnSpPr>
              <a:cxnSpLocks/>
            </p:cNvCxnSpPr>
            <p:nvPr/>
          </p:nvCxnSpPr>
          <p:spPr bwMode="auto">
            <a:xfrm>
              <a:off x="2190565" y="3429000"/>
              <a:ext cx="0" cy="399495"/>
            </a:xfrm>
            <a:prstGeom prst="line">
              <a:avLst/>
            </a:prstGeom>
            <a:solidFill>
              <a:srgbClr val="FFFFCC"/>
            </a:solidFill>
            <a:ln w="38100" cap="flat" cmpd="sng" algn="ctr">
              <a:solidFill>
                <a:schemeClr val="accent3"/>
              </a:solidFill>
              <a:prstDash val="solid"/>
              <a:round/>
              <a:headEnd type="triangle" w="med" len="med"/>
              <a:tailEnd type="none" w="med" len="med"/>
            </a:ln>
            <a:effectLst/>
          </p:spPr>
        </p:cxnSp>
      </p:grpSp>
      <p:grpSp>
        <p:nvGrpSpPr>
          <p:cNvPr id="28" name="Group 27">
            <a:extLst>
              <a:ext uri="{FF2B5EF4-FFF2-40B4-BE49-F238E27FC236}">
                <a16:creationId xmlns:a16="http://schemas.microsoft.com/office/drawing/2014/main" id="{2DD998B4-4994-08FD-E278-A6E82FED57B0}"/>
              </a:ext>
            </a:extLst>
          </p:cNvPr>
          <p:cNvGrpSpPr/>
          <p:nvPr/>
        </p:nvGrpSpPr>
        <p:grpSpPr>
          <a:xfrm>
            <a:off x="4729208" y="5457915"/>
            <a:ext cx="1562470" cy="790485"/>
            <a:chOff x="1833239" y="3429000"/>
            <a:chExt cx="714652" cy="790485"/>
          </a:xfrm>
          <a:noFill/>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138916-C52C-10AE-0EEF-014F205244AA}"/>
                    </a:ext>
                  </a:extLst>
                </p:cNvPr>
                <p:cNvSpPr txBox="1"/>
                <p:nvPr/>
              </p:nvSpPr>
              <p:spPr bwMode="auto">
                <a:xfrm>
                  <a:off x="1833239" y="3757820"/>
                  <a:ext cx="714652" cy="461665"/>
                </a:xfrm>
                <a:prstGeom prst="rect">
                  <a:avLst/>
                </a:prstGeom>
                <a:grpFill/>
                <a:ln w="76200">
                  <a:noFill/>
                  <a:miter lim="800000"/>
                  <a:headEnd/>
                  <a:tailEnd/>
                </a:ln>
                <a:effectLst>
                  <a:outerShdw blurRad="50800" dist="38100" dir="2700000" algn="tl" rotWithShape="0">
                    <a:prstClr val="black">
                      <a:alpha val="40000"/>
                    </a:prstClr>
                  </a:outerShdw>
                </a:effectLst>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a:cs typeface="Arial" panose="020B0604020202020204" pitchFamily="34" charset="0"/>
                          </a:rPr>
                          <m:t>𝑩</m:t>
                        </m:r>
                        <m:d>
                          <m:dPr>
                            <m:ctrlPr>
                              <a:rPr lang="en-US" sz="2400" b="1" i="1" smtClean="0">
                                <a:solidFill>
                                  <a:schemeClr val="tx1"/>
                                </a:solidFill>
                                <a:latin typeface="Cambria Math" panose="02040503050406030204" pitchFamily="18" charset="0"/>
                                <a:cs typeface="Arial" panose="020B0604020202020204" pitchFamily="34" charset="0"/>
                              </a:rPr>
                            </m:ctrlPr>
                          </m:dPr>
                          <m:e>
                            <m:r>
                              <a:rPr lang="en-US" sz="2400" b="1" i="1" smtClean="0">
                                <a:solidFill>
                                  <a:schemeClr val="tx1"/>
                                </a:solidFill>
                                <a:latin typeface="Cambria Math" panose="02040503050406030204" pitchFamily="18" charset="0"/>
                                <a:cs typeface="Arial" panose="020B0604020202020204" pitchFamily="34" charset="0"/>
                              </a:rPr>
                              <m:t>𝒌</m:t>
                            </m:r>
                          </m:e>
                        </m:d>
                      </m:oMath>
                    </m:oMathPara>
                  </a14:m>
                  <a:endParaRPr lang="en-US" dirty="0"/>
                </a:p>
              </p:txBody>
            </p:sp>
          </mc:Choice>
          <mc:Fallback xmlns="">
            <p:sp>
              <p:nvSpPr>
                <p:cNvPr id="29" name="TextBox 28">
                  <a:extLst>
                    <a:ext uri="{FF2B5EF4-FFF2-40B4-BE49-F238E27FC236}">
                      <a16:creationId xmlns:a16="http://schemas.microsoft.com/office/drawing/2014/main" id="{95138916-C52C-10AE-0EEF-014F205244AA}"/>
                    </a:ext>
                  </a:extLst>
                </p:cNvPr>
                <p:cNvSpPr txBox="1">
                  <a:spLocks noRot="1" noChangeAspect="1" noMove="1" noResize="1" noEditPoints="1" noAdjustHandles="1" noChangeArrowheads="1" noChangeShapeType="1" noTextEdit="1"/>
                </p:cNvSpPr>
                <p:nvPr/>
              </p:nvSpPr>
              <p:spPr bwMode="auto">
                <a:xfrm>
                  <a:off x="1833239" y="3757820"/>
                  <a:ext cx="714652" cy="461665"/>
                </a:xfrm>
                <a:prstGeom prst="rect">
                  <a:avLst/>
                </a:prstGeom>
                <a:blipFill>
                  <a:blip r:embed="rId6"/>
                  <a:stretch>
                    <a:fillRect/>
                  </a:stretch>
                </a:blipFill>
                <a:ln w="76200">
                  <a:noFill/>
                  <a:miter lim="800000"/>
                  <a:headEnd/>
                  <a:tailEnd/>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44E29D6A-4152-1DAF-2A6F-11103D9A27D8}"/>
                </a:ext>
              </a:extLst>
            </p:cNvPr>
            <p:cNvCxnSpPr>
              <a:cxnSpLocks/>
            </p:cNvCxnSpPr>
            <p:nvPr/>
          </p:nvCxnSpPr>
          <p:spPr bwMode="auto">
            <a:xfrm>
              <a:off x="2190565" y="3429000"/>
              <a:ext cx="0" cy="399495"/>
            </a:xfrm>
            <a:prstGeom prst="line">
              <a:avLst/>
            </a:prstGeom>
            <a:grpFill/>
            <a:ln w="38100" cap="flat" cmpd="sng" algn="ctr">
              <a:solidFill>
                <a:schemeClr val="accent3"/>
              </a:solidFill>
              <a:prstDash val="solid"/>
              <a:round/>
              <a:headEnd type="triangle" w="med" len="med"/>
              <a:tailEnd type="none" w="med" len="med"/>
            </a:ln>
            <a:effectLst/>
          </p:spPr>
        </p:cxnSp>
      </p:grpSp>
      <p:sp>
        <p:nvSpPr>
          <p:cNvPr id="31" name="TextBox 30">
            <a:extLst>
              <a:ext uri="{FF2B5EF4-FFF2-40B4-BE49-F238E27FC236}">
                <a16:creationId xmlns:a16="http://schemas.microsoft.com/office/drawing/2014/main" id="{D131394E-6C09-FFD6-7BC7-23605376460C}"/>
              </a:ext>
            </a:extLst>
          </p:cNvPr>
          <p:cNvSpPr txBox="1"/>
          <p:nvPr/>
        </p:nvSpPr>
        <p:spPr bwMode="auto">
          <a:xfrm>
            <a:off x="3126217" y="5595800"/>
            <a:ext cx="543739"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rPr>
              <a:t>…</a:t>
            </a:r>
          </a:p>
        </p:txBody>
      </p:sp>
      <p:sp>
        <p:nvSpPr>
          <p:cNvPr id="39" name="Freeform: Shape 38">
            <a:extLst>
              <a:ext uri="{FF2B5EF4-FFF2-40B4-BE49-F238E27FC236}">
                <a16:creationId xmlns:a16="http://schemas.microsoft.com/office/drawing/2014/main" id="{5388EBEC-45D1-3AC6-521C-51A9BC43B3AC}"/>
              </a:ext>
            </a:extLst>
          </p:cNvPr>
          <p:cNvSpPr/>
          <p:nvPr/>
        </p:nvSpPr>
        <p:spPr bwMode="auto">
          <a:xfrm>
            <a:off x="2636668" y="4021584"/>
            <a:ext cx="2098645" cy="1145220"/>
          </a:xfrm>
          <a:custGeom>
            <a:avLst/>
            <a:gdLst>
              <a:gd name="connsiteX0" fmla="*/ 0 w 2098645"/>
              <a:gd name="connsiteY0" fmla="*/ 0 h 1145220"/>
              <a:gd name="connsiteX1" fmla="*/ 1766656 w 2098645"/>
              <a:gd name="connsiteY1" fmla="*/ 284086 h 1145220"/>
              <a:gd name="connsiteX2" fmla="*/ 2095130 w 2098645"/>
              <a:gd name="connsiteY2" fmla="*/ 1145220 h 1145220"/>
            </a:gdLst>
            <a:ahLst/>
            <a:cxnLst>
              <a:cxn ang="0">
                <a:pos x="connsiteX0" y="connsiteY0"/>
              </a:cxn>
              <a:cxn ang="0">
                <a:pos x="connsiteX1" y="connsiteY1"/>
              </a:cxn>
              <a:cxn ang="0">
                <a:pos x="connsiteX2" y="connsiteY2"/>
              </a:cxn>
            </a:cxnLst>
            <a:rect l="l" t="t" r="r" b="b"/>
            <a:pathLst>
              <a:path w="2098645" h="1145220">
                <a:moveTo>
                  <a:pt x="0" y="0"/>
                </a:moveTo>
                <a:cubicBezTo>
                  <a:pt x="708734" y="46608"/>
                  <a:pt x="1417468" y="93216"/>
                  <a:pt x="1766656" y="284086"/>
                </a:cubicBezTo>
                <a:cubicBezTo>
                  <a:pt x="2115844" y="474956"/>
                  <a:pt x="2105487" y="810088"/>
                  <a:pt x="2095130" y="1145220"/>
                </a:cubicBezTo>
              </a:path>
            </a:pathLst>
          </a:custGeom>
          <a:noFill/>
          <a:ln w="76200" cap="flat" cmpd="sng" algn="ctr">
            <a:solidFill>
              <a:srgbClr val="FFFF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FF"/>
              </a:solidFill>
              <a:effectLst/>
              <a:latin typeface="Lucida Console" pitchFamily="49" charset="0"/>
            </a:endParaRPr>
          </a:p>
        </p:txBody>
      </p:sp>
      <p:sp>
        <p:nvSpPr>
          <p:cNvPr id="40" name="Rounded Rectangular Callout 5">
            <a:extLst>
              <a:ext uri="{FF2B5EF4-FFF2-40B4-BE49-F238E27FC236}">
                <a16:creationId xmlns:a16="http://schemas.microsoft.com/office/drawing/2014/main" id="{ED6FCDAA-4279-E2DC-380D-EA4A932DB52A}"/>
              </a:ext>
            </a:extLst>
          </p:cNvPr>
          <p:cNvSpPr/>
          <p:nvPr/>
        </p:nvSpPr>
        <p:spPr bwMode="auto">
          <a:xfrm>
            <a:off x="1824583" y="2242696"/>
            <a:ext cx="2389079" cy="919401"/>
          </a:xfrm>
          <a:prstGeom prst="wedgeRoundRectCallout">
            <a:avLst>
              <a:gd name="adj1" fmla="val -46568"/>
              <a:gd name="adj2" fmla="val 8973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l-GR" i="1" dirty="0">
                <a:solidFill>
                  <a:schemeClr val="tx1">
                    <a:lumMod val="95000"/>
                  </a:schemeClr>
                </a:solidFill>
                <a:latin typeface="Arial" panose="020B0604020202020204" pitchFamily="34" charset="0"/>
                <a:cs typeface="Arial" panose="020B0604020202020204" pitchFamily="34" charset="0"/>
              </a:rPr>
              <a:t>π </a:t>
            </a:r>
            <a:r>
              <a:rPr lang="en-US" i="1" dirty="0">
                <a:solidFill>
                  <a:schemeClr val="tx1">
                    <a:lumMod val="95000"/>
                  </a:schemeClr>
                </a:solidFill>
                <a:latin typeface="Arial" panose="020B0604020202020204" pitchFamily="34" charset="0"/>
                <a:cs typeface="Arial" panose="020B0604020202020204" pitchFamily="34" charset="0"/>
              </a:rPr>
              <a:t> </a:t>
            </a:r>
            <a:r>
              <a:rPr lang="en-US" i="1" dirty="0">
                <a:solidFill>
                  <a:srgbClr val="FFFF00"/>
                </a:solidFill>
                <a:latin typeface="Arial" panose="020B0604020202020204" pitchFamily="34" charset="0"/>
                <a:cs typeface="Arial" panose="020B0604020202020204" pitchFamily="34" charset="0"/>
              </a:rPr>
              <a:t>is proof  </a:t>
            </a:r>
            <a:r>
              <a:rPr lang="en-US" dirty="0">
                <a:solidFill>
                  <a:srgbClr val="FFFF00"/>
                </a:solidFill>
                <a:latin typeface="Arial" panose="020B0604020202020204" pitchFamily="34" charset="0"/>
                <a:cs typeface="Arial" panose="020B0604020202020204" pitchFamily="34" charset="0"/>
              </a:rPr>
              <a:t>I have </a:t>
            </a:r>
            <a:r>
              <a:rPr lang="en-US" dirty="0">
                <a:solidFill>
                  <a:schemeClr val="tx1"/>
                </a:solidFill>
                <a:latin typeface="Arial" panose="020B0604020202020204" pitchFamily="34" charset="0"/>
                <a:cs typeface="Arial" panose="020B0604020202020204" pitchFamily="34" charset="0"/>
              </a:rPr>
              <a:t>k</a:t>
            </a:r>
            <a:r>
              <a:rPr lang="en-US" dirty="0">
                <a:solidFill>
                  <a:srgbClr val="FFFF00"/>
                </a:solidFill>
                <a:latin typeface="Arial" panose="020B0604020202020204" pitchFamily="34" charset="0"/>
                <a:cs typeface="Arial" panose="020B0604020202020204" pitchFamily="34" charset="0"/>
              </a:rPr>
              <a:t> votes!</a:t>
            </a:r>
            <a:endParaRPr lang="en-US" i="1" baseline="30000" dirty="0">
              <a:solidFill>
                <a:schemeClr val="tx1"/>
              </a:solidFill>
              <a:latin typeface="Arial" panose="020B0604020202020204" pitchFamily="34" charset="0"/>
              <a:cs typeface="Arial" panose="020B0604020202020204" pitchFamily="34" charset="0"/>
            </a:endParaRPr>
          </a:p>
        </p:txBody>
      </p:sp>
      <p:grpSp>
        <p:nvGrpSpPr>
          <p:cNvPr id="32" name="Group 50">
            <a:extLst>
              <a:ext uri="{FF2B5EF4-FFF2-40B4-BE49-F238E27FC236}">
                <a16:creationId xmlns:a16="http://schemas.microsoft.com/office/drawing/2014/main" id="{5853BEBA-6C6B-2BDC-6357-2265A79BA30D}"/>
              </a:ext>
            </a:extLst>
          </p:cNvPr>
          <p:cNvGrpSpPr>
            <a:grpSpLocks/>
          </p:cNvGrpSpPr>
          <p:nvPr/>
        </p:nvGrpSpPr>
        <p:grpSpPr bwMode="auto">
          <a:xfrm>
            <a:off x="821283" y="3569147"/>
            <a:ext cx="1447800" cy="1295400"/>
            <a:chOff x="3168" y="1824"/>
            <a:chExt cx="912" cy="816"/>
          </a:xfrm>
          <a:effectLst>
            <a:glow rad="101600">
              <a:schemeClr val="accent3">
                <a:satMod val="175000"/>
                <a:alpha val="40000"/>
              </a:schemeClr>
            </a:glow>
          </a:effectLst>
        </p:grpSpPr>
        <p:sp>
          <p:nvSpPr>
            <p:cNvPr id="33" name="Freeform 51">
              <a:extLst>
                <a:ext uri="{FF2B5EF4-FFF2-40B4-BE49-F238E27FC236}">
                  <a16:creationId xmlns:a16="http://schemas.microsoft.com/office/drawing/2014/main" id="{9EB64D3B-763C-ED60-C761-30DF622238A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4" name="Freeform 52">
              <a:extLst>
                <a:ext uri="{FF2B5EF4-FFF2-40B4-BE49-F238E27FC236}">
                  <a16:creationId xmlns:a16="http://schemas.microsoft.com/office/drawing/2014/main" id="{F9C48A55-9B0C-87B7-26DD-A8ADD4990C4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4445574E-08FA-AC31-01F0-5EC457ADC4E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251D9B82-C16C-EDF2-730B-60F19312996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1" name="Freeform 55">
              <a:extLst>
                <a:ext uri="{FF2B5EF4-FFF2-40B4-BE49-F238E27FC236}">
                  <a16:creationId xmlns:a16="http://schemas.microsoft.com/office/drawing/2014/main" id="{B27FFC6F-3F63-A9C3-77F3-34C7EE7ABD7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2" name="Freeform 56">
              <a:extLst>
                <a:ext uri="{FF2B5EF4-FFF2-40B4-BE49-F238E27FC236}">
                  <a16:creationId xmlns:a16="http://schemas.microsoft.com/office/drawing/2014/main" id="{AA925D14-D2B7-66F1-4225-B5EB60C0EC3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43" name="Freeform 57">
              <a:extLst>
                <a:ext uri="{FF2B5EF4-FFF2-40B4-BE49-F238E27FC236}">
                  <a16:creationId xmlns:a16="http://schemas.microsoft.com/office/drawing/2014/main" id="{2038AEF1-BFCB-AA8F-9E6C-9BD01CF3114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44" name="Freeform 58">
              <a:extLst>
                <a:ext uri="{FF2B5EF4-FFF2-40B4-BE49-F238E27FC236}">
                  <a16:creationId xmlns:a16="http://schemas.microsoft.com/office/drawing/2014/main" id="{92AAD1A2-5C28-AA66-82DB-6BEE9E413CA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sp>
          <p:nvSpPr>
            <p:cNvPr id="45" name="Freeform 59">
              <a:extLst>
                <a:ext uri="{FF2B5EF4-FFF2-40B4-BE49-F238E27FC236}">
                  <a16:creationId xmlns:a16="http://schemas.microsoft.com/office/drawing/2014/main" id="{BB954A66-BDFA-1F85-D6A1-0A06E42DCA3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p>
          </p:txBody>
        </p:sp>
      </p:grpSp>
    </p:spTree>
    <p:extLst>
      <p:ext uri="{BB962C8B-B14F-4D97-AF65-F5344CB8AC3E}">
        <p14:creationId xmlns:p14="http://schemas.microsoft.com/office/powerpoint/2010/main" val="30128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06FBC9-755A-4F10-AA74-9CB295655060}"/>
              </a:ext>
            </a:extLst>
          </p:cNvPr>
          <p:cNvSpPr>
            <a:spLocks noGrp="1"/>
          </p:cNvSpPr>
          <p:nvPr>
            <p:ph type="ctrTitle"/>
          </p:nvPr>
        </p:nvSpPr>
        <p:spPr/>
        <p:txBody>
          <a:bodyPr/>
          <a:lstStyle/>
          <a:p>
            <a:r>
              <a:rPr lang="en-US" dirty="0">
                <a:solidFill>
                  <a:srgbClr val="FFFF00"/>
                </a:solidFill>
              </a:rPr>
              <a:t>But what do they vote on?</a:t>
            </a:r>
          </a:p>
        </p:txBody>
      </p:sp>
      <p:sp>
        <p:nvSpPr>
          <p:cNvPr id="3" name="Slide Number Placeholder 2">
            <a:extLst>
              <a:ext uri="{FF2B5EF4-FFF2-40B4-BE49-F238E27FC236}">
                <a16:creationId xmlns:a16="http://schemas.microsoft.com/office/drawing/2014/main" id="{5303142D-7383-A950-218C-43C5E65C1626}"/>
              </a:ext>
            </a:extLst>
          </p:cNvPr>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spTree>
    <p:extLst>
      <p:ext uri="{BB962C8B-B14F-4D97-AF65-F5344CB8AC3E}">
        <p14:creationId xmlns:p14="http://schemas.microsoft.com/office/powerpoint/2010/main" val="337457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4294967295"/>
          </p:nvPr>
        </p:nvSpPr>
        <p:spPr>
          <a:xfrm>
            <a:off x="6553200" y="6248400"/>
            <a:ext cx="1905000" cy="457200"/>
          </a:xfrm>
          <a:prstGeom prst="rect">
            <a:avLst/>
          </a:prstGeom>
          <a:noFill/>
        </p:spPr>
        <p:txBody>
          <a:bodyPr/>
          <a:lstStyle/>
          <a:p>
            <a:fld id="{2251B196-ED97-43A3-969F-C97302FAC576}" type="slidenum">
              <a:rPr lang="x-none" smtClean="0">
                <a:latin typeface="Arial" pitchFamily="34" charset="0"/>
                <a:cs typeface="Arial" pitchFamily="34" charset="0"/>
              </a:rPr>
              <a:pPr/>
              <a:t>42</a:t>
            </a:fld>
            <a:endParaRPr lang="en-US" dirty="0">
              <a:latin typeface="Arial" pitchFamily="34" charset="0"/>
              <a:cs typeface="Arial" pitchFamily="34" charset="0"/>
            </a:endParaRPr>
          </a:p>
        </p:txBody>
      </p:sp>
      <p:sp>
        <p:nvSpPr>
          <p:cNvPr id="3174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174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1750" name="Rectangle 4"/>
          <p:cNvSpPr>
            <a:spLocks noGrp="1" noChangeArrowheads="1"/>
          </p:cNvSpPr>
          <p:nvPr>
            <p:ph type="title"/>
          </p:nvPr>
        </p:nvSpPr>
        <p:spPr/>
        <p:txBody>
          <a:bodyPr/>
          <a:lstStyle/>
          <a:p>
            <a:r>
              <a:rPr lang="en-US" sz="4000" dirty="0">
                <a:solidFill>
                  <a:srgbClr val="FFFF00"/>
                </a:solidFill>
              </a:rPr>
              <a:t>Consensus: Each Thread has a Private Input</a:t>
            </a:r>
          </a:p>
        </p:txBody>
      </p:sp>
      <p:sp>
        <p:nvSpPr>
          <p:cNvPr id="31751"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latin typeface="Arial" pitchFamily="34" charset="0"/>
              <a:cs typeface="Arial" pitchFamily="34" charset="0"/>
            </a:endParaRPr>
          </a:p>
        </p:txBody>
      </p:sp>
      <p:grpSp>
        <p:nvGrpSpPr>
          <p:cNvPr id="31752" name="Group 39"/>
          <p:cNvGrpSpPr>
            <a:grpSpLocks/>
          </p:cNvGrpSpPr>
          <p:nvPr/>
        </p:nvGrpSpPr>
        <p:grpSpPr bwMode="auto">
          <a:xfrm>
            <a:off x="3998913" y="4551363"/>
            <a:ext cx="1146175" cy="1000125"/>
            <a:chOff x="1043" y="2546"/>
            <a:chExt cx="869" cy="740"/>
          </a:xfrm>
          <a:effectLst>
            <a:glow rad="63500">
              <a:schemeClr val="accent3">
                <a:satMod val="175000"/>
                <a:alpha val="40000"/>
              </a:schemeClr>
            </a:glow>
          </a:effectLst>
        </p:grpSpPr>
        <p:sp>
          <p:nvSpPr>
            <p:cNvPr id="31776"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7"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8"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9"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80"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1781" name="Rectangle 45"/>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1782"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83"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31753"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FF0000"/>
              </a:solidFill>
              <a:latin typeface="Arial" pitchFamily="34" charset="0"/>
              <a:cs typeface="Arial" pitchFamily="34" charset="0"/>
            </a:endParaRPr>
          </a:p>
        </p:txBody>
      </p:sp>
      <p:sp>
        <p:nvSpPr>
          <p:cNvPr id="31754"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rgbClr val="33CC33"/>
              </a:solidFill>
              <a:latin typeface="Arial" pitchFamily="34" charset="0"/>
              <a:cs typeface="Arial" pitchFamily="34" charset="0"/>
            </a:endParaRPr>
          </a:p>
        </p:txBody>
      </p:sp>
      <p:grpSp>
        <p:nvGrpSpPr>
          <p:cNvPr id="31755" name="Group 50"/>
          <p:cNvGrpSpPr>
            <a:grpSpLocks/>
          </p:cNvGrpSpPr>
          <p:nvPr/>
        </p:nvGrpSpPr>
        <p:grpSpPr bwMode="auto">
          <a:xfrm>
            <a:off x="1879600" y="2784475"/>
            <a:ext cx="1447800" cy="1295400"/>
            <a:chOff x="3168" y="1824"/>
            <a:chExt cx="912" cy="816"/>
          </a:xfrm>
          <a:effectLst>
            <a:glow rad="101600">
              <a:schemeClr val="accent3">
                <a:satMod val="175000"/>
                <a:alpha val="40000"/>
              </a:schemeClr>
            </a:glow>
          </a:effectLst>
        </p:grpSpPr>
        <p:sp>
          <p:nvSpPr>
            <p:cNvPr id="3176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7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31756" name="Group 60"/>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317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17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31757"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endParaRPr lang="en-US" sz="4400" b="1" dirty="0">
              <a:solidFill>
                <a:srgbClr val="9966FF"/>
              </a:solidFill>
              <a:latin typeface="Arial" pitchFamily="34" charset="0"/>
              <a:cs typeface="Arial" pitchFamily="34" charset="0"/>
            </a:endParaRPr>
          </a:p>
        </p:txBody>
      </p:sp>
      <p:pic>
        <p:nvPicPr>
          <p:cNvPr id="3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27" y="15432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852" y="1547502"/>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4" name="Picture 10" descr="Image result for fruit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525" y="4128854"/>
            <a:ext cx="680076" cy="99424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4294967295"/>
          </p:nvPr>
        </p:nvSpPr>
        <p:spPr>
          <a:xfrm>
            <a:off x="6553200" y="6248400"/>
            <a:ext cx="1905000" cy="457200"/>
          </a:xfrm>
          <a:prstGeom prst="rect">
            <a:avLst/>
          </a:prstGeom>
          <a:noFill/>
        </p:spPr>
        <p:txBody>
          <a:bodyPr/>
          <a:lstStyle/>
          <a:p>
            <a:fld id="{8682107A-27C5-4F7B-9204-C6F4F9056151}" type="slidenum">
              <a:rPr lang="x-none" smtClean="0">
                <a:latin typeface="Arial" pitchFamily="34" charset="0"/>
                <a:cs typeface="Arial" pitchFamily="34" charset="0"/>
              </a:rPr>
              <a:pPr/>
              <a:t>43</a:t>
            </a:fld>
            <a:endParaRPr lang="en-US" dirty="0">
              <a:latin typeface="Arial" pitchFamily="34" charset="0"/>
              <a:cs typeface="Arial" pitchFamily="34" charset="0"/>
            </a:endParaRPr>
          </a:p>
        </p:txBody>
      </p:sp>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33798" name="Rectangle 4"/>
          <p:cNvSpPr>
            <a:spLocks noGrp="1" noChangeArrowheads="1"/>
          </p:cNvSpPr>
          <p:nvPr>
            <p:ph type="title"/>
          </p:nvPr>
        </p:nvSpPr>
        <p:spPr>
          <a:xfrm>
            <a:off x="1266443" y="609600"/>
            <a:ext cx="6611114" cy="1143000"/>
          </a:xfrm>
        </p:spPr>
        <p:txBody>
          <a:bodyPr/>
          <a:lstStyle/>
          <a:p>
            <a:r>
              <a:rPr lang="en-US" sz="4000" dirty="0">
                <a:solidFill>
                  <a:srgbClr val="FFFF00"/>
                </a:solidFill>
              </a:rPr>
              <a:t>They Agree on One Thread’s Input</a:t>
            </a: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latin typeface="Arial" pitchFamily="34" charset="0"/>
              <a:cs typeface="Arial" pitchFamily="34" charset="0"/>
            </a:endParaRPr>
          </a:p>
        </p:txBody>
      </p:sp>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33CC33"/>
              </a:solidFill>
              <a:latin typeface="Arial" pitchFamily="34" charset="0"/>
              <a:cs typeface="Arial" pitchFamily="34" charset="0"/>
            </a:endParaRPr>
          </a:p>
        </p:txBody>
      </p:sp>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rgbClr val="33CC33"/>
              </a:solidFill>
              <a:latin typeface="Arial" pitchFamily="34" charset="0"/>
              <a:cs typeface="Arial" pitchFamily="34" charset="0"/>
            </a:endParaRPr>
          </a:p>
        </p:txBody>
      </p:sp>
      <p:sp>
        <p:nvSpPr>
          <p:cNvPr id="33805"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endParaRPr lang="en-US" sz="4400" b="1" dirty="0">
              <a:solidFill>
                <a:srgbClr val="33CC33"/>
              </a:solidFill>
              <a:latin typeface="Arial" pitchFamily="34" charset="0"/>
              <a:cs typeface="Arial" pitchFamily="34" charset="0"/>
            </a:endParaRPr>
          </a:p>
        </p:txBody>
      </p:sp>
      <p:pic>
        <p:nvPicPr>
          <p:cNvPr id="39"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852" y="1531737"/>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96" y="1671524"/>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1"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840" y="4296354"/>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2" name="Group 39">
            <a:extLst>
              <a:ext uri="{FF2B5EF4-FFF2-40B4-BE49-F238E27FC236}">
                <a16:creationId xmlns:a16="http://schemas.microsoft.com/office/drawing/2014/main" id="{B6E6854F-2C6F-2D51-1D18-7241048E0612}"/>
              </a:ext>
            </a:extLst>
          </p:cNvPr>
          <p:cNvGrpSpPr>
            <a:grpSpLocks/>
          </p:cNvGrpSpPr>
          <p:nvPr/>
        </p:nvGrpSpPr>
        <p:grpSpPr bwMode="auto">
          <a:xfrm>
            <a:off x="3998913" y="4551363"/>
            <a:ext cx="1146175" cy="1000125"/>
            <a:chOff x="1043" y="2546"/>
            <a:chExt cx="869" cy="740"/>
          </a:xfrm>
          <a:effectLst>
            <a:glow rad="63500">
              <a:schemeClr val="accent3">
                <a:satMod val="175000"/>
                <a:alpha val="40000"/>
              </a:schemeClr>
            </a:glow>
          </a:effectLst>
        </p:grpSpPr>
        <p:sp>
          <p:nvSpPr>
            <p:cNvPr id="3" name="Freeform 40">
              <a:extLst>
                <a:ext uri="{FF2B5EF4-FFF2-40B4-BE49-F238E27FC236}">
                  <a16:creationId xmlns:a16="http://schemas.microsoft.com/office/drawing/2014/main" id="{1645772C-D056-9E01-BC70-2BC4C53A75C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 name="Freeform 41">
              <a:extLst>
                <a:ext uri="{FF2B5EF4-FFF2-40B4-BE49-F238E27FC236}">
                  <a16:creationId xmlns:a16="http://schemas.microsoft.com/office/drawing/2014/main" id="{49416F91-5139-396A-5CF9-C8BE3D45B6A5}"/>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5" name="Freeform 42">
              <a:extLst>
                <a:ext uri="{FF2B5EF4-FFF2-40B4-BE49-F238E27FC236}">
                  <a16:creationId xmlns:a16="http://schemas.microsoft.com/office/drawing/2014/main" id="{47B3FD37-34B6-F282-EFC0-0BB141D0E57A}"/>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43">
              <a:extLst>
                <a:ext uri="{FF2B5EF4-FFF2-40B4-BE49-F238E27FC236}">
                  <a16:creationId xmlns:a16="http://schemas.microsoft.com/office/drawing/2014/main" id="{8104CB80-78EF-CCAE-045E-3CBC4E77DCE4}"/>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7" name="AutoShape 44">
              <a:extLst>
                <a:ext uri="{FF2B5EF4-FFF2-40B4-BE49-F238E27FC236}">
                  <a16:creationId xmlns:a16="http://schemas.microsoft.com/office/drawing/2014/main" id="{679E64DC-A9DE-436C-8D06-81F9AAC109B6}"/>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8" name="Rectangle 45">
              <a:extLst>
                <a:ext uri="{FF2B5EF4-FFF2-40B4-BE49-F238E27FC236}">
                  <a16:creationId xmlns:a16="http://schemas.microsoft.com/office/drawing/2014/main" id="{0D1140FE-E9CE-DC35-FBF9-8DFDF780544F}"/>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9" name="Freeform 46">
              <a:extLst>
                <a:ext uri="{FF2B5EF4-FFF2-40B4-BE49-F238E27FC236}">
                  <a16:creationId xmlns:a16="http://schemas.microsoft.com/office/drawing/2014/main" id="{FE70845A-85CB-D7FC-8463-EBE87E25E270}"/>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7">
              <a:extLst>
                <a:ext uri="{FF2B5EF4-FFF2-40B4-BE49-F238E27FC236}">
                  <a16:creationId xmlns:a16="http://schemas.microsoft.com/office/drawing/2014/main" id="{5CCF4F39-0654-FD7B-EBFD-1A31C0D677EA}"/>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1" name="Group 50">
            <a:extLst>
              <a:ext uri="{FF2B5EF4-FFF2-40B4-BE49-F238E27FC236}">
                <a16:creationId xmlns:a16="http://schemas.microsoft.com/office/drawing/2014/main" id="{574126B1-B7F4-5721-FCB3-8E13E3515744}"/>
              </a:ext>
            </a:extLst>
          </p:cNvPr>
          <p:cNvGrpSpPr>
            <a:grpSpLocks/>
          </p:cNvGrpSpPr>
          <p:nvPr/>
        </p:nvGrpSpPr>
        <p:grpSpPr bwMode="auto">
          <a:xfrm>
            <a:off x="1879600" y="2784475"/>
            <a:ext cx="1447800" cy="1295400"/>
            <a:chOff x="3168" y="1824"/>
            <a:chExt cx="912" cy="816"/>
          </a:xfrm>
          <a:effectLst>
            <a:glow rad="101600">
              <a:schemeClr val="accent3">
                <a:satMod val="175000"/>
                <a:alpha val="40000"/>
              </a:schemeClr>
            </a:glow>
          </a:effectLst>
        </p:grpSpPr>
        <p:sp>
          <p:nvSpPr>
            <p:cNvPr id="12" name="Freeform 51">
              <a:extLst>
                <a:ext uri="{FF2B5EF4-FFF2-40B4-BE49-F238E27FC236}">
                  <a16:creationId xmlns:a16="http://schemas.microsoft.com/office/drawing/2014/main" id="{D808B302-F354-CDF9-FF26-28431B25A9F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52">
              <a:extLst>
                <a:ext uri="{FF2B5EF4-FFF2-40B4-BE49-F238E27FC236}">
                  <a16:creationId xmlns:a16="http://schemas.microsoft.com/office/drawing/2014/main" id="{42681183-E512-811F-89D4-52C67C23482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53">
              <a:extLst>
                <a:ext uri="{FF2B5EF4-FFF2-40B4-BE49-F238E27FC236}">
                  <a16:creationId xmlns:a16="http://schemas.microsoft.com/office/drawing/2014/main" id="{0C8843CF-95B3-4DC4-795E-D28D99917244}"/>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5" name="Freeform 54">
              <a:extLst>
                <a:ext uri="{FF2B5EF4-FFF2-40B4-BE49-F238E27FC236}">
                  <a16:creationId xmlns:a16="http://schemas.microsoft.com/office/drawing/2014/main" id="{793CA430-7435-6A60-A1C2-477BD3C2BCE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55">
              <a:extLst>
                <a:ext uri="{FF2B5EF4-FFF2-40B4-BE49-F238E27FC236}">
                  <a16:creationId xmlns:a16="http://schemas.microsoft.com/office/drawing/2014/main" id="{B4040037-7A54-41FC-9CA3-D83B62D5079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56">
              <a:extLst>
                <a:ext uri="{FF2B5EF4-FFF2-40B4-BE49-F238E27FC236}">
                  <a16:creationId xmlns:a16="http://schemas.microsoft.com/office/drawing/2014/main" id="{485B9060-2DB1-0D60-2D80-246F4C07C50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57">
              <a:extLst>
                <a:ext uri="{FF2B5EF4-FFF2-40B4-BE49-F238E27FC236}">
                  <a16:creationId xmlns:a16="http://schemas.microsoft.com/office/drawing/2014/main" id="{9794B0D1-26D7-349F-1C64-8F17C0CC068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58">
              <a:extLst>
                <a:ext uri="{FF2B5EF4-FFF2-40B4-BE49-F238E27FC236}">
                  <a16:creationId xmlns:a16="http://schemas.microsoft.com/office/drawing/2014/main" id="{70892258-C33C-390F-1DF8-781C155470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59">
              <a:extLst>
                <a:ext uri="{FF2B5EF4-FFF2-40B4-BE49-F238E27FC236}">
                  <a16:creationId xmlns:a16="http://schemas.microsoft.com/office/drawing/2014/main" id="{DF9528EF-8D69-9116-1D15-CDF8CBC196B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1" name="Group 60">
            <a:extLst>
              <a:ext uri="{FF2B5EF4-FFF2-40B4-BE49-F238E27FC236}">
                <a16:creationId xmlns:a16="http://schemas.microsoft.com/office/drawing/2014/main" id="{34576E65-95AD-75B4-2498-2333FB3D4F59}"/>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22" name="Freeform 61">
              <a:extLst>
                <a:ext uri="{FF2B5EF4-FFF2-40B4-BE49-F238E27FC236}">
                  <a16:creationId xmlns:a16="http://schemas.microsoft.com/office/drawing/2014/main" id="{E3741514-EA02-4A31-D6C8-51D76EC24CB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2">
              <a:extLst>
                <a:ext uri="{FF2B5EF4-FFF2-40B4-BE49-F238E27FC236}">
                  <a16:creationId xmlns:a16="http://schemas.microsoft.com/office/drawing/2014/main" id="{9094D97B-E0B7-2C50-4685-2FEEB61A636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3">
              <a:extLst>
                <a:ext uri="{FF2B5EF4-FFF2-40B4-BE49-F238E27FC236}">
                  <a16:creationId xmlns:a16="http://schemas.microsoft.com/office/drawing/2014/main" id="{A1965AD4-A185-2C95-2016-CC3109B06EF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5" name="Freeform 64">
              <a:extLst>
                <a:ext uri="{FF2B5EF4-FFF2-40B4-BE49-F238E27FC236}">
                  <a16:creationId xmlns:a16="http://schemas.microsoft.com/office/drawing/2014/main" id="{DE0A5623-C8E5-6C8C-5690-B6B43B5F862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6" name="Freeform 65">
              <a:extLst>
                <a:ext uri="{FF2B5EF4-FFF2-40B4-BE49-F238E27FC236}">
                  <a16:creationId xmlns:a16="http://schemas.microsoft.com/office/drawing/2014/main" id="{BA1F859B-5DBD-32DF-1087-11E2983CCB3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66">
              <a:extLst>
                <a:ext uri="{FF2B5EF4-FFF2-40B4-BE49-F238E27FC236}">
                  <a16:creationId xmlns:a16="http://schemas.microsoft.com/office/drawing/2014/main" id="{AF7321F1-3165-BB6C-945C-A4C549EB960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67">
              <a:extLst>
                <a:ext uri="{FF2B5EF4-FFF2-40B4-BE49-F238E27FC236}">
                  <a16:creationId xmlns:a16="http://schemas.microsoft.com/office/drawing/2014/main" id="{15E45757-4AA1-8829-7879-A9F957766F9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Freeform 68">
              <a:extLst>
                <a:ext uri="{FF2B5EF4-FFF2-40B4-BE49-F238E27FC236}">
                  <a16:creationId xmlns:a16="http://schemas.microsoft.com/office/drawing/2014/main" id="{1674E7AF-1AE6-7388-C71D-34363621190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Freeform 69">
              <a:extLst>
                <a:ext uri="{FF2B5EF4-FFF2-40B4-BE49-F238E27FC236}">
                  <a16:creationId xmlns:a16="http://schemas.microsoft.com/office/drawing/2014/main" id="{B9E14356-FF42-B171-C131-555C6BCBCAD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35795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44</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91804"/>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41708"/>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4611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900804"/>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40866"/>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grpSp>
        <p:nvGrpSpPr>
          <p:cNvPr id="63" name="Group 38"/>
          <p:cNvGrpSpPr>
            <a:grpSpLocks/>
          </p:cNvGrpSpPr>
          <p:nvPr/>
        </p:nvGrpSpPr>
        <p:grpSpPr bwMode="auto">
          <a:xfrm>
            <a:off x="1753173" y="2575824"/>
            <a:ext cx="1509712" cy="908050"/>
            <a:chOff x="1295" y="669"/>
            <a:chExt cx="1115" cy="671"/>
          </a:xfrm>
          <a:effectLst>
            <a:glow rad="101600">
              <a:schemeClr val="accent3">
                <a:satMod val="175000"/>
                <a:alpha val="40000"/>
              </a:schemeClr>
            </a:glow>
          </a:effectLst>
        </p:grpSpPr>
        <p:sp>
          <p:nvSpPr>
            <p:cNvPr id="64"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65" name="Rectangle 40"/>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66"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67"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68"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69"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0"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1"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73"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grpSp>
        <p:nvGrpSpPr>
          <p:cNvPr id="15" name="Group 60">
            <a:extLst>
              <a:ext uri="{FF2B5EF4-FFF2-40B4-BE49-F238E27FC236}">
                <a16:creationId xmlns:a16="http://schemas.microsoft.com/office/drawing/2014/main" id="{700166F1-CB08-0FEB-3EA3-49EA48A9291A}"/>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6" name="Freeform 61">
              <a:extLst>
                <a:ext uri="{FF2B5EF4-FFF2-40B4-BE49-F238E27FC236}">
                  <a16:creationId xmlns:a16="http://schemas.microsoft.com/office/drawing/2014/main" id="{9E86F35C-8536-990B-472E-261C641D7F3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2">
              <a:extLst>
                <a:ext uri="{FF2B5EF4-FFF2-40B4-BE49-F238E27FC236}">
                  <a16:creationId xmlns:a16="http://schemas.microsoft.com/office/drawing/2014/main" id="{303B5A7F-7AC9-B06F-91DB-5243E4D71DB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3">
              <a:extLst>
                <a:ext uri="{FF2B5EF4-FFF2-40B4-BE49-F238E27FC236}">
                  <a16:creationId xmlns:a16="http://schemas.microsoft.com/office/drawing/2014/main" id="{FC94EEF0-7E9D-CC98-9330-BADB7C0AD13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4">
              <a:extLst>
                <a:ext uri="{FF2B5EF4-FFF2-40B4-BE49-F238E27FC236}">
                  <a16:creationId xmlns:a16="http://schemas.microsoft.com/office/drawing/2014/main" id="{FB924DCB-3E28-FAF9-3BBB-B37D0E2ED44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5">
              <a:extLst>
                <a:ext uri="{FF2B5EF4-FFF2-40B4-BE49-F238E27FC236}">
                  <a16:creationId xmlns:a16="http://schemas.microsoft.com/office/drawing/2014/main" id="{87C89D83-0DF0-F63A-343C-3DC9A0A429B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6">
              <a:extLst>
                <a:ext uri="{FF2B5EF4-FFF2-40B4-BE49-F238E27FC236}">
                  <a16:creationId xmlns:a16="http://schemas.microsoft.com/office/drawing/2014/main" id="{F968A3FD-7CE0-01A1-2CC0-DA0FA86A87D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7">
              <a:extLst>
                <a:ext uri="{FF2B5EF4-FFF2-40B4-BE49-F238E27FC236}">
                  <a16:creationId xmlns:a16="http://schemas.microsoft.com/office/drawing/2014/main" id="{F47F1496-212C-8353-54B3-215726D72FF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8">
              <a:extLst>
                <a:ext uri="{FF2B5EF4-FFF2-40B4-BE49-F238E27FC236}">
                  <a16:creationId xmlns:a16="http://schemas.microsoft.com/office/drawing/2014/main" id="{3A288D03-AB72-C9FB-C408-10C67489C44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9">
              <a:extLst>
                <a:ext uri="{FF2B5EF4-FFF2-40B4-BE49-F238E27FC236}">
                  <a16:creationId xmlns:a16="http://schemas.microsoft.com/office/drawing/2014/main" id="{2687D28C-DE53-0D2F-AB06-585C12A6547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5" name="Group 39">
            <a:extLst>
              <a:ext uri="{FF2B5EF4-FFF2-40B4-BE49-F238E27FC236}">
                <a16:creationId xmlns:a16="http://schemas.microsoft.com/office/drawing/2014/main" id="{BE60DEF0-57C1-4917-E1D8-EC6366CFEE3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26" name="Freeform 40">
              <a:extLst>
                <a:ext uri="{FF2B5EF4-FFF2-40B4-BE49-F238E27FC236}">
                  <a16:creationId xmlns:a16="http://schemas.microsoft.com/office/drawing/2014/main" id="{B267FEBF-5111-1253-DC4A-CBB8454E0B5B}"/>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41">
              <a:extLst>
                <a:ext uri="{FF2B5EF4-FFF2-40B4-BE49-F238E27FC236}">
                  <a16:creationId xmlns:a16="http://schemas.microsoft.com/office/drawing/2014/main" id="{25412B7E-3392-698B-A71D-D57EC5169958}"/>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42">
              <a:extLst>
                <a:ext uri="{FF2B5EF4-FFF2-40B4-BE49-F238E27FC236}">
                  <a16:creationId xmlns:a16="http://schemas.microsoft.com/office/drawing/2014/main" id="{ABB96501-E805-7E0B-6705-7E1D6570F66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Freeform 43">
              <a:extLst>
                <a:ext uri="{FF2B5EF4-FFF2-40B4-BE49-F238E27FC236}">
                  <a16:creationId xmlns:a16="http://schemas.microsoft.com/office/drawing/2014/main" id="{EAE55634-7414-A56E-3CCF-84D04BA6F46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0" name="AutoShape 44">
              <a:extLst>
                <a:ext uri="{FF2B5EF4-FFF2-40B4-BE49-F238E27FC236}">
                  <a16:creationId xmlns:a16="http://schemas.microsoft.com/office/drawing/2014/main" id="{FBF77EFB-C24F-2F59-B32C-0BFD30A62037}"/>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1" name="Rectangle 45">
              <a:extLst>
                <a:ext uri="{FF2B5EF4-FFF2-40B4-BE49-F238E27FC236}">
                  <a16:creationId xmlns:a16="http://schemas.microsoft.com/office/drawing/2014/main" id="{F9DA015A-CA62-B60A-9CD8-8163B2A09251}"/>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2" name="Freeform 46">
              <a:extLst>
                <a:ext uri="{FF2B5EF4-FFF2-40B4-BE49-F238E27FC236}">
                  <a16:creationId xmlns:a16="http://schemas.microsoft.com/office/drawing/2014/main" id="{8C87ECCD-1D06-6F8C-E46B-04C71DC34DA3}"/>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3" name="Freeform 47">
              <a:extLst>
                <a:ext uri="{FF2B5EF4-FFF2-40B4-BE49-F238E27FC236}">
                  <a16:creationId xmlns:a16="http://schemas.microsoft.com/office/drawing/2014/main" id="{C6C95073-E4A2-C5C4-AEE0-E6BDE2354887}"/>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607059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45</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50" name="Rounded Rectangular Callout 49"/>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1"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8181" y="191057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3" name="Group 39">
            <a:extLst>
              <a:ext uri="{FF2B5EF4-FFF2-40B4-BE49-F238E27FC236}">
                <a16:creationId xmlns:a16="http://schemas.microsoft.com/office/drawing/2014/main" id="{ED6CA2EA-D854-AF87-A3D9-7C28C31B62A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5" name="Freeform 40">
              <a:extLst>
                <a:ext uri="{FF2B5EF4-FFF2-40B4-BE49-F238E27FC236}">
                  <a16:creationId xmlns:a16="http://schemas.microsoft.com/office/drawing/2014/main" id="{363032E3-4F7F-8941-3A7F-1102380B486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6" name="Freeform 41">
              <a:extLst>
                <a:ext uri="{FF2B5EF4-FFF2-40B4-BE49-F238E27FC236}">
                  <a16:creationId xmlns:a16="http://schemas.microsoft.com/office/drawing/2014/main" id="{3BAEF437-B2FE-AA58-43FF-911ED9EF25B1}"/>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8" name="Freeform 42">
              <a:extLst>
                <a:ext uri="{FF2B5EF4-FFF2-40B4-BE49-F238E27FC236}">
                  <a16:creationId xmlns:a16="http://schemas.microsoft.com/office/drawing/2014/main" id="{C87AE167-1FBB-79BE-8F27-4E4D9FB7E8BE}"/>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3">
              <a:extLst>
                <a:ext uri="{FF2B5EF4-FFF2-40B4-BE49-F238E27FC236}">
                  <a16:creationId xmlns:a16="http://schemas.microsoft.com/office/drawing/2014/main" id="{BBA98971-4FED-AB0B-D3EC-5BEBFEE548DB}"/>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AutoShape 44">
              <a:extLst>
                <a:ext uri="{FF2B5EF4-FFF2-40B4-BE49-F238E27FC236}">
                  <a16:creationId xmlns:a16="http://schemas.microsoft.com/office/drawing/2014/main" id="{9A372DA4-02C4-4DF0-AB2A-2CBC432A604E}"/>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2" name="Rectangle 45">
              <a:extLst>
                <a:ext uri="{FF2B5EF4-FFF2-40B4-BE49-F238E27FC236}">
                  <a16:creationId xmlns:a16="http://schemas.microsoft.com/office/drawing/2014/main" id="{1571A7A0-AEAA-8769-0427-BC675E448576}"/>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3" name="Freeform 46">
              <a:extLst>
                <a:ext uri="{FF2B5EF4-FFF2-40B4-BE49-F238E27FC236}">
                  <a16:creationId xmlns:a16="http://schemas.microsoft.com/office/drawing/2014/main" id="{54D0AA10-D5FF-08FC-0605-F67F4C560FBF}"/>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47">
              <a:extLst>
                <a:ext uri="{FF2B5EF4-FFF2-40B4-BE49-F238E27FC236}">
                  <a16:creationId xmlns:a16="http://schemas.microsoft.com/office/drawing/2014/main" id="{197B498D-0D34-0B44-BABD-A9A1B8F2F42E}"/>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5" name="Group 60">
            <a:extLst>
              <a:ext uri="{FF2B5EF4-FFF2-40B4-BE49-F238E27FC236}">
                <a16:creationId xmlns:a16="http://schemas.microsoft.com/office/drawing/2014/main" id="{6666659B-F63C-67ED-4C30-BA4E10E4F0BA}"/>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6" name="Freeform 61">
              <a:extLst>
                <a:ext uri="{FF2B5EF4-FFF2-40B4-BE49-F238E27FC236}">
                  <a16:creationId xmlns:a16="http://schemas.microsoft.com/office/drawing/2014/main" id="{ABAC6D02-178E-9536-51D7-4FC1A3E286C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2">
              <a:extLst>
                <a:ext uri="{FF2B5EF4-FFF2-40B4-BE49-F238E27FC236}">
                  <a16:creationId xmlns:a16="http://schemas.microsoft.com/office/drawing/2014/main" id="{7DBD1184-EA96-D615-E2DC-BB2D69EE041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3">
              <a:extLst>
                <a:ext uri="{FF2B5EF4-FFF2-40B4-BE49-F238E27FC236}">
                  <a16:creationId xmlns:a16="http://schemas.microsoft.com/office/drawing/2014/main" id="{10371901-71D3-6A48-B5B3-C2FCFA6C665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4">
              <a:extLst>
                <a:ext uri="{FF2B5EF4-FFF2-40B4-BE49-F238E27FC236}">
                  <a16:creationId xmlns:a16="http://schemas.microsoft.com/office/drawing/2014/main" id="{EED66463-39F0-44EE-D9D3-6A1A33626C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5">
              <a:extLst>
                <a:ext uri="{FF2B5EF4-FFF2-40B4-BE49-F238E27FC236}">
                  <a16:creationId xmlns:a16="http://schemas.microsoft.com/office/drawing/2014/main" id="{7596B18A-CF58-ABFD-4F7D-6FB60D57532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6">
              <a:extLst>
                <a:ext uri="{FF2B5EF4-FFF2-40B4-BE49-F238E27FC236}">
                  <a16:creationId xmlns:a16="http://schemas.microsoft.com/office/drawing/2014/main" id="{E74A6181-594A-9D58-632F-1BB5BBFB314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7">
              <a:extLst>
                <a:ext uri="{FF2B5EF4-FFF2-40B4-BE49-F238E27FC236}">
                  <a16:creationId xmlns:a16="http://schemas.microsoft.com/office/drawing/2014/main" id="{A6B7941C-A85E-0B98-02D2-B39FAAAC48A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8">
              <a:extLst>
                <a:ext uri="{FF2B5EF4-FFF2-40B4-BE49-F238E27FC236}">
                  <a16:creationId xmlns:a16="http://schemas.microsoft.com/office/drawing/2014/main" id="{170FCF45-702F-5F56-E8FB-24060E8FBA7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4" name="Freeform 69">
              <a:extLst>
                <a:ext uri="{FF2B5EF4-FFF2-40B4-BE49-F238E27FC236}">
                  <a16:creationId xmlns:a16="http://schemas.microsoft.com/office/drawing/2014/main" id="{99BBD374-9F77-728D-05AD-F9EF14C3875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5" name="Group 38">
            <a:extLst>
              <a:ext uri="{FF2B5EF4-FFF2-40B4-BE49-F238E27FC236}">
                <a16:creationId xmlns:a16="http://schemas.microsoft.com/office/drawing/2014/main" id="{476D6F90-6789-62B1-A3A0-8B94AF24D929}"/>
              </a:ext>
            </a:extLst>
          </p:cNvPr>
          <p:cNvGrpSpPr>
            <a:grpSpLocks/>
          </p:cNvGrpSpPr>
          <p:nvPr/>
        </p:nvGrpSpPr>
        <p:grpSpPr bwMode="auto">
          <a:xfrm>
            <a:off x="1753173" y="2575824"/>
            <a:ext cx="1509712" cy="908050"/>
            <a:chOff x="1295" y="669"/>
            <a:chExt cx="1115" cy="671"/>
          </a:xfrm>
          <a:effectLst>
            <a:glow rad="101600">
              <a:schemeClr val="accent3">
                <a:satMod val="175000"/>
                <a:alpha val="40000"/>
              </a:schemeClr>
            </a:glow>
          </a:effectLst>
        </p:grpSpPr>
        <p:sp>
          <p:nvSpPr>
            <p:cNvPr id="26" name="Freeform 39">
              <a:extLst>
                <a:ext uri="{FF2B5EF4-FFF2-40B4-BE49-F238E27FC236}">
                  <a16:creationId xmlns:a16="http://schemas.microsoft.com/office/drawing/2014/main" id="{3BC794C2-56CF-DB7B-0C01-53AF57A592DE}"/>
                </a:ext>
              </a:extLst>
            </p:cNvPr>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7" name="Rectangle 40">
              <a:extLst>
                <a:ext uri="{FF2B5EF4-FFF2-40B4-BE49-F238E27FC236}">
                  <a16:creationId xmlns:a16="http://schemas.microsoft.com/office/drawing/2014/main" id="{05A25137-94E5-10DC-0D3A-32E5218E8120}"/>
                </a:ext>
              </a:extLst>
            </p:cNvPr>
            <p:cNvSpPr>
              <a:spLocks noChangeArrowheads="1"/>
            </p:cNvSpPr>
            <p:nvPr/>
          </p:nvSpPr>
          <p:spPr bwMode="auto">
            <a:xfrm>
              <a:off x="1728" y="1200"/>
              <a:ext cx="530" cy="140"/>
            </a:xfrm>
            <a:prstGeom prst="rect">
              <a:avLst/>
            </a:prstGeom>
            <a:solidFill>
              <a:srgbClr val="DDDDDD"/>
            </a:solidFill>
            <a:ln w="38100" algn="ctr">
              <a:solidFill>
                <a:schemeClr val="bg2"/>
              </a:solidFill>
              <a:miter lim="800000"/>
              <a:headEnd/>
              <a:tailEnd/>
            </a:ln>
          </p:spPr>
          <p:txBody>
            <a:bodyPr wrap="none" anchor="ctr"/>
            <a:lstStyle/>
            <a:p>
              <a:endParaRPr lang="en-US" dirty="0">
                <a:latin typeface="Arial" pitchFamily="34" charset="0"/>
              </a:endParaRPr>
            </a:p>
          </p:txBody>
        </p:sp>
        <p:sp>
          <p:nvSpPr>
            <p:cNvPr id="28" name="Freeform 41">
              <a:extLst>
                <a:ext uri="{FF2B5EF4-FFF2-40B4-BE49-F238E27FC236}">
                  <a16:creationId xmlns:a16="http://schemas.microsoft.com/office/drawing/2014/main" id="{2F418A76-2320-5DC8-567A-A5960C5C344C}"/>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2"/>
              </a:solidFill>
              <a:round/>
              <a:headEnd/>
              <a:tailEnd/>
            </a:ln>
          </p:spPr>
          <p:txBody>
            <a:bodyPr wrap="none" anchor="ctr"/>
            <a:lstStyle/>
            <a:p>
              <a:endParaRPr lang="en-US" dirty="0">
                <a:latin typeface="Arial" pitchFamily="34" charset="0"/>
              </a:endParaRPr>
            </a:p>
          </p:txBody>
        </p:sp>
        <p:sp>
          <p:nvSpPr>
            <p:cNvPr id="29" name="Freeform 42">
              <a:extLst>
                <a:ext uri="{FF2B5EF4-FFF2-40B4-BE49-F238E27FC236}">
                  <a16:creationId xmlns:a16="http://schemas.microsoft.com/office/drawing/2014/main" id="{932FEF80-8560-E714-4764-F168AEFC52E5}"/>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0" name="Freeform 43">
              <a:extLst>
                <a:ext uri="{FF2B5EF4-FFF2-40B4-BE49-F238E27FC236}">
                  <a16:creationId xmlns:a16="http://schemas.microsoft.com/office/drawing/2014/main" id="{00E89F25-D029-02EE-7073-F51CB4E4839E}"/>
                </a:ext>
              </a:extLst>
            </p:cNvPr>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1" name="Freeform 44">
              <a:extLst>
                <a:ext uri="{FF2B5EF4-FFF2-40B4-BE49-F238E27FC236}">
                  <a16:creationId xmlns:a16="http://schemas.microsoft.com/office/drawing/2014/main" id="{29677778-2FF9-8EA6-69A9-CBCE64B35E28}"/>
                </a:ext>
              </a:extLst>
            </p:cNvPr>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2" name="Freeform 45">
              <a:extLst>
                <a:ext uri="{FF2B5EF4-FFF2-40B4-BE49-F238E27FC236}">
                  <a16:creationId xmlns:a16="http://schemas.microsoft.com/office/drawing/2014/main" id="{C05DDD3F-2DE0-C78A-6624-93C6E5F2AA08}"/>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3" name="Freeform 46">
              <a:extLst>
                <a:ext uri="{FF2B5EF4-FFF2-40B4-BE49-F238E27FC236}">
                  <a16:creationId xmlns:a16="http://schemas.microsoft.com/office/drawing/2014/main" id="{9DB834EA-96D5-6481-49EB-1FAC3F480D55}"/>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sp>
          <p:nvSpPr>
            <p:cNvPr id="34" name="Freeform 47">
              <a:extLst>
                <a:ext uri="{FF2B5EF4-FFF2-40B4-BE49-F238E27FC236}">
                  <a16:creationId xmlns:a16="http://schemas.microsoft.com/office/drawing/2014/main" id="{164DD283-BF59-6D81-7379-09BF53BB8CA0}"/>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2"/>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1368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46</a:t>
            </a:fld>
            <a:endParaRPr lang="en-US" dirty="0"/>
          </a:p>
        </p:txBody>
      </p:sp>
      <p:grpSp>
        <p:nvGrpSpPr>
          <p:cNvPr id="7" name="Group 60"/>
          <p:cNvGrpSpPr>
            <a:grpSpLocks/>
          </p:cNvGrpSpPr>
          <p:nvPr/>
        </p:nvGrpSpPr>
        <p:grpSpPr bwMode="auto">
          <a:xfrm flipH="1">
            <a:off x="5657430" y="2605193"/>
            <a:ext cx="1447800" cy="1295400"/>
            <a:chOff x="3168" y="1824"/>
            <a:chExt cx="912" cy="816"/>
          </a:xfrm>
          <a:solidFill>
            <a:schemeClr val="bg1">
              <a:lumMod val="75000"/>
            </a:schemeClr>
          </a:solidFill>
        </p:grpSpPr>
        <p:sp>
          <p:nvSpPr>
            <p:cNvPr id="54"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5"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6"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p>
          </p:txBody>
        </p:sp>
        <p:sp>
          <p:nvSpPr>
            <p:cNvPr id="57"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p>
          </p:txBody>
        </p:sp>
        <p:sp>
          <p:nvSpPr>
            <p:cNvPr id="58"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p>
          </p:txBody>
        </p:sp>
        <p:sp>
          <p:nvSpPr>
            <p:cNvPr id="59"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p>
          </p:txBody>
        </p:sp>
        <p:sp>
          <p:nvSpPr>
            <p:cNvPr id="60"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sp>
          <p:nvSpPr>
            <p:cNvPr id="61"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sp>
          <p:nvSpPr>
            <p:cNvPr id="62"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89" name="Freeform 50"/>
          <p:cNvSpPr>
            <a:spLocks/>
          </p:cNvSpPr>
          <p:nvPr/>
        </p:nvSpPr>
        <p:spPr bwMode="auto">
          <a:xfrm flipV="1">
            <a:off x="3087257" y="389921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7" name="Freeform 50"/>
          <p:cNvSpPr>
            <a:spLocks/>
          </p:cNvSpPr>
          <p:nvPr/>
        </p:nvSpPr>
        <p:spPr bwMode="auto">
          <a:xfrm rot="18900000" flipV="1">
            <a:off x="4025733" y="23499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bg1">
                <a:lumMod val="50000"/>
              </a:schemeClr>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0" name="Rounded Rectangular Callout 99"/>
          <p:cNvSpPr/>
          <p:nvPr/>
        </p:nvSpPr>
        <p:spPr bwMode="auto">
          <a:xfrm flipH="1" flipV="1">
            <a:off x="400583" y="350654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1" name="Rounded Rectangular Callout 100"/>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3"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02" y="361681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74" name="Freeform 73"/>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pic>
        <p:nvPicPr>
          <p:cNvPr id="75"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0885" y="2004045"/>
            <a:ext cx="624547" cy="47049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94" name="Picture 8" descr="https://encrypted-tbn0.gstatic.com/images?q=tbn:ANd9GcSJzArL_USGi5Dtj9maTXmOjGQCh5lrzQpuGCCzr_piNsi1N-ZqPG8I6Q">
            <a:extLst>
              <a:ext uri="{FF2B5EF4-FFF2-40B4-BE49-F238E27FC236}">
                <a16:creationId xmlns:a16="http://schemas.microsoft.com/office/drawing/2014/main" id="{831007E5-6BF7-4F0B-8EC4-6E03422FB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630" y="50495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ular Callout 90">
            <a:extLst>
              <a:ext uri="{FF2B5EF4-FFF2-40B4-BE49-F238E27FC236}">
                <a16:creationId xmlns:a16="http://schemas.microsoft.com/office/drawing/2014/main" id="{C5250707-EEAA-4DE2-A4C4-394B09DB3CCA}"/>
              </a:ext>
            </a:extLst>
          </p:cNvPr>
          <p:cNvSpPr/>
          <p:nvPr/>
        </p:nvSpPr>
        <p:spPr bwMode="auto">
          <a:xfrm flipH="1">
            <a:off x="2362200" y="49676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4" name="Picture 8" descr="https://encrypted-tbn0.gstatic.com/images?q=tbn:ANd9GcSJzArL_USGi5Dtj9maTXmOjGQCh5lrzQpuGCCzr_piNsi1N-ZqPG8I6Q">
            <a:extLst>
              <a:ext uri="{FF2B5EF4-FFF2-40B4-BE49-F238E27FC236}">
                <a16:creationId xmlns:a16="http://schemas.microsoft.com/office/drawing/2014/main" id="{242C3E10-4EDD-4472-B107-E17A47E6B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149" y="5014642"/>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105" name="Rounded Rectangular Callout 94">
            <a:extLst>
              <a:ext uri="{FF2B5EF4-FFF2-40B4-BE49-F238E27FC236}">
                <a16:creationId xmlns:a16="http://schemas.microsoft.com/office/drawing/2014/main" id="{42A7C7C2-E02F-4AF9-A26E-5F0CA8FE8C8B}"/>
              </a:ext>
            </a:extLst>
          </p:cNvPr>
          <p:cNvSpPr/>
          <p:nvPr/>
        </p:nvSpPr>
        <p:spPr bwMode="auto">
          <a:xfrm>
            <a:off x="5837453" y="49769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3" name="Picture 4" descr="http://b2b.cbsimg.net/blogs/pear09062012.png">
            <a:extLst>
              <a:ext uri="{FF2B5EF4-FFF2-40B4-BE49-F238E27FC236}">
                <a16:creationId xmlns:a16="http://schemas.microsoft.com/office/drawing/2014/main" id="{691DFF55-3B18-4838-9B71-52DF41E55C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4" name="Rounded Rectangular Callout 95">
            <a:extLst>
              <a:ext uri="{FF2B5EF4-FFF2-40B4-BE49-F238E27FC236}">
                <a16:creationId xmlns:a16="http://schemas.microsoft.com/office/drawing/2014/main" id="{ED0B69E9-D221-49F1-9A37-325FFFE8842D}"/>
              </a:ext>
            </a:extLst>
          </p:cNvPr>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25" name="Rounded Rectangular Callout 97">
            <a:extLst>
              <a:ext uri="{FF2B5EF4-FFF2-40B4-BE49-F238E27FC236}">
                <a16:creationId xmlns:a16="http://schemas.microsoft.com/office/drawing/2014/main" id="{D2BEAF06-61A9-4011-9BD7-E0EF6BE65CCD}"/>
              </a:ext>
            </a:extLst>
          </p:cNvPr>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6" name="Picture 4" descr="http://b2b.cbsimg.net/blogs/pear09062012.png">
            <a:extLst>
              <a:ext uri="{FF2B5EF4-FFF2-40B4-BE49-F238E27FC236}">
                <a16:creationId xmlns:a16="http://schemas.microsoft.com/office/drawing/2014/main" id="{E064934D-2D40-4B00-8F0A-30979E9ED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14" name="Group 60">
            <a:extLst>
              <a:ext uri="{FF2B5EF4-FFF2-40B4-BE49-F238E27FC236}">
                <a16:creationId xmlns:a16="http://schemas.microsoft.com/office/drawing/2014/main" id="{CDA40FFB-62AA-8786-F7FA-7EA99D13FD90}"/>
              </a:ext>
            </a:extLst>
          </p:cNvPr>
          <p:cNvGrpSpPr>
            <a:grpSpLocks/>
          </p:cNvGrpSpPr>
          <p:nvPr/>
        </p:nvGrpSpPr>
        <p:grpSpPr bwMode="auto">
          <a:xfrm flipH="1">
            <a:off x="5165725" y="2786063"/>
            <a:ext cx="1447800" cy="1295400"/>
            <a:chOff x="3168" y="1824"/>
            <a:chExt cx="912" cy="816"/>
          </a:xfrm>
          <a:effectLst>
            <a:glow rad="101600">
              <a:schemeClr val="accent3">
                <a:satMod val="175000"/>
                <a:alpha val="40000"/>
              </a:schemeClr>
            </a:glow>
          </a:effectLst>
        </p:grpSpPr>
        <p:sp>
          <p:nvSpPr>
            <p:cNvPr id="15" name="Freeform 61">
              <a:extLst>
                <a:ext uri="{FF2B5EF4-FFF2-40B4-BE49-F238E27FC236}">
                  <a16:creationId xmlns:a16="http://schemas.microsoft.com/office/drawing/2014/main" id="{BF0F40F0-9440-1701-3125-82EA06E30BF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62">
              <a:extLst>
                <a:ext uri="{FF2B5EF4-FFF2-40B4-BE49-F238E27FC236}">
                  <a16:creationId xmlns:a16="http://schemas.microsoft.com/office/drawing/2014/main" id="{5847201D-B4FB-7A03-CCAA-951AB4F7625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7" name="Freeform 63">
              <a:extLst>
                <a:ext uri="{FF2B5EF4-FFF2-40B4-BE49-F238E27FC236}">
                  <a16:creationId xmlns:a16="http://schemas.microsoft.com/office/drawing/2014/main" id="{E23DDB43-48DD-63F5-B33D-4559AF1A8D2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64">
              <a:extLst>
                <a:ext uri="{FF2B5EF4-FFF2-40B4-BE49-F238E27FC236}">
                  <a16:creationId xmlns:a16="http://schemas.microsoft.com/office/drawing/2014/main" id="{6C6D1A7A-5C33-809F-D4BC-1C31C5F02F4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9" name="Freeform 65">
              <a:extLst>
                <a:ext uri="{FF2B5EF4-FFF2-40B4-BE49-F238E27FC236}">
                  <a16:creationId xmlns:a16="http://schemas.microsoft.com/office/drawing/2014/main" id="{6B790521-27AF-99EC-2F66-FE3F083818F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0" name="Freeform 66">
              <a:extLst>
                <a:ext uri="{FF2B5EF4-FFF2-40B4-BE49-F238E27FC236}">
                  <a16:creationId xmlns:a16="http://schemas.microsoft.com/office/drawing/2014/main" id="{9D2A8423-AB54-D61D-C398-F4A01BF6D17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1" name="Freeform 67">
              <a:extLst>
                <a:ext uri="{FF2B5EF4-FFF2-40B4-BE49-F238E27FC236}">
                  <a16:creationId xmlns:a16="http://schemas.microsoft.com/office/drawing/2014/main" id="{EC0CEE47-03E3-789E-FA6F-4729FF25CC2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2" name="Freeform 68">
              <a:extLst>
                <a:ext uri="{FF2B5EF4-FFF2-40B4-BE49-F238E27FC236}">
                  <a16:creationId xmlns:a16="http://schemas.microsoft.com/office/drawing/2014/main" id="{261D1EEF-0E1A-89E8-0015-5A03E4F933E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3" name="Freeform 69">
              <a:extLst>
                <a:ext uri="{FF2B5EF4-FFF2-40B4-BE49-F238E27FC236}">
                  <a16:creationId xmlns:a16="http://schemas.microsoft.com/office/drawing/2014/main" id="{FB8C7630-9D9C-AF76-5E99-DB03C397E59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24" name="Group 39">
            <a:extLst>
              <a:ext uri="{FF2B5EF4-FFF2-40B4-BE49-F238E27FC236}">
                <a16:creationId xmlns:a16="http://schemas.microsoft.com/office/drawing/2014/main" id="{9E741B44-6D1F-49F3-A362-C4EF3894DFDC}"/>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25" name="Freeform 40">
              <a:extLst>
                <a:ext uri="{FF2B5EF4-FFF2-40B4-BE49-F238E27FC236}">
                  <a16:creationId xmlns:a16="http://schemas.microsoft.com/office/drawing/2014/main" id="{1A90527F-DFD5-F3B6-2C21-4F7F637EF340}"/>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6" name="Freeform 41">
              <a:extLst>
                <a:ext uri="{FF2B5EF4-FFF2-40B4-BE49-F238E27FC236}">
                  <a16:creationId xmlns:a16="http://schemas.microsoft.com/office/drawing/2014/main" id="{5F51A2D3-9239-8F57-DD04-737B632D87BA}"/>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7" name="Freeform 42">
              <a:extLst>
                <a:ext uri="{FF2B5EF4-FFF2-40B4-BE49-F238E27FC236}">
                  <a16:creationId xmlns:a16="http://schemas.microsoft.com/office/drawing/2014/main" id="{04443457-1191-14B0-3393-5BC78F198855}"/>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8" name="Freeform 43">
              <a:extLst>
                <a:ext uri="{FF2B5EF4-FFF2-40B4-BE49-F238E27FC236}">
                  <a16:creationId xmlns:a16="http://schemas.microsoft.com/office/drawing/2014/main" id="{122D85AD-96FF-C07C-B02D-97A344CA4DBE}"/>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29" name="AutoShape 44">
              <a:extLst>
                <a:ext uri="{FF2B5EF4-FFF2-40B4-BE49-F238E27FC236}">
                  <a16:creationId xmlns:a16="http://schemas.microsoft.com/office/drawing/2014/main" id="{36425002-0BE1-6488-B9E9-00CE53D6EA31}"/>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30" name="Rectangle 45">
              <a:extLst>
                <a:ext uri="{FF2B5EF4-FFF2-40B4-BE49-F238E27FC236}">
                  <a16:creationId xmlns:a16="http://schemas.microsoft.com/office/drawing/2014/main" id="{BE0C38FA-F443-A4F9-8AB9-D330AA7EED05}"/>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31" name="Freeform 46">
              <a:extLst>
                <a:ext uri="{FF2B5EF4-FFF2-40B4-BE49-F238E27FC236}">
                  <a16:creationId xmlns:a16="http://schemas.microsoft.com/office/drawing/2014/main" id="{F011DD6B-1A1D-3ABF-14B0-5D06B3DBBD13}"/>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2" name="Freeform 47">
              <a:extLst>
                <a:ext uri="{FF2B5EF4-FFF2-40B4-BE49-F238E27FC236}">
                  <a16:creationId xmlns:a16="http://schemas.microsoft.com/office/drawing/2014/main" id="{B30FCE11-67FC-FBA3-6D6D-A8849A0BA9F4}"/>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33" name="Group 50">
            <a:extLst>
              <a:ext uri="{FF2B5EF4-FFF2-40B4-BE49-F238E27FC236}">
                <a16:creationId xmlns:a16="http://schemas.microsoft.com/office/drawing/2014/main" id="{2D18869B-224B-DEA6-C5FD-C776271BAA00}"/>
              </a:ext>
            </a:extLst>
          </p:cNvPr>
          <p:cNvGrpSpPr>
            <a:grpSpLocks/>
          </p:cNvGrpSpPr>
          <p:nvPr/>
        </p:nvGrpSpPr>
        <p:grpSpPr bwMode="auto">
          <a:xfrm>
            <a:off x="1795201" y="2519363"/>
            <a:ext cx="1447800" cy="1295400"/>
            <a:chOff x="3168" y="1824"/>
            <a:chExt cx="912" cy="816"/>
          </a:xfrm>
          <a:effectLst>
            <a:glow rad="101600">
              <a:schemeClr val="accent3">
                <a:satMod val="175000"/>
                <a:alpha val="40000"/>
              </a:schemeClr>
            </a:glow>
          </a:effectLst>
        </p:grpSpPr>
        <p:sp>
          <p:nvSpPr>
            <p:cNvPr id="34" name="Freeform 51">
              <a:extLst>
                <a:ext uri="{FF2B5EF4-FFF2-40B4-BE49-F238E27FC236}">
                  <a16:creationId xmlns:a16="http://schemas.microsoft.com/office/drawing/2014/main" id="{BD7D275D-245F-44E7-753E-35A1BEDB472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5" name="Freeform 52">
              <a:extLst>
                <a:ext uri="{FF2B5EF4-FFF2-40B4-BE49-F238E27FC236}">
                  <a16:creationId xmlns:a16="http://schemas.microsoft.com/office/drawing/2014/main" id="{EFF9DBF8-97A5-C78B-74D3-2618B2B7C28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6" name="Freeform 53">
              <a:extLst>
                <a:ext uri="{FF2B5EF4-FFF2-40B4-BE49-F238E27FC236}">
                  <a16:creationId xmlns:a16="http://schemas.microsoft.com/office/drawing/2014/main" id="{8040B789-0B71-22AB-0FD1-8135D627D66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7" name="Freeform 54">
              <a:extLst>
                <a:ext uri="{FF2B5EF4-FFF2-40B4-BE49-F238E27FC236}">
                  <a16:creationId xmlns:a16="http://schemas.microsoft.com/office/drawing/2014/main" id="{12E6F3DC-F7BC-B154-95D4-42C386C50EB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8" name="Freeform 55">
              <a:extLst>
                <a:ext uri="{FF2B5EF4-FFF2-40B4-BE49-F238E27FC236}">
                  <a16:creationId xmlns:a16="http://schemas.microsoft.com/office/drawing/2014/main" id="{93A83C92-A985-4DCA-442A-BE70D3479BA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39" name="Freeform 56">
              <a:extLst>
                <a:ext uri="{FF2B5EF4-FFF2-40B4-BE49-F238E27FC236}">
                  <a16:creationId xmlns:a16="http://schemas.microsoft.com/office/drawing/2014/main" id="{C3442BB0-D7C4-6A0C-EBE5-2C75BEDEAB3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0" name="Freeform 57">
              <a:extLst>
                <a:ext uri="{FF2B5EF4-FFF2-40B4-BE49-F238E27FC236}">
                  <a16:creationId xmlns:a16="http://schemas.microsoft.com/office/drawing/2014/main" id="{836CAC01-BE67-A3CA-8516-EB7B36A6A38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1" name="Freeform 58">
              <a:extLst>
                <a:ext uri="{FF2B5EF4-FFF2-40B4-BE49-F238E27FC236}">
                  <a16:creationId xmlns:a16="http://schemas.microsoft.com/office/drawing/2014/main" id="{E5457884-B88A-0806-4D6B-9BDBB033077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42" name="Freeform 59">
              <a:extLst>
                <a:ext uri="{FF2B5EF4-FFF2-40B4-BE49-F238E27FC236}">
                  <a16:creationId xmlns:a16="http://schemas.microsoft.com/office/drawing/2014/main" id="{F3E62F54-9A2C-3F9A-BAC6-A54261626D6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140369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60">
            <a:extLst>
              <a:ext uri="{FF2B5EF4-FFF2-40B4-BE49-F238E27FC236}">
                <a16:creationId xmlns:a16="http://schemas.microsoft.com/office/drawing/2014/main" id="{7D562573-A74D-4444-837F-0E553F84B6B3}"/>
              </a:ext>
            </a:extLst>
          </p:cNvPr>
          <p:cNvGrpSpPr>
            <a:grpSpLocks/>
          </p:cNvGrpSpPr>
          <p:nvPr/>
        </p:nvGrpSpPr>
        <p:grpSpPr bwMode="auto">
          <a:xfrm flipH="1">
            <a:off x="5651767" y="2600049"/>
            <a:ext cx="1447800" cy="1295400"/>
            <a:chOff x="3168" y="1824"/>
            <a:chExt cx="912" cy="816"/>
          </a:xfrm>
          <a:effectLst>
            <a:glow rad="101600">
              <a:schemeClr val="accent3">
                <a:satMod val="175000"/>
                <a:alpha val="40000"/>
              </a:schemeClr>
            </a:glow>
          </a:effectLst>
        </p:grpSpPr>
        <p:sp>
          <p:nvSpPr>
            <p:cNvPr id="179" name="Freeform 61">
              <a:extLst>
                <a:ext uri="{FF2B5EF4-FFF2-40B4-BE49-F238E27FC236}">
                  <a16:creationId xmlns:a16="http://schemas.microsoft.com/office/drawing/2014/main" id="{453C5631-89EC-4E02-B7C4-080AE2E85FC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0" name="Freeform 62">
              <a:extLst>
                <a:ext uri="{FF2B5EF4-FFF2-40B4-BE49-F238E27FC236}">
                  <a16:creationId xmlns:a16="http://schemas.microsoft.com/office/drawing/2014/main" id="{26254F62-735C-42EE-B370-772A421945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1" name="Freeform 63">
              <a:extLst>
                <a:ext uri="{FF2B5EF4-FFF2-40B4-BE49-F238E27FC236}">
                  <a16:creationId xmlns:a16="http://schemas.microsoft.com/office/drawing/2014/main" id="{31C89E0E-5B20-4BAB-AB44-CA6BE6BE00D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2" name="Freeform 64">
              <a:extLst>
                <a:ext uri="{FF2B5EF4-FFF2-40B4-BE49-F238E27FC236}">
                  <a16:creationId xmlns:a16="http://schemas.microsoft.com/office/drawing/2014/main" id="{F1E77A3E-B524-490A-BADA-9C012B0A17C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3" name="Freeform 65">
              <a:extLst>
                <a:ext uri="{FF2B5EF4-FFF2-40B4-BE49-F238E27FC236}">
                  <a16:creationId xmlns:a16="http://schemas.microsoft.com/office/drawing/2014/main" id="{FD26FF38-B98F-47B8-805E-4B41BB6FC58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4" name="Freeform 66">
              <a:extLst>
                <a:ext uri="{FF2B5EF4-FFF2-40B4-BE49-F238E27FC236}">
                  <a16:creationId xmlns:a16="http://schemas.microsoft.com/office/drawing/2014/main" id="{451C1B93-A9A0-40ED-8599-CE28315110D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5" name="Freeform 67">
              <a:extLst>
                <a:ext uri="{FF2B5EF4-FFF2-40B4-BE49-F238E27FC236}">
                  <a16:creationId xmlns:a16="http://schemas.microsoft.com/office/drawing/2014/main" id="{126C6832-E68D-44E9-ABAB-C675210D19E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6" name="Freeform 68">
              <a:extLst>
                <a:ext uri="{FF2B5EF4-FFF2-40B4-BE49-F238E27FC236}">
                  <a16:creationId xmlns:a16="http://schemas.microsoft.com/office/drawing/2014/main" id="{EDB4D799-E306-476E-9750-7CB687186CE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7" name="Freeform 69">
              <a:extLst>
                <a:ext uri="{FF2B5EF4-FFF2-40B4-BE49-F238E27FC236}">
                  <a16:creationId xmlns:a16="http://schemas.microsoft.com/office/drawing/2014/main" id="{7F29906A-667E-4BFA-9A9D-B52465CD12A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47</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grpSp>
        <p:nvGrpSpPr>
          <p:cNvPr id="113" name="Group 112"/>
          <p:cNvGrpSpPr/>
          <p:nvPr/>
        </p:nvGrpSpPr>
        <p:grpSpPr>
          <a:xfrm>
            <a:off x="6573819" y="4672178"/>
            <a:ext cx="1728020" cy="740938"/>
            <a:chOff x="6070194" y="2402934"/>
            <a:chExt cx="3061520" cy="1312715"/>
          </a:xfrm>
          <a:effectLst>
            <a:glow rad="101600">
              <a:schemeClr val="accent3">
                <a:satMod val="175000"/>
                <a:alpha val="40000"/>
              </a:schemeClr>
            </a:glow>
          </a:effectLst>
        </p:grpSpPr>
        <p:grpSp>
          <p:nvGrpSpPr>
            <p:cNvPr id="121" name="Group 60"/>
            <p:cNvGrpSpPr>
              <a:grpSpLocks/>
            </p:cNvGrpSpPr>
            <p:nvPr/>
          </p:nvGrpSpPr>
          <p:grpSpPr bwMode="auto">
            <a:xfrm flipH="1">
              <a:off x="7683914" y="2420249"/>
              <a:ext cx="1447800" cy="1295400"/>
              <a:chOff x="3168" y="1824"/>
              <a:chExt cx="912" cy="816"/>
            </a:xfrm>
          </p:grpSpPr>
          <p:sp>
            <p:nvSpPr>
              <p:cNvPr id="132"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3"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4"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35"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7"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38"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9"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40"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22" name="Group 50"/>
            <p:cNvGrpSpPr>
              <a:grpSpLocks/>
            </p:cNvGrpSpPr>
            <p:nvPr/>
          </p:nvGrpSpPr>
          <p:grpSpPr bwMode="auto">
            <a:xfrm>
              <a:off x="6070194" y="2402934"/>
              <a:ext cx="1447800" cy="1295400"/>
              <a:chOff x="3168" y="1824"/>
              <a:chExt cx="912" cy="816"/>
            </a:xfrm>
          </p:grpSpPr>
          <p:sp>
            <p:nvSpPr>
              <p:cNvPr id="12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2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8" name="Freeform 56"/>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2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3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69" name="Rounded Rectangular Callout 168"/>
          <p:cNvSpPr/>
          <p:nvPr/>
        </p:nvSpPr>
        <p:spPr bwMode="auto">
          <a:xfrm flipH="1" flipV="1">
            <a:off x="253497" y="4400734"/>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142" name="Group 141"/>
          <p:cNvGrpSpPr/>
          <p:nvPr/>
        </p:nvGrpSpPr>
        <p:grpSpPr>
          <a:xfrm>
            <a:off x="946182" y="4567308"/>
            <a:ext cx="1728020" cy="740938"/>
            <a:chOff x="6070194" y="2402934"/>
            <a:chExt cx="3061520" cy="1312715"/>
          </a:xfrm>
          <a:effectLst>
            <a:glow rad="101600">
              <a:schemeClr val="accent3">
                <a:satMod val="175000"/>
                <a:alpha val="40000"/>
              </a:schemeClr>
            </a:glow>
          </a:effectLst>
        </p:grpSpPr>
        <p:grpSp>
          <p:nvGrpSpPr>
            <p:cNvPr id="147" name="Group 60"/>
            <p:cNvGrpSpPr>
              <a:grpSpLocks/>
            </p:cNvGrpSpPr>
            <p:nvPr/>
          </p:nvGrpSpPr>
          <p:grpSpPr bwMode="auto">
            <a:xfrm flipH="1">
              <a:off x="7683914" y="2420249"/>
              <a:ext cx="1447800" cy="1295400"/>
              <a:chOff x="3168" y="1824"/>
              <a:chExt cx="912" cy="816"/>
            </a:xfrm>
          </p:grpSpPr>
          <p:sp>
            <p:nvSpPr>
              <p:cNvPr id="1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1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48" name="Group 50"/>
            <p:cNvGrpSpPr>
              <a:grpSpLocks/>
            </p:cNvGrpSpPr>
            <p:nvPr/>
          </p:nvGrpSpPr>
          <p:grpSpPr bwMode="auto">
            <a:xfrm>
              <a:off x="6070194" y="2402934"/>
              <a:ext cx="1447800" cy="1295400"/>
              <a:chOff x="3168" y="1824"/>
              <a:chExt cx="912" cy="816"/>
            </a:xfrm>
          </p:grpSpPr>
          <p:sp>
            <p:nvSpPr>
              <p:cNvPr id="14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15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15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5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15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sp>
        <p:nvSpPr>
          <p:cNvPr id="143" name="Rounded Rectangular Callout 142"/>
          <p:cNvSpPr/>
          <p:nvPr/>
        </p:nvSpPr>
        <p:spPr bwMode="auto">
          <a:xfrm>
            <a:off x="2607000" y="529847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66933" y="528053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48" y="534890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3350" y="522528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0" name="Freeform 169"/>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8" name="Donut 7"/>
          <p:cNvSpPr/>
          <p:nvPr/>
        </p:nvSpPr>
        <p:spPr bwMode="auto">
          <a:xfrm>
            <a:off x="5703888" y="2779254"/>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 name="Cloud Callout 9"/>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39">
            <a:extLst>
              <a:ext uri="{FF2B5EF4-FFF2-40B4-BE49-F238E27FC236}">
                <a16:creationId xmlns:a16="http://schemas.microsoft.com/office/drawing/2014/main" id="{8EA6A40C-C78B-06D3-54F0-DBF4A2275E91}"/>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11" name="Freeform 40">
              <a:extLst>
                <a:ext uri="{FF2B5EF4-FFF2-40B4-BE49-F238E27FC236}">
                  <a16:creationId xmlns:a16="http://schemas.microsoft.com/office/drawing/2014/main" id="{A05FF897-DEA2-53CD-AE60-8D03965342A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41">
              <a:extLst>
                <a:ext uri="{FF2B5EF4-FFF2-40B4-BE49-F238E27FC236}">
                  <a16:creationId xmlns:a16="http://schemas.microsoft.com/office/drawing/2014/main" id="{D2FD469A-BEBC-4C38-7699-D421FBD3AF57}"/>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Freeform 42">
              <a:extLst>
                <a:ext uri="{FF2B5EF4-FFF2-40B4-BE49-F238E27FC236}">
                  <a16:creationId xmlns:a16="http://schemas.microsoft.com/office/drawing/2014/main" id="{69F5C6A3-92F9-12B9-6F55-F880E9C536D4}"/>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4" name="Freeform 43">
              <a:extLst>
                <a:ext uri="{FF2B5EF4-FFF2-40B4-BE49-F238E27FC236}">
                  <a16:creationId xmlns:a16="http://schemas.microsoft.com/office/drawing/2014/main" id="{F477F8E5-0E06-D230-D043-A7E7A4F6A4F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5" name="AutoShape 44">
              <a:extLst>
                <a:ext uri="{FF2B5EF4-FFF2-40B4-BE49-F238E27FC236}">
                  <a16:creationId xmlns:a16="http://schemas.microsoft.com/office/drawing/2014/main" id="{BC319529-40A5-7571-1AB6-36ECC4BA3DF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6" name="Rectangle 45">
              <a:extLst>
                <a:ext uri="{FF2B5EF4-FFF2-40B4-BE49-F238E27FC236}">
                  <a16:creationId xmlns:a16="http://schemas.microsoft.com/office/drawing/2014/main" id="{7240D3F0-6C7A-3574-E1B5-32390DFA8C91}"/>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7" name="Freeform 46">
              <a:extLst>
                <a:ext uri="{FF2B5EF4-FFF2-40B4-BE49-F238E27FC236}">
                  <a16:creationId xmlns:a16="http://schemas.microsoft.com/office/drawing/2014/main" id="{DBEF5AE8-7507-869D-8B52-768AE410805D}"/>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8" name="Freeform 47">
              <a:extLst>
                <a:ext uri="{FF2B5EF4-FFF2-40B4-BE49-F238E27FC236}">
                  <a16:creationId xmlns:a16="http://schemas.microsoft.com/office/drawing/2014/main" id="{BC9A42AA-AF88-E444-4EDA-4AF1E2F35957}"/>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9" name="Group 18">
            <a:extLst>
              <a:ext uri="{FF2B5EF4-FFF2-40B4-BE49-F238E27FC236}">
                <a16:creationId xmlns:a16="http://schemas.microsoft.com/office/drawing/2014/main" id="{A1F5004A-8653-CA55-3DA4-790326944BF6}"/>
              </a:ext>
            </a:extLst>
          </p:cNvPr>
          <p:cNvGrpSpPr/>
          <p:nvPr/>
        </p:nvGrpSpPr>
        <p:grpSpPr>
          <a:xfrm>
            <a:off x="6571830" y="4674179"/>
            <a:ext cx="1728020" cy="740938"/>
            <a:chOff x="6070194" y="2402934"/>
            <a:chExt cx="3061520" cy="1312715"/>
          </a:xfrm>
          <a:effectLst>
            <a:glow rad="101600">
              <a:schemeClr val="accent3">
                <a:satMod val="175000"/>
                <a:alpha val="40000"/>
              </a:schemeClr>
            </a:glow>
          </a:effectLst>
        </p:grpSpPr>
        <p:grpSp>
          <p:nvGrpSpPr>
            <p:cNvPr id="20" name="Group 60">
              <a:extLst>
                <a:ext uri="{FF2B5EF4-FFF2-40B4-BE49-F238E27FC236}">
                  <a16:creationId xmlns:a16="http://schemas.microsoft.com/office/drawing/2014/main" id="{16B2358A-8B39-9BE5-EE3F-4806EDA0AD3A}"/>
                </a:ext>
              </a:extLst>
            </p:cNvPr>
            <p:cNvGrpSpPr>
              <a:grpSpLocks/>
            </p:cNvGrpSpPr>
            <p:nvPr/>
          </p:nvGrpSpPr>
          <p:grpSpPr bwMode="auto">
            <a:xfrm flipH="1">
              <a:off x="7683914" y="2420249"/>
              <a:ext cx="1447800" cy="1295400"/>
              <a:chOff x="3168" y="1824"/>
              <a:chExt cx="912" cy="816"/>
            </a:xfrm>
          </p:grpSpPr>
          <p:sp>
            <p:nvSpPr>
              <p:cNvPr id="31" name="Freeform 61">
                <a:extLst>
                  <a:ext uri="{FF2B5EF4-FFF2-40B4-BE49-F238E27FC236}">
                    <a16:creationId xmlns:a16="http://schemas.microsoft.com/office/drawing/2014/main" id="{F8C7557D-FAD3-2E10-39E1-D5D16027A9D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2" name="Freeform 62">
                <a:extLst>
                  <a:ext uri="{FF2B5EF4-FFF2-40B4-BE49-F238E27FC236}">
                    <a16:creationId xmlns:a16="http://schemas.microsoft.com/office/drawing/2014/main" id="{9BD6B3AA-CD3D-C8F3-D2AD-7E10CEA07FB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3" name="Freeform 63">
                <a:extLst>
                  <a:ext uri="{FF2B5EF4-FFF2-40B4-BE49-F238E27FC236}">
                    <a16:creationId xmlns:a16="http://schemas.microsoft.com/office/drawing/2014/main" id="{F8F70699-EC2B-81F5-22D4-A2AB2FDE27AB}"/>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4" name="Freeform 64">
                <a:extLst>
                  <a:ext uri="{FF2B5EF4-FFF2-40B4-BE49-F238E27FC236}">
                    <a16:creationId xmlns:a16="http://schemas.microsoft.com/office/drawing/2014/main" id="{91856297-A846-3D10-9A28-072B20664B1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5">
                <a:extLst>
                  <a:ext uri="{FF2B5EF4-FFF2-40B4-BE49-F238E27FC236}">
                    <a16:creationId xmlns:a16="http://schemas.microsoft.com/office/drawing/2014/main" id="{87CD75E6-D85E-E433-0A0A-F69BA117590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4" name="Freeform 66">
                <a:extLst>
                  <a:ext uri="{FF2B5EF4-FFF2-40B4-BE49-F238E27FC236}">
                    <a16:creationId xmlns:a16="http://schemas.microsoft.com/office/drawing/2014/main" id="{D4638D05-7690-E85B-A5EF-6B10AB956CF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5" name="Freeform 67">
                <a:extLst>
                  <a:ext uri="{FF2B5EF4-FFF2-40B4-BE49-F238E27FC236}">
                    <a16:creationId xmlns:a16="http://schemas.microsoft.com/office/drawing/2014/main" id="{052D1F89-8129-49FA-5109-BC31420F95C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6" name="Freeform 68">
                <a:extLst>
                  <a:ext uri="{FF2B5EF4-FFF2-40B4-BE49-F238E27FC236}">
                    <a16:creationId xmlns:a16="http://schemas.microsoft.com/office/drawing/2014/main" id="{AF08ABAB-918A-C27C-D4D6-5AF2FC40B7D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7" name="Freeform 69">
                <a:extLst>
                  <a:ext uri="{FF2B5EF4-FFF2-40B4-BE49-F238E27FC236}">
                    <a16:creationId xmlns:a16="http://schemas.microsoft.com/office/drawing/2014/main" id="{82312BA8-68F5-A0A9-C71A-56504DDBC854}"/>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21" name="Group 50">
              <a:extLst>
                <a:ext uri="{FF2B5EF4-FFF2-40B4-BE49-F238E27FC236}">
                  <a16:creationId xmlns:a16="http://schemas.microsoft.com/office/drawing/2014/main" id="{3CA21D13-6DCE-48D8-A7A1-E2E3F49E8BFE}"/>
                </a:ext>
              </a:extLst>
            </p:cNvPr>
            <p:cNvGrpSpPr>
              <a:grpSpLocks/>
            </p:cNvGrpSpPr>
            <p:nvPr/>
          </p:nvGrpSpPr>
          <p:grpSpPr bwMode="auto">
            <a:xfrm>
              <a:off x="6070194" y="2402934"/>
              <a:ext cx="1447800" cy="1295400"/>
              <a:chOff x="3168" y="1824"/>
              <a:chExt cx="912" cy="816"/>
            </a:xfrm>
          </p:grpSpPr>
          <p:sp>
            <p:nvSpPr>
              <p:cNvPr id="22" name="Freeform 51">
                <a:extLst>
                  <a:ext uri="{FF2B5EF4-FFF2-40B4-BE49-F238E27FC236}">
                    <a16:creationId xmlns:a16="http://schemas.microsoft.com/office/drawing/2014/main" id="{2FB78672-0046-0E64-FF25-0BC586B234C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3" name="Freeform 52">
                <a:extLst>
                  <a:ext uri="{FF2B5EF4-FFF2-40B4-BE49-F238E27FC236}">
                    <a16:creationId xmlns:a16="http://schemas.microsoft.com/office/drawing/2014/main" id="{58DB0801-AD31-957E-14EF-597578D985C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4" name="Freeform 53">
                <a:extLst>
                  <a:ext uri="{FF2B5EF4-FFF2-40B4-BE49-F238E27FC236}">
                    <a16:creationId xmlns:a16="http://schemas.microsoft.com/office/drawing/2014/main" id="{B96E4DDF-A1B9-E755-0489-E9628B7E224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5" name="Freeform 54">
                <a:extLst>
                  <a:ext uri="{FF2B5EF4-FFF2-40B4-BE49-F238E27FC236}">
                    <a16:creationId xmlns:a16="http://schemas.microsoft.com/office/drawing/2014/main" id="{FD8E9DCC-FF2D-FD97-33EB-65E9D7CB938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6" name="Freeform 55">
                <a:extLst>
                  <a:ext uri="{FF2B5EF4-FFF2-40B4-BE49-F238E27FC236}">
                    <a16:creationId xmlns:a16="http://schemas.microsoft.com/office/drawing/2014/main" id="{6CCB5B77-BBD2-55FE-8F95-928E30F7F2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7" name="Freeform 56">
                <a:extLst>
                  <a:ext uri="{FF2B5EF4-FFF2-40B4-BE49-F238E27FC236}">
                    <a16:creationId xmlns:a16="http://schemas.microsoft.com/office/drawing/2014/main" id="{8A34B257-EA9A-680B-A10C-3D26F20A1656}"/>
                  </a:ext>
                </a:extLst>
              </p:cNvPr>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8" name="Freeform 57">
                <a:extLst>
                  <a:ext uri="{FF2B5EF4-FFF2-40B4-BE49-F238E27FC236}">
                    <a16:creationId xmlns:a16="http://schemas.microsoft.com/office/drawing/2014/main" id="{AB6E5CC7-25EB-4533-955B-67EF69CAC88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9" name="Freeform 58">
                <a:extLst>
                  <a:ext uri="{FF2B5EF4-FFF2-40B4-BE49-F238E27FC236}">
                    <a16:creationId xmlns:a16="http://schemas.microsoft.com/office/drawing/2014/main" id="{7AC894F9-DEA2-3C33-87C7-FE50987F56B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59">
                <a:extLst>
                  <a:ext uri="{FF2B5EF4-FFF2-40B4-BE49-F238E27FC236}">
                    <a16:creationId xmlns:a16="http://schemas.microsoft.com/office/drawing/2014/main" id="{748CF06E-83AC-673E-095D-8399235BE34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48" name="Group 47">
            <a:extLst>
              <a:ext uri="{FF2B5EF4-FFF2-40B4-BE49-F238E27FC236}">
                <a16:creationId xmlns:a16="http://schemas.microsoft.com/office/drawing/2014/main" id="{AEBE4BE1-ECF0-0C1C-5519-BA8DF02F3BF1}"/>
              </a:ext>
            </a:extLst>
          </p:cNvPr>
          <p:cNvGrpSpPr/>
          <p:nvPr/>
        </p:nvGrpSpPr>
        <p:grpSpPr>
          <a:xfrm>
            <a:off x="944193" y="4569309"/>
            <a:ext cx="1728020" cy="740938"/>
            <a:chOff x="6070194" y="2402934"/>
            <a:chExt cx="3061520" cy="1312715"/>
          </a:xfrm>
          <a:effectLst>
            <a:glow rad="101600">
              <a:schemeClr val="accent3">
                <a:satMod val="175000"/>
                <a:alpha val="40000"/>
              </a:schemeClr>
            </a:glow>
          </a:effectLst>
        </p:grpSpPr>
        <p:grpSp>
          <p:nvGrpSpPr>
            <p:cNvPr id="49" name="Group 60">
              <a:extLst>
                <a:ext uri="{FF2B5EF4-FFF2-40B4-BE49-F238E27FC236}">
                  <a16:creationId xmlns:a16="http://schemas.microsoft.com/office/drawing/2014/main" id="{92845B70-A0B3-27C7-E9C8-C949D9922974}"/>
                </a:ext>
              </a:extLst>
            </p:cNvPr>
            <p:cNvGrpSpPr>
              <a:grpSpLocks/>
            </p:cNvGrpSpPr>
            <p:nvPr/>
          </p:nvGrpSpPr>
          <p:grpSpPr bwMode="auto">
            <a:xfrm flipH="1">
              <a:off x="7683914" y="2420249"/>
              <a:ext cx="1447800" cy="1295400"/>
              <a:chOff x="3168" y="1824"/>
              <a:chExt cx="912" cy="816"/>
            </a:xfrm>
          </p:grpSpPr>
          <p:sp>
            <p:nvSpPr>
              <p:cNvPr id="73" name="Freeform 61">
                <a:extLst>
                  <a:ext uri="{FF2B5EF4-FFF2-40B4-BE49-F238E27FC236}">
                    <a16:creationId xmlns:a16="http://schemas.microsoft.com/office/drawing/2014/main" id="{570917EE-1B6D-B3E4-A7AC-48DB6F2C9F8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2">
                <a:extLst>
                  <a:ext uri="{FF2B5EF4-FFF2-40B4-BE49-F238E27FC236}">
                    <a16:creationId xmlns:a16="http://schemas.microsoft.com/office/drawing/2014/main" id="{C7497A92-4904-AAFB-0D17-D354D917FDC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1" name="Freeform 63">
                <a:extLst>
                  <a:ext uri="{FF2B5EF4-FFF2-40B4-BE49-F238E27FC236}">
                    <a16:creationId xmlns:a16="http://schemas.microsoft.com/office/drawing/2014/main" id="{C8A33F8A-C256-8C37-6E8E-BE9B1CCD083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2" name="Freeform 64">
                <a:extLst>
                  <a:ext uri="{FF2B5EF4-FFF2-40B4-BE49-F238E27FC236}">
                    <a16:creationId xmlns:a16="http://schemas.microsoft.com/office/drawing/2014/main" id="{A24AA081-C9D8-F1E1-3494-4BA7DD7E0E6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5">
                <a:extLst>
                  <a:ext uri="{FF2B5EF4-FFF2-40B4-BE49-F238E27FC236}">
                    <a16:creationId xmlns:a16="http://schemas.microsoft.com/office/drawing/2014/main" id="{AFA9608D-0DDF-1F83-3BFD-81AAB56C648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4" name="Freeform 66">
                <a:extLst>
                  <a:ext uri="{FF2B5EF4-FFF2-40B4-BE49-F238E27FC236}">
                    <a16:creationId xmlns:a16="http://schemas.microsoft.com/office/drawing/2014/main" id="{3402BACF-2816-8FBF-62CB-87A4401B485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8" name="Freeform 67">
                <a:extLst>
                  <a:ext uri="{FF2B5EF4-FFF2-40B4-BE49-F238E27FC236}">
                    <a16:creationId xmlns:a16="http://schemas.microsoft.com/office/drawing/2014/main" id="{37C29466-1B2D-E174-A338-8DD5793A883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9" name="Freeform 68">
                <a:extLst>
                  <a:ext uri="{FF2B5EF4-FFF2-40B4-BE49-F238E27FC236}">
                    <a16:creationId xmlns:a16="http://schemas.microsoft.com/office/drawing/2014/main" id="{A7429893-36CD-DCF4-ADA0-A336FF3798E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90" name="Freeform 69">
                <a:extLst>
                  <a:ext uri="{FF2B5EF4-FFF2-40B4-BE49-F238E27FC236}">
                    <a16:creationId xmlns:a16="http://schemas.microsoft.com/office/drawing/2014/main" id="{11DF8F03-5277-34C0-4BB7-A03E88DA3E28}"/>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63" name="Group 50">
              <a:extLst>
                <a:ext uri="{FF2B5EF4-FFF2-40B4-BE49-F238E27FC236}">
                  <a16:creationId xmlns:a16="http://schemas.microsoft.com/office/drawing/2014/main" id="{FA72A4D0-1977-89F7-E8B3-74C8F62DFB3D}"/>
                </a:ext>
              </a:extLst>
            </p:cNvPr>
            <p:cNvGrpSpPr>
              <a:grpSpLocks/>
            </p:cNvGrpSpPr>
            <p:nvPr/>
          </p:nvGrpSpPr>
          <p:grpSpPr bwMode="auto">
            <a:xfrm>
              <a:off x="6070194" y="2402934"/>
              <a:ext cx="1447800" cy="1295400"/>
              <a:chOff x="3168" y="1824"/>
              <a:chExt cx="912" cy="816"/>
            </a:xfrm>
          </p:grpSpPr>
          <p:sp>
            <p:nvSpPr>
              <p:cNvPr id="64" name="Freeform 51">
                <a:extLst>
                  <a:ext uri="{FF2B5EF4-FFF2-40B4-BE49-F238E27FC236}">
                    <a16:creationId xmlns:a16="http://schemas.microsoft.com/office/drawing/2014/main" id="{DE14A677-C05F-86A1-2676-6FCF3716822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52">
                <a:extLst>
                  <a:ext uri="{FF2B5EF4-FFF2-40B4-BE49-F238E27FC236}">
                    <a16:creationId xmlns:a16="http://schemas.microsoft.com/office/drawing/2014/main" id="{871D2B09-B5E0-DDC0-B7C7-ADBB9560109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6" name="Freeform 53">
                <a:extLst>
                  <a:ext uri="{FF2B5EF4-FFF2-40B4-BE49-F238E27FC236}">
                    <a16:creationId xmlns:a16="http://schemas.microsoft.com/office/drawing/2014/main" id="{0A60C9DA-141B-76D9-4CE2-6A31DFD74D1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7" name="Freeform 54">
                <a:extLst>
                  <a:ext uri="{FF2B5EF4-FFF2-40B4-BE49-F238E27FC236}">
                    <a16:creationId xmlns:a16="http://schemas.microsoft.com/office/drawing/2014/main" id="{ACC49F75-C8FA-20A8-F475-D4BF660ACF2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8" name="Freeform 55">
                <a:extLst>
                  <a:ext uri="{FF2B5EF4-FFF2-40B4-BE49-F238E27FC236}">
                    <a16:creationId xmlns:a16="http://schemas.microsoft.com/office/drawing/2014/main" id="{04CB3453-0314-5667-C8BB-0036BCEF0D3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9" name="Freeform 56">
                <a:extLst>
                  <a:ext uri="{FF2B5EF4-FFF2-40B4-BE49-F238E27FC236}">
                    <a16:creationId xmlns:a16="http://schemas.microsoft.com/office/drawing/2014/main" id="{C8EE0420-C8AC-8824-CAB3-820ED4D5FED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70" name="Freeform 57">
                <a:extLst>
                  <a:ext uri="{FF2B5EF4-FFF2-40B4-BE49-F238E27FC236}">
                    <a16:creationId xmlns:a16="http://schemas.microsoft.com/office/drawing/2014/main" id="{79F762D5-BBD2-A97C-3600-C7F4636DD5D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1" name="Freeform 58">
                <a:extLst>
                  <a:ext uri="{FF2B5EF4-FFF2-40B4-BE49-F238E27FC236}">
                    <a16:creationId xmlns:a16="http://schemas.microsoft.com/office/drawing/2014/main" id="{E3D53CF1-916B-D2D0-0129-D5A0799D24F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2" name="Freeform 59">
                <a:extLst>
                  <a:ext uri="{FF2B5EF4-FFF2-40B4-BE49-F238E27FC236}">
                    <a16:creationId xmlns:a16="http://schemas.microsoft.com/office/drawing/2014/main" id="{67A0BB56-D1C7-EFCD-8549-EBB4D36531A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91" name="Group 50">
            <a:extLst>
              <a:ext uri="{FF2B5EF4-FFF2-40B4-BE49-F238E27FC236}">
                <a16:creationId xmlns:a16="http://schemas.microsoft.com/office/drawing/2014/main" id="{4951A9F2-6B56-7A3C-2628-941E395B1FBC}"/>
              </a:ext>
            </a:extLst>
          </p:cNvPr>
          <p:cNvGrpSpPr>
            <a:grpSpLocks/>
          </p:cNvGrpSpPr>
          <p:nvPr/>
        </p:nvGrpSpPr>
        <p:grpSpPr bwMode="auto">
          <a:xfrm>
            <a:off x="1795201" y="2519363"/>
            <a:ext cx="1447800" cy="1295400"/>
            <a:chOff x="3168" y="1824"/>
            <a:chExt cx="912" cy="816"/>
          </a:xfrm>
          <a:effectLst>
            <a:glow rad="101600">
              <a:schemeClr val="accent3">
                <a:satMod val="175000"/>
                <a:alpha val="40000"/>
              </a:schemeClr>
            </a:glow>
          </a:effectLst>
        </p:grpSpPr>
        <p:sp>
          <p:nvSpPr>
            <p:cNvPr id="92" name="Freeform 51">
              <a:extLst>
                <a:ext uri="{FF2B5EF4-FFF2-40B4-BE49-F238E27FC236}">
                  <a16:creationId xmlns:a16="http://schemas.microsoft.com/office/drawing/2014/main" id="{BE2C1EDC-CB81-C65F-575B-45792987FD2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3" name="Freeform 52">
              <a:extLst>
                <a:ext uri="{FF2B5EF4-FFF2-40B4-BE49-F238E27FC236}">
                  <a16:creationId xmlns:a16="http://schemas.microsoft.com/office/drawing/2014/main" id="{ABCFF519-4245-063E-5B19-E94CCFA77DE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4" name="Freeform 53">
              <a:extLst>
                <a:ext uri="{FF2B5EF4-FFF2-40B4-BE49-F238E27FC236}">
                  <a16:creationId xmlns:a16="http://schemas.microsoft.com/office/drawing/2014/main" id="{5FA9CD62-77F5-03F0-BC95-481FEAF09D1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5" name="Freeform 54">
              <a:extLst>
                <a:ext uri="{FF2B5EF4-FFF2-40B4-BE49-F238E27FC236}">
                  <a16:creationId xmlns:a16="http://schemas.microsoft.com/office/drawing/2014/main" id="{87C844C2-857D-9953-79F8-53391477AAE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7" name="Freeform 55">
              <a:extLst>
                <a:ext uri="{FF2B5EF4-FFF2-40B4-BE49-F238E27FC236}">
                  <a16:creationId xmlns:a16="http://schemas.microsoft.com/office/drawing/2014/main" id="{72413646-3B99-1CD4-5F0A-7D4BAAA3B51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8" name="Freeform 56">
              <a:extLst>
                <a:ext uri="{FF2B5EF4-FFF2-40B4-BE49-F238E27FC236}">
                  <a16:creationId xmlns:a16="http://schemas.microsoft.com/office/drawing/2014/main" id="{EDFE8584-98F1-499D-EA82-01657B00BF2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9" name="Freeform 57">
              <a:extLst>
                <a:ext uri="{FF2B5EF4-FFF2-40B4-BE49-F238E27FC236}">
                  <a16:creationId xmlns:a16="http://schemas.microsoft.com/office/drawing/2014/main" id="{D266C1C3-F769-D6FD-DC9A-80AFF4CC39F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0" name="Freeform 58">
              <a:extLst>
                <a:ext uri="{FF2B5EF4-FFF2-40B4-BE49-F238E27FC236}">
                  <a16:creationId xmlns:a16="http://schemas.microsoft.com/office/drawing/2014/main" id="{EE04C656-0F50-BCF9-9A03-FB060A170FC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1" name="Freeform 59">
              <a:extLst>
                <a:ext uri="{FF2B5EF4-FFF2-40B4-BE49-F238E27FC236}">
                  <a16:creationId xmlns:a16="http://schemas.microsoft.com/office/drawing/2014/main" id="{FF0169B8-99E3-F4F8-101C-935CBF9D61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3034726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50">
            <a:extLst>
              <a:ext uri="{FF2B5EF4-FFF2-40B4-BE49-F238E27FC236}">
                <a16:creationId xmlns:a16="http://schemas.microsoft.com/office/drawing/2014/main" id="{10122DA6-1C34-2CBA-8BD9-C65391A2E762}"/>
              </a:ext>
            </a:extLst>
          </p:cNvPr>
          <p:cNvGrpSpPr>
            <a:grpSpLocks/>
          </p:cNvGrpSpPr>
          <p:nvPr/>
        </p:nvGrpSpPr>
        <p:grpSpPr bwMode="auto">
          <a:xfrm>
            <a:off x="1647245" y="2366288"/>
            <a:ext cx="1447800" cy="1295400"/>
            <a:chOff x="3168" y="1824"/>
            <a:chExt cx="912" cy="816"/>
          </a:xfrm>
          <a:effectLst>
            <a:glow rad="101600">
              <a:schemeClr val="accent3">
                <a:satMod val="175000"/>
                <a:alpha val="40000"/>
              </a:schemeClr>
            </a:glow>
          </a:effectLst>
        </p:grpSpPr>
        <p:sp>
          <p:nvSpPr>
            <p:cNvPr id="90" name="Freeform 51">
              <a:extLst>
                <a:ext uri="{FF2B5EF4-FFF2-40B4-BE49-F238E27FC236}">
                  <a16:creationId xmlns:a16="http://schemas.microsoft.com/office/drawing/2014/main" id="{8804965F-472D-917D-8C44-7B5F1FABF08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1" name="Freeform 52">
              <a:extLst>
                <a:ext uri="{FF2B5EF4-FFF2-40B4-BE49-F238E27FC236}">
                  <a16:creationId xmlns:a16="http://schemas.microsoft.com/office/drawing/2014/main" id="{1B13B101-B45A-A79E-B93D-567FC02224D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2" name="Freeform 53">
              <a:extLst>
                <a:ext uri="{FF2B5EF4-FFF2-40B4-BE49-F238E27FC236}">
                  <a16:creationId xmlns:a16="http://schemas.microsoft.com/office/drawing/2014/main" id="{9C7BE93C-7ABB-1930-2D2E-EAE27EC419C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3" name="Freeform 54">
              <a:extLst>
                <a:ext uri="{FF2B5EF4-FFF2-40B4-BE49-F238E27FC236}">
                  <a16:creationId xmlns:a16="http://schemas.microsoft.com/office/drawing/2014/main" id="{D0BC9368-DDA6-6D0B-991E-7EEE305AA4E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4" name="Freeform 55">
              <a:extLst>
                <a:ext uri="{FF2B5EF4-FFF2-40B4-BE49-F238E27FC236}">
                  <a16:creationId xmlns:a16="http://schemas.microsoft.com/office/drawing/2014/main" id="{8664F1B9-0F68-5687-13D1-F1981EAC53C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5" name="Freeform 56">
              <a:extLst>
                <a:ext uri="{FF2B5EF4-FFF2-40B4-BE49-F238E27FC236}">
                  <a16:creationId xmlns:a16="http://schemas.microsoft.com/office/drawing/2014/main" id="{4918505F-1B0E-F94F-A33C-ECF9E410145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99" name="Freeform 57">
              <a:extLst>
                <a:ext uri="{FF2B5EF4-FFF2-40B4-BE49-F238E27FC236}">
                  <a16:creationId xmlns:a16="http://schemas.microsoft.com/office/drawing/2014/main" id="{2A5FF645-DDEA-6ED2-3DA7-CF89CFD6B7B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0" name="Freeform 58">
              <a:extLst>
                <a:ext uri="{FF2B5EF4-FFF2-40B4-BE49-F238E27FC236}">
                  <a16:creationId xmlns:a16="http://schemas.microsoft.com/office/drawing/2014/main" id="{954A36B1-A6D8-AF24-4C95-99B851A7E9C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1" name="Freeform 59">
              <a:extLst>
                <a:ext uri="{FF2B5EF4-FFF2-40B4-BE49-F238E27FC236}">
                  <a16:creationId xmlns:a16="http://schemas.microsoft.com/office/drawing/2014/main" id="{DEDC5773-9A25-8186-284E-F10305BD4E2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48</a:t>
            </a:fld>
            <a:endParaRPr lang="en-US" dirty="0"/>
          </a:p>
        </p:txBody>
      </p:sp>
      <p:sp>
        <p:nvSpPr>
          <p:cNvPr id="85" name="AutoShape 2"/>
          <p:cNvSpPr>
            <a:spLocks noChangeArrowheads="1"/>
          </p:cNvSpPr>
          <p:nvPr/>
        </p:nvSpPr>
        <p:spPr bwMode="auto">
          <a:xfrm>
            <a:off x="3533294" y="1954181"/>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dirty="0">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dirty="0"/>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dirty="0">
              <a:latin typeface="Arial" pitchFamily="34" charset="0"/>
            </a:endParaRPr>
          </a:p>
        </p:txBody>
      </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69" name="Rounded Rectangular Callout 168"/>
          <p:cNvSpPr/>
          <p:nvPr/>
        </p:nvSpPr>
        <p:spPr bwMode="auto">
          <a:xfrm flipH="1" flipV="1">
            <a:off x="253497" y="4400734"/>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3" name="Rounded Rectangular Callout 142"/>
          <p:cNvSpPr/>
          <p:nvPr/>
        </p:nvSpPr>
        <p:spPr bwMode="auto">
          <a:xfrm>
            <a:off x="2607000" y="529847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66933" y="528053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48" y="534890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3350" y="522528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70" name="Freeform 169"/>
          <p:cNvSpPr/>
          <p:nvPr/>
        </p:nvSpPr>
        <p:spPr bwMode="auto">
          <a:xfrm flipH="1">
            <a:off x="6576860" y="23003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97" name="Donut 96"/>
          <p:cNvSpPr/>
          <p:nvPr/>
        </p:nvSpPr>
        <p:spPr bwMode="auto">
          <a:xfrm>
            <a:off x="2209800" y="2562167"/>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Cloud Callout 97"/>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39">
            <a:extLst>
              <a:ext uri="{FF2B5EF4-FFF2-40B4-BE49-F238E27FC236}">
                <a16:creationId xmlns:a16="http://schemas.microsoft.com/office/drawing/2014/main" id="{005E3DC8-3C63-65B4-D297-A26EAB00790E}"/>
              </a:ext>
            </a:extLst>
          </p:cNvPr>
          <p:cNvGrpSpPr>
            <a:grpSpLocks/>
          </p:cNvGrpSpPr>
          <p:nvPr/>
        </p:nvGrpSpPr>
        <p:grpSpPr bwMode="auto">
          <a:xfrm>
            <a:off x="4019550" y="5082269"/>
            <a:ext cx="1146175" cy="1000125"/>
            <a:chOff x="1043" y="2546"/>
            <a:chExt cx="869" cy="740"/>
          </a:xfrm>
          <a:effectLst>
            <a:glow rad="63500">
              <a:schemeClr val="accent3">
                <a:satMod val="175000"/>
                <a:alpha val="40000"/>
              </a:schemeClr>
            </a:glow>
          </a:effectLst>
        </p:grpSpPr>
        <p:sp>
          <p:nvSpPr>
            <p:cNvPr id="8" name="Freeform 40">
              <a:extLst>
                <a:ext uri="{FF2B5EF4-FFF2-40B4-BE49-F238E27FC236}">
                  <a16:creationId xmlns:a16="http://schemas.microsoft.com/office/drawing/2014/main" id="{A3F77A8C-D070-74E9-22F4-F431AF6FC58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0" name="Freeform 41">
              <a:extLst>
                <a:ext uri="{FF2B5EF4-FFF2-40B4-BE49-F238E27FC236}">
                  <a16:creationId xmlns:a16="http://schemas.microsoft.com/office/drawing/2014/main" id="{84EB4678-F8D5-69F2-E746-0F404BBC3C13}"/>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 name="Freeform 42">
              <a:extLst>
                <a:ext uri="{FF2B5EF4-FFF2-40B4-BE49-F238E27FC236}">
                  <a16:creationId xmlns:a16="http://schemas.microsoft.com/office/drawing/2014/main" id="{8B7BEE57-3749-6D97-3042-FA52E1AB88C8}"/>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 name="Freeform 43">
              <a:extLst>
                <a:ext uri="{FF2B5EF4-FFF2-40B4-BE49-F238E27FC236}">
                  <a16:creationId xmlns:a16="http://schemas.microsoft.com/office/drawing/2014/main" id="{64D09D6B-BDB9-70F0-717B-3A07A755BAB4}"/>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3" name="AutoShape 44">
              <a:extLst>
                <a:ext uri="{FF2B5EF4-FFF2-40B4-BE49-F238E27FC236}">
                  <a16:creationId xmlns:a16="http://schemas.microsoft.com/office/drawing/2014/main" id="{1AF2FD47-5609-4A22-B89D-62CAE5C224E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2"/>
              </a:solidFill>
              <a:miter lim="800000"/>
              <a:headEnd/>
              <a:tailEnd/>
            </a:ln>
          </p:spPr>
          <p:txBody>
            <a:bodyPr rot="10800000" wrap="none" anchor="ctr"/>
            <a:lstStyle/>
            <a:p>
              <a:endParaRPr lang="en-US" dirty="0">
                <a:latin typeface="Arial" pitchFamily="34" charset="0"/>
                <a:cs typeface="Arial" pitchFamily="34" charset="0"/>
              </a:endParaRPr>
            </a:p>
          </p:txBody>
        </p:sp>
        <p:sp>
          <p:nvSpPr>
            <p:cNvPr id="14" name="Rectangle 45">
              <a:extLst>
                <a:ext uri="{FF2B5EF4-FFF2-40B4-BE49-F238E27FC236}">
                  <a16:creationId xmlns:a16="http://schemas.microsoft.com/office/drawing/2014/main" id="{922589FF-AFFF-045C-3A56-622610889510}"/>
                </a:ext>
              </a:extLst>
            </p:cNvPr>
            <p:cNvSpPr>
              <a:spLocks noChangeArrowheads="1"/>
            </p:cNvSpPr>
            <p:nvPr/>
          </p:nvSpPr>
          <p:spPr bwMode="auto">
            <a:xfrm>
              <a:off x="1163" y="3110"/>
              <a:ext cx="657" cy="157"/>
            </a:xfrm>
            <a:prstGeom prst="rect">
              <a:avLst/>
            </a:prstGeom>
            <a:solidFill>
              <a:srgbClr val="9966FF"/>
            </a:solidFill>
            <a:ln w="38100">
              <a:solidFill>
                <a:schemeClr val="bg2"/>
              </a:solidFill>
              <a:miter lim="800000"/>
              <a:headEnd/>
              <a:tailEnd/>
            </a:ln>
          </p:spPr>
          <p:txBody>
            <a:bodyPr wrap="none" anchor="ctr"/>
            <a:lstStyle/>
            <a:p>
              <a:endParaRPr lang="en-US" dirty="0">
                <a:latin typeface="Arial" pitchFamily="34" charset="0"/>
                <a:cs typeface="Arial" pitchFamily="34" charset="0"/>
              </a:endParaRPr>
            </a:p>
          </p:txBody>
        </p:sp>
        <p:sp>
          <p:nvSpPr>
            <p:cNvPr id="15" name="Freeform 46">
              <a:extLst>
                <a:ext uri="{FF2B5EF4-FFF2-40B4-BE49-F238E27FC236}">
                  <a16:creationId xmlns:a16="http://schemas.microsoft.com/office/drawing/2014/main" id="{B1DDD00C-07DD-DC44-68FD-B6D81B746A8E}"/>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6" name="Freeform 47">
              <a:extLst>
                <a:ext uri="{FF2B5EF4-FFF2-40B4-BE49-F238E27FC236}">
                  <a16:creationId xmlns:a16="http://schemas.microsoft.com/office/drawing/2014/main" id="{13956C28-3A3B-13AD-7C21-0EC270318B5B}"/>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grpSp>
        <p:nvGrpSpPr>
          <p:cNvPr id="17" name="Group 16">
            <a:extLst>
              <a:ext uri="{FF2B5EF4-FFF2-40B4-BE49-F238E27FC236}">
                <a16:creationId xmlns:a16="http://schemas.microsoft.com/office/drawing/2014/main" id="{946AA8C3-3F87-4D6D-5752-BFA158C7891D}"/>
              </a:ext>
            </a:extLst>
          </p:cNvPr>
          <p:cNvGrpSpPr/>
          <p:nvPr/>
        </p:nvGrpSpPr>
        <p:grpSpPr>
          <a:xfrm>
            <a:off x="6571830" y="4674179"/>
            <a:ext cx="1728020" cy="740938"/>
            <a:chOff x="6070194" y="2402934"/>
            <a:chExt cx="3061520" cy="1312715"/>
          </a:xfrm>
          <a:effectLst>
            <a:glow rad="101600">
              <a:schemeClr val="accent3">
                <a:satMod val="175000"/>
                <a:alpha val="40000"/>
              </a:schemeClr>
            </a:glow>
          </a:effectLst>
        </p:grpSpPr>
        <p:grpSp>
          <p:nvGrpSpPr>
            <p:cNvPr id="18" name="Group 60">
              <a:extLst>
                <a:ext uri="{FF2B5EF4-FFF2-40B4-BE49-F238E27FC236}">
                  <a16:creationId xmlns:a16="http://schemas.microsoft.com/office/drawing/2014/main" id="{5D4FF1B5-423D-04F6-0486-5785C895E87A}"/>
                </a:ext>
              </a:extLst>
            </p:cNvPr>
            <p:cNvGrpSpPr>
              <a:grpSpLocks/>
            </p:cNvGrpSpPr>
            <p:nvPr/>
          </p:nvGrpSpPr>
          <p:grpSpPr bwMode="auto">
            <a:xfrm flipH="1">
              <a:off x="7683914" y="2420249"/>
              <a:ext cx="1447800" cy="1295400"/>
              <a:chOff x="3168" y="1824"/>
              <a:chExt cx="912" cy="816"/>
            </a:xfrm>
          </p:grpSpPr>
          <p:sp>
            <p:nvSpPr>
              <p:cNvPr id="29" name="Freeform 61">
                <a:extLst>
                  <a:ext uri="{FF2B5EF4-FFF2-40B4-BE49-F238E27FC236}">
                    <a16:creationId xmlns:a16="http://schemas.microsoft.com/office/drawing/2014/main" id="{74D2FA23-38A2-AE38-5512-A21DA9CC052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0" name="Freeform 62">
                <a:extLst>
                  <a:ext uri="{FF2B5EF4-FFF2-40B4-BE49-F238E27FC236}">
                    <a16:creationId xmlns:a16="http://schemas.microsoft.com/office/drawing/2014/main" id="{EC60ABF7-DCFA-CA33-D7DC-04D93488FEF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1" name="Freeform 63">
                <a:extLst>
                  <a:ext uri="{FF2B5EF4-FFF2-40B4-BE49-F238E27FC236}">
                    <a16:creationId xmlns:a16="http://schemas.microsoft.com/office/drawing/2014/main" id="{1238C00F-A35D-9AC9-8C2F-3B34F5DC42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32" name="Freeform 64">
                <a:extLst>
                  <a:ext uri="{FF2B5EF4-FFF2-40B4-BE49-F238E27FC236}">
                    <a16:creationId xmlns:a16="http://schemas.microsoft.com/office/drawing/2014/main" id="{EEF55C42-0F3C-C502-0BFE-CCE73AE8341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3" name="Freeform 65">
                <a:extLst>
                  <a:ext uri="{FF2B5EF4-FFF2-40B4-BE49-F238E27FC236}">
                    <a16:creationId xmlns:a16="http://schemas.microsoft.com/office/drawing/2014/main" id="{D04C863D-9CCC-4C00-6251-A4A52F88A83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34" name="Freeform 66">
                <a:extLst>
                  <a:ext uri="{FF2B5EF4-FFF2-40B4-BE49-F238E27FC236}">
                    <a16:creationId xmlns:a16="http://schemas.microsoft.com/office/drawing/2014/main" id="{9EC4BC49-A623-D81C-BF9A-EA58D6443EC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43" name="Freeform 67">
                <a:extLst>
                  <a:ext uri="{FF2B5EF4-FFF2-40B4-BE49-F238E27FC236}">
                    <a16:creationId xmlns:a16="http://schemas.microsoft.com/office/drawing/2014/main" id="{D5B8E188-4C14-959D-88CA-6ABD7D7A68B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4" name="Freeform 68">
                <a:extLst>
                  <a:ext uri="{FF2B5EF4-FFF2-40B4-BE49-F238E27FC236}">
                    <a16:creationId xmlns:a16="http://schemas.microsoft.com/office/drawing/2014/main" id="{EDC2EE5C-F390-B834-A89E-DA78A254DB0F}"/>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45" name="Freeform 69">
                <a:extLst>
                  <a:ext uri="{FF2B5EF4-FFF2-40B4-BE49-F238E27FC236}">
                    <a16:creationId xmlns:a16="http://schemas.microsoft.com/office/drawing/2014/main" id="{E1C5B128-2ACC-72E0-D41D-65F1DD594EC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9" name="Group 50">
              <a:extLst>
                <a:ext uri="{FF2B5EF4-FFF2-40B4-BE49-F238E27FC236}">
                  <a16:creationId xmlns:a16="http://schemas.microsoft.com/office/drawing/2014/main" id="{F13C98D4-0218-4175-9480-FB5BDCB418BE}"/>
                </a:ext>
              </a:extLst>
            </p:cNvPr>
            <p:cNvGrpSpPr>
              <a:grpSpLocks/>
            </p:cNvGrpSpPr>
            <p:nvPr/>
          </p:nvGrpSpPr>
          <p:grpSpPr bwMode="auto">
            <a:xfrm>
              <a:off x="6070194" y="2402934"/>
              <a:ext cx="1447800" cy="1295400"/>
              <a:chOff x="3168" y="1824"/>
              <a:chExt cx="912" cy="816"/>
            </a:xfrm>
          </p:grpSpPr>
          <p:sp>
            <p:nvSpPr>
              <p:cNvPr id="20" name="Freeform 51">
                <a:extLst>
                  <a:ext uri="{FF2B5EF4-FFF2-40B4-BE49-F238E27FC236}">
                    <a16:creationId xmlns:a16="http://schemas.microsoft.com/office/drawing/2014/main" id="{BAA6F611-0333-6815-96F9-3B1273E972E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1" name="Freeform 52">
                <a:extLst>
                  <a:ext uri="{FF2B5EF4-FFF2-40B4-BE49-F238E27FC236}">
                    <a16:creationId xmlns:a16="http://schemas.microsoft.com/office/drawing/2014/main" id="{B9A32813-37B9-BBC5-00FF-5D0F79A8BE7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2" name="Freeform 53">
                <a:extLst>
                  <a:ext uri="{FF2B5EF4-FFF2-40B4-BE49-F238E27FC236}">
                    <a16:creationId xmlns:a16="http://schemas.microsoft.com/office/drawing/2014/main" id="{E186A3F9-A6E6-A2A7-A6DD-64AA16EAED2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23" name="Freeform 54">
                <a:extLst>
                  <a:ext uri="{FF2B5EF4-FFF2-40B4-BE49-F238E27FC236}">
                    <a16:creationId xmlns:a16="http://schemas.microsoft.com/office/drawing/2014/main" id="{6BF85A1F-F21D-CE98-F816-474A27A9C75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4" name="Freeform 55">
                <a:extLst>
                  <a:ext uri="{FF2B5EF4-FFF2-40B4-BE49-F238E27FC236}">
                    <a16:creationId xmlns:a16="http://schemas.microsoft.com/office/drawing/2014/main" id="{A92AE928-5469-308D-7F57-F554D30AB3B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5" name="Freeform 56">
                <a:extLst>
                  <a:ext uri="{FF2B5EF4-FFF2-40B4-BE49-F238E27FC236}">
                    <a16:creationId xmlns:a16="http://schemas.microsoft.com/office/drawing/2014/main" id="{FB351208-0D0B-4958-0284-29889E240E5F}"/>
                  </a:ext>
                </a:extLst>
              </p:cNvPr>
              <p:cNvSpPr>
                <a:spLocks/>
              </p:cNvSpPr>
              <p:nvPr/>
            </p:nvSpPr>
            <p:spPr bwMode="auto">
              <a:xfrm>
                <a:off x="3752" y="217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26" name="Freeform 57">
                <a:extLst>
                  <a:ext uri="{FF2B5EF4-FFF2-40B4-BE49-F238E27FC236}">
                    <a16:creationId xmlns:a16="http://schemas.microsoft.com/office/drawing/2014/main" id="{70A083DF-436A-D63C-0E5D-82AE6E13BB5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7" name="Freeform 58">
                <a:extLst>
                  <a:ext uri="{FF2B5EF4-FFF2-40B4-BE49-F238E27FC236}">
                    <a16:creationId xmlns:a16="http://schemas.microsoft.com/office/drawing/2014/main" id="{49B07251-9316-2AE0-A270-414E4170DAE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28" name="Freeform 59">
                <a:extLst>
                  <a:ext uri="{FF2B5EF4-FFF2-40B4-BE49-F238E27FC236}">
                    <a16:creationId xmlns:a16="http://schemas.microsoft.com/office/drawing/2014/main" id="{5DA16FDB-9AF0-E2DF-078F-65AD1622DAB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46" name="Group 45">
            <a:extLst>
              <a:ext uri="{FF2B5EF4-FFF2-40B4-BE49-F238E27FC236}">
                <a16:creationId xmlns:a16="http://schemas.microsoft.com/office/drawing/2014/main" id="{A5489310-3187-B666-4FE7-3C3359A5CF49}"/>
              </a:ext>
            </a:extLst>
          </p:cNvPr>
          <p:cNvGrpSpPr/>
          <p:nvPr/>
        </p:nvGrpSpPr>
        <p:grpSpPr>
          <a:xfrm>
            <a:off x="944193" y="4569309"/>
            <a:ext cx="1728020" cy="740938"/>
            <a:chOff x="6070194" y="2402934"/>
            <a:chExt cx="3061520" cy="1312715"/>
          </a:xfrm>
          <a:effectLst>
            <a:glow rad="101600">
              <a:schemeClr val="accent3">
                <a:satMod val="175000"/>
                <a:alpha val="40000"/>
              </a:schemeClr>
            </a:glow>
          </a:effectLst>
        </p:grpSpPr>
        <p:grpSp>
          <p:nvGrpSpPr>
            <p:cNvPr id="47" name="Group 60">
              <a:extLst>
                <a:ext uri="{FF2B5EF4-FFF2-40B4-BE49-F238E27FC236}">
                  <a16:creationId xmlns:a16="http://schemas.microsoft.com/office/drawing/2014/main" id="{6263073B-EC23-5F7B-B46F-CA7B414052E4}"/>
                </a:ext>
              </a:extLst>
            </p:cNvPr>
            <p:cNvGrpSpPr>
              <a:grpSpLocks/>
            </p:cNvGrpSpPr>
            <p:nvPr/>
          </p:nvGrpSpPr>
          <p:grpSpPr bwMode="auto">
            <a:xfrm flipH="1">
              <a:off x="7683914" y="2420249"/>
              <a:ext cx="1447800" cy="1295400"/>
              <a:chOff x="3168" y="1824"/>
              <a:chExt cx="912" cy="816"/>
            </a:xfrm>
          </p:grpSpPr>
          <p:sp>
            <p:nvSpPr>
              <p:cNvPr id="71" name="Freeform 61">
                <a:extLst>
                  <a:ext uri="{FF2B5EF4-FFF2-40B4-BE49-F238E27FC236}">
                    <a16:creationId xmlns:a16="http://schemas.microsoft.com/office/drawing/2014/main" id="{43A34966-8603-4499-ED28-A9E3A425109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2" name="Freeform 62">
                <a:extLst>
                  <a:ext uri="{FF2B5EF4-FFF2-40B4-BE49-F238E27FC236}">
                    <a16:creationId xmlns:a16="http://schemas.microsoft.com/office/drawing/2014/main" id="{6273185B-8F72-76AA-7D69-72E7D7C046B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73" name="Freeform 63">
                <a:extLst>
                  <a:ext uri="{FF2B5EF4-FFF2-40B4-BE49-F238E27FC236}">
                    <a16:creationId xmlns:a16="http://schemas.microsoft.com/office/drawing/2014/main" id="{EDA35169-D14B-F4FD-035B-2FB5DA57F98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80" name="Freeform 64">
                <a:extLst>
                  <a:ext uri="{FF2B5EF4-FFF2-40B4-BE49-F238E27FC236}">
                    <a16:creationId xmlns:a16="http://schemas.microsoft.com/office/drawing/2014/main" id="{120D2FF7-17F3-D9C5-60F5-3DD713C22A0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1" name="Freeform 65">
                <a:extLst>
                  <a:ext uri="{FF2B5EF4-FFF2-40B4-BE49-F238E27FC236}">
                    <a16:creationId xmlns:a16="http://schemas.microsoft.com/office/drawing/2014/main" id="{4C4CA563-1B27-D4E4-B591-E04756DEF3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2" name="Freeform 66">
                <a:extLst>
                  <a:ext uri="{FF2B5EF4-FFF2-40B4-BE49-F238E27FC236}">
                    <a16:creationId xmlns:a16="http://schemas.microsoft.com/office/drawing/2014/main" id="{BECFE468-188E-9864-26FF-2E39DA12E4E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p>
            </p:txBody>
          </p:sp>
          <p:sp>
            <p:nvSpPr>
              <p:cNvPr id="83" name="Freeform 67">
                <a:extLst>
                  <a:ext uri="{FF2B5EF4-FFF2-40B4-BE49-F238E27FC236}">
                    <a16:creationId xmlns:a16="http://schemas.microsoft.com/office/drawing/2014/main" id="{5E96D0E8-735E-E1B1-7830-12CBB07BBDD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4" name="Freeform 68">
                <a:extLst>
                  <a:ext uri="{FF2B5EF4-FFF2-40B4-BE49-F238E27FC236}">
                    <a16:creationId xmlns:a16="http://schemas.microsoft.com/office/drawing/2014/main" id="{61D9BD0C-72C5-35A2-34E1-FDA30E3B671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88" name="Freeform 69">
                <a:extLst>
                  <a:ext uri="{FF2B5EF4-FFF2-40B4-BE49-F238E27FC236}">
                    <a16:creationId xmlns:a16="http://schemas.microsoft.com/office/drawing/2014/main" id="{8EA2877A-5EB1-D114-883D-7429303A670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48" name="Group 50">
              <a:extLst>
                <a:ext uri="{FF2B5EF4-FFF2-40B4-BE49-F238E27FC236}">
                  <a16:creationId xmlns:a16="http://schemas.microsoft.com/office/drawing/2014/main" id="{38F3B78F-83C8-1A09-4854-3210862D1C18}"/>
                </a:ext>
              </a:extLst>
            </p:cNvPr>
            <p:cNvGrpSpPr>
              <a:grpSpLocks/>
            </p:cNvGrpSpPr>
            <p:nvPr/>
          </p:nvGrpSpPr>
          <p:grpSpPr bwMode="auto">
            <a:xfrm>
              <a:off x="6070194" y="2402934"/>
              <a:ext cx="1447800" cy="1295400"/>
              <a:chOff x="3168" y="1824"/>
              <a:chExt cx="912" cy="816"/>
            </a:xfrm>
          </p:grpSpPr>
          <p:sp>
            <p:nvSpPr>
              <p:cNvPr id="49" name="Freeform 51">
                <a:extLst>
                  <a:ext uri="{FF2B5EF4-FFF2-40B4-BE49-F238E27FC236}">
                    <a16:creationId xmlns:a16="http://schemas.microsoft.com/office/drawing/2014/main" id="{4389F8D2-7CD0-441B-BE5B-439027BCB04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3" name="Freeform 52">
                <a:extLst>
                  <a:ext uri="{FF2B5EF4-FFF2-40B4-BE49-F238E27FC236}">
                    <a16:creationId xmlns:a16="http://schemas.microsoft.com/office/drawing/2014/main" id="{7C6FE965-45BC-46A0-6526-8504CF35B6F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4" name="Freeform 53">
                <a:extLst>
                  <a:ext uri="{FF2B5EF4-FFF2-40B4-BE49-F238E27FC236}">
                    <a16:creationId xmlns:a16="http://schemas.microsoft.com/office/drawing/2014/main" id="{3217C8B2-F47E-1366-175A-ABE1ADEFCE7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bg2"/>
                </a:solidFill>
                <a:round/>
                <a:headEnd/>
                <a:tailEnd/>
              </a:ln>
            </p:spPr>
            <p:txBody>
              <a:bodyPr wrap="none" anchor="ctr"/>
              <a:lstStyle/>
              <a:p>
                <a:endParaRPr lang="en-US" dirty="0"/>
              </a:p>
            </p:txBody>
          </p:sp>
          <p:sp>
            <p:nvSpPr>
              <p:cNvPr id="65" name="Freeform 54">
                <a:extLst>
                  <a:ext uri="{FF2B5EF4-FFF2-40B4-BE49-F238E27FC236}">
                    <a16:creationId xmlns:a16="http://schemas.microsoft.com/office/drawing/2014/main" id="{E0F8B073-1567-40D9-820E-E590D9253E9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6" name="Freeform 55">
                <a:extLst>
                  <a:ext uri="{FF2B5EF4-FFF2-40B4-BE49-F238E27FC236}">
                    <a16:creationId xmlns:a16="http://schemas.microsoft.com/office/drawing/2014/main" id="{DA9FB6B1-7E7F-C161-49A1-6533C55C693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7" name="Freeform 56">
                <a:extLst>
                  <a:ext uri="{FF2B5EF4-FFF2-40B4-BE49-F238E27FC236}">
                    <a16:creationId xmlns:a16="http://schemas.microsoft.com/office/drawing/2014/main" id="{89EC67C5-44D4-DF44-D2C7-B70C88422F6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2"/>
                </a:solidFill>
                <a:round/>
                <a:headEnd/>
                <a:tailEnd/>
              </a:ln>
            </p:spPr>
            <p:txBody>
              <a:bodyPr wrap="none" anchor="ctr"/>
              <a:lstStyle/>
              <a:p>
                <a:endParaRPr lang="en-US" dirty="0"/>
              </a:p>
            </p:txBody>
          </p:sp>
          <p:sp>
            <p:nvSpPr>
              <p:cNvPr id="68" name="Freeform 57">
                <a:extLst>
                  <a:ext uri="{FF2B5EF4-FFF2-40B4-BE49-F238E27FC236}">
                    <a16:creationId xmlns:a16="http://schemas.microsoft.com/office/drawing/2014/main" id="{42738A91-75F1-E2F7-BD3D-5A229A5E48D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69" name="Freeform 58">
                <a:extLst>
                  <a:ext uri="{FF2B5EF4-FFF2-40B4-BE49-F238E27FC236}">
                    <a16:creationId xmlns:a16="http://schemas.microsoft.com/office/drawing/2014/main" id="{56611CEB-204F-2D06-C5AD-C4D213AD535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sp>
            <p:nvSpPr>
              <p:cNvPr id="70" name="Freeform 59">
                <a:extLst>
                  <a:ext uri="{FF2B5EF4-FFF2-40B4-BE49-F238E27FC236}">
                    <a16:creationId xmlns:a16="http://schemas.microsoft.com/office/drawing/2014/main" id="{3C397F5E-89BF-FB7F-0D19-BD063C84A93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bg2"/>
                </a:solidFill>
                <a:round/>
                <a:headEnd/>
                <a:tailEnd/>
              </a:ln>
            </p:spPr>
            <p:txBody>
              <a:bodyPr wrap="none" anchor="ctr"/>
              <a:lstStyle/>
              <a:p>
                <a:endParaRPr lang="en-US" dirty="0"/>
              </a:p>
            </p:txBody>
          </p:sp>
        </p:grpSp>
      </p:grpSp>
      <p:grpSp>
        <p:nvGrpSpPr>
          <p:cNvPr id="112" name="Group 60">
            <a:extLst>
              <a:ext uri="{FF2B5EF4-FFF2-40B4-BE49-F238E27FC236}">
                <a16:creationId xmlns:a16="http://schemas.microsoft.com/office/drawing/2014/main" id="{5874137F-B984-4293-985C-9F16856E752C}"/>
              </a:ext>
            </a:extLst>
          </p:cNvPr>
          <p:cNvGrpSpPr>
            <a:grpSpLocks/>
          </p:cNvGrpSpPr>
          <p:nvPr/>
        </p:nvGrpSpPr>
        <p:grpSpPr bwMode="auto">
          <a:xfrm flipH="1">
            <a:off x="5651767" y="2600049"/>
            <a:ext cx="1447800" cy="1295400"/>
            <a:chOff x="3168" y="1824"/>
            <a:chExt cx="912" cy="816"/>
          </a:xfrm>
          <a:effectLst>
            <a:glow rad="101600">
              <a:schemeClr val="accent3">
                <a:satMod val="175000"/>
                <a:alpha val="40000"/>
              </a:schemeClr>
            </a:glow>
          </a:effectLst>
        </p:grpSpPr>
        <p:sp>
          <p:nvSpPr>
            <p:cNvPr id="113" name="Freeform 61">
              <a:extLst>
                <a:ext uri="{FF2B5EF4-FFF2-40B4-BE49-F238E27FC236}">
                  <a16:creationId xmlns:a16="http://schemas.microsoft.com/office/drawing/2014/main" id="{E9B85A70-8A5C-4A15-9B3F-338F2646786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15" name="Freeform 62">
              <a:extLst>
                <a:ext uri="{FF2B5EF4-FFF2-40B4-BE49-F238E27FC236}">
                  <a16:creationId xmlns:a16="http://schemas.microsoft.com/office/drawing/2014/main" id="{2548A049-0589-45A4-BD17-15F5A311256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1" name="Freeform 63">
              <a:extLst>
                <a:ext uri="{FF2B5EF4-FFF2-40B4-BE49-F238E27FC236}">
                  <a16:creationId xmlns:a16="http://schemas.microsoft.com/office/drawing/2014/main" id="{F91997F6-B4D3-4BD4-9690-3DF58FFDA40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2" name="Freeform 64">
              <a:extLst>
                <a:ext uri="{FF2B5EF4-FFF2-40B4-BE49-F238E27FC236}">
                  <a16:creationId xmlns:a16="http://schemas.microsoft.com/office/drawing/2014/main" id="{84B7F2EE-9D50-4D0E-AA33-F82AC0FC249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3" name="Freeform 65">
              <a:extLst>
                <a:ext uri="{FF2B5EF4-FFF2-40B4-BE49-F238E27FC236}">
                  <a16:creationId xmlns:a16="http://schemas.microsoft.com/office/drawing/2014/main" id="{99AE1974-CA22-4461-9151-80A2CBE4168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4" name="Freeform 66">
              <a:extLst>
                <a:ext uri="{FF2B5EF4-FFF2-40B4-BE49-F238E27FC236}">
                  <a16:creationId xmlns:a16="http://schemas.microsoft.com/office/drawing/2014/main" id="{C3655252-8EAE-4C24-922E-655567BBF3E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5" name="Freeform 67">
              <a:extLst>
                <a:ext uri="{FF2B5EF4-FFF2-40B4-BE49-F238E27FC236}">
                  <a16:creationId xmlns:a16="http://schemas.microsoft.com/office/drawing/2014/main" id="{88F055D5-D832-4E61-8244-9C52EED0659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6" name="Freeform 68">
              <a:extLst>
                <a:ext uri="{FF2B5EF4-FFF2-40B4-BE49-F238E27FC236}">
                  <a16:creationId xmlns:a16="http://schemas.microsoft.com/office/drawing/2014/main" id="{22874C1F-2D90-4E14-92F6-91739587841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sp>
          <p:nvSpPr>
            <p:cNvPr id="127" name="Freeform 69">
              <a:extLst>
                <a:ext uri="{FF2B5EF4-FFF2-40B4-BE49-F238E27FC236}">
                  <a16:creationId xmlns:a16="http://schemas.microsoft.com/office/drawing/2014/main" id="{9D3C9E9A-A376-4ED8-A3BA-B8B433464D7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2"/>
              </a:solidFill>
              <a:round/>
              <a:headEnd/>
              <a:tailEnd/>
            </a:ln>
          </p:spPr>
          <p:txBody>
            <a:bodyPr wrap="none" anchor="ctr"/>
            <a:lstStyle/>
            <a:p>
              <a:endParaRPr lang="en-US" dirty="0">
                <a:latin typeface="Arial" pitchFamily="34" charset="0"/>
                <a:cs typeface="Arial" pitchFamily="34" charset="0"/>
              </a:endParaRPr>
            </a:p>
          </p:txBody>
        </p:sp>
      </p:grpSp>
    </p:spTree>
    <p:extLst>
      <p:ext uri="{BB962C8B-B14F-4D97-AF65-F5344CB8AC3E}">
        <p14:creationId xmlns:p14="http://schemas.microsoft.com/office/powerpoint/2010/main" val="1445436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49</a:t>
            </a:fld>
            <a:endParaRPr lang="en-US" dirty="0"/>
          </a:p>
        </p:txBody>
      </p:sp>
      <p:grpSp>
        <p:nvGrpSpPr>
          <p:cNvPr id="3" name="Group 2">
            <a:extLst>
              <a:ext uri="{FF2B5EF4-FFF2-40B4-BE49-F238E27FC236}">
                <a16:creationId xmlns:a16="http://schemas.microsoft.com/office/drawing/2014/main" id="{5F8882F3-133B-CCEA-7A26-AEF35AD5A79D}"/>
              </a:ext>
            </a:extLst>
          </p:cNvPr>
          <p:cNvGrpSpPr/>
          <p:nvPr/>
        </p:nvGrpSpPr>
        <p:grpSpPr>
          <a:xfrm>
            <a:off x="2508158" y="2994483"/>
            <a:ext cx="1107141" cy="990600"/>
            <a:chOff x="2508158" y="2998756"/>
            <a:chExt cx="1107141" cy="990600"/>
          </a:xfrm>
          <a:effectLst>
            <a:glow rad="101600">
              <a:schemeClr val="accent3">
                <a:satMod val="175000"/>
                <a:alpha val="40000"/>
              </a:schemeClr>
            </a:glow>
          </a:effectLst>
        </p:grpSpPr>
        <p:sp>
          <p:nvSpPr>
            <p:cNvPr id="46" name="Freeform 3"/>
            <p:cNvSpPr>
              <a:spLocks/>
            </p:cNvSpPr>
            <p:nvPr/>
          </p:nvSpPr>
          <p:spPr bwMode="auto">
            <a:xfrm>
              <a:off x="3440487" y="3290109"/>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187981" y="3115297"/>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2916052" y="2998756"/>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2599206" y="2998756"/>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2611345" y="3115297"/>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187981" y="3406650"/>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2916052" y="3581462"/>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2682970" y="3406650"/>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2508158" y="3231838"/>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4366882" y="2450785"/>
            <a:ext cx="1107141" cy="990600"/>
            <a:chOff x="3168" y="1824"/>
            <a:chExt cx="912" cy="816"/>
          </a:xfrm>
          <a:effectLst>
            <a:glow rad="1016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366882" y="3455736"/>
            <a:ext cx="1107141" cy="990600"/>
            <a:chOff x="3168" y="1824"/>
            <a:chExt cx="912" cy="816"/>
          </a:xfrm>
          <a:effectLst>
            <a:glow rad="101600">
              <a:schemeClr val="accent3">
                <a:satMod val="175000"/>
                <a:alpha val="40000"/>
              </a:schemeClr>
            </a:glow>
          </a:effectLst>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4366882" y="4460687"/>
            <a:ext cx="1107141" cy="990600"/>
            <a:chOff x="3168" y="1824"/>
            <a:chExt cx="912" cy="816"/>
          </a:xfrm>
          <a:effectLst>
            <a:glow rad="101600">
              <a:schemeClr val="accent3">
                <a:satMod val="175000"/>
                <a:alpha val="40000"/>
              </a:schemeClr>
            </a:glow>
          </a:effectLst>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solidFill>
                  <a:srgbClr val="FFFF00"/>
                </a:solidFill>
                <a:latin typeface="Arial" pitchFamily="34" charset="0"/>
                <a:cs typeface="Arial" pitchFamily="34" charset="0"/>
              </a:rPr>
              <a:t>nope</a:t>
            </a:r>
          </a:p>
        </p:txBody>
      </p:sp>
      <p:sp>
        <p:nvSpPr>
          <p:cNvPr id="64" name="Right Brace 63"/>
          <p:cNvSpPr/>
          <p:nvPr/>
        </p:nvSpPr>
        <p:spPr bwMode="auto">
          <a:xfrm>
            <a:off x="7426036" y="1585776"/>
            <a:ext cx="678873" cy="3315584"/>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5" name="TextBox 64"/>
          <p:cNvSpPr txBox="1"/>
          <p:nvPr/>
        </p:nvSpPr>
        <p:spPr>
          <a:xfrm>
            <a:off x="8164945" y="2933204"/>
            <a:ext cx="298480"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Tree>
    <p:extLst>
      <p:ext uri="{BB962C8B-B14F-4D97-AF65-F5344CB8AC3E}">
        <p14:creationId xmlns:p14="http://schemas.microsoft.com/office/powerpoint/2010/main" val="34020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al notice stamp. final notice square grunge sign. label">
            <a:extLst>
              <a:ext uri="{FF2B5EF4-FFF2-40B4-BE49-F238E27FC236}">
                <a16:creationId xmlns:a16="http://schemas.microsoft.com/office/drawing/2014/main" id="{832AAFF7-0FA4-DCDF-1C95-E29B22F9B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943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0012E2-67CD-8303-8A18-F14298C794D3}"/>
              </a:ext>
            </a:extLst>
          </p:cNvPr>
          <p:cNvSpPr>
            <a:spLocks noGrp="1"/>
          </p:cNvSpPr>
          <p:nvPr>
            <p:ph type="title"/>
          </p:nvPr>
        </p:nvSpPr>
        <p:spPr/>
        <p:txBody>
          <a:bodyPr/>
          <a:lstStyle/>
          <a:p>
            <a:r>
              <a:rPr lang="en-US" dirty="0">
                <a:solidFill>
                  <a:srgbClr val="FFFF00"/>
                </a:solidFill>
              </a:rPr>
              <a:t>Finality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sp>
        <p:nvSpPr>
          <p:cNvPr id="7" name="TextBox 6"/>
          <p:cNvSpPr txBox="1"/>
          <p:nvPr/>
        </p:nvSpPr>
        <p:spPr bwMode="auto">
          <a:xfrm>
            <a:off x="1395625" y="4292245"/>
            <a:ext cx="348524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Make puzzle easier?</a:t>
            </a:r>
          </a:p>
        </p:txBody>
      </p:sp>
      <p:sp>
        <p:nvSpPr>
          <p:cNvPr id="8" name="TextBox 7"/>
          <p:cNvSpPr txBox="1"/>
          <p:nvPr/>
        </p:nvSpPr>
        <p:spPr bwMode="auto">
          <a:xfrm>
            <a:off x="2244945" y="5067689"/>
            <a:ext cx="5503430"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More forks, longer confirmation…</a:t>
            </a:r>
          </a:p>
        </p:txBody>
      </p:sp>
      <p:sp>
        <p:nvSpPr>
          <p:cNvPr id="9" name="TextBox 8"/>
          <p:cNvSpPr txBox="1"/>
          <p:nvPr/>
        </p:nvSpPr>
        <p:spPr bwMode="auto">
          <a:xfrm>
            <a:off x="1395625" y="1965916"/>
            <a:ext cx="494237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Finality delay </a:t>
            </a:r>
            <a:r>
              <a:rPr lang="en-US" sz="2800" i="1" dirty="0">
                <a:solidFill>
                  <a:schemeClr val="tx1"/>
                </a:solidFill>
                <a:latin typeface="Arial" panose="020B0604020202020204" pitchFamily="34" charset="0"/>
                <a:cs typeface="Arial" panose="020B0604020202020204" pitchFamily="34" charset="0"/>
              </a:rPr>
              <a:t>inherent</a:t>
            </a:r>
            <a:r>
              <a:rPr lang="en-US" sz="2800" dirty="0">
                <a:solidFill>
                  <a:srgbClr val="FFFF00"/>
                </a:solidFill>
                <a:latin typeface="Arial" panose="020B0604020202020204" pitchFamily="34" charset="0"/>
                <a:cs typeface="Arial" panose="020B0604020202020204" pitchFamily="34" charset="0"/>
              </a:rPr>
              <a:t> in PoW</a:t>
            </a:r>
          </a:p>
        </p:txBody>
      </p:sp>
      <p:sp>
        <p:nvSpPr>
          <p:cNvPr id="10" name="TextBox 9"/>
          <p:cNvSpPr txBox="1"/>
          <p:nvPr/>
        </p:nvSpPr>
        <p:spPr bwMode="auto">
          <a:xfrm>
            <a:off x="1395625" y="2741359"/>
            <a:ext cx="354616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Make puzzle harder?</a:t>
            </a:r>
          </a:p>
        </p:txBody>
      </p:sp>
      <p:sp>
        <p:nvSpPr>
          <p:cNvPr id="11" name="TextBox 10">
            <a:extLst>
              <a:ext uri="{FF2B5EF4-FFF2-40B4-BE49-F238E27FC236}">
                <a16:creationId xmlns:a16="http://schemas.microsoft.com/office/drawing/2014/main" id="{89B1331C-B797-4802-925E-741CE1AC9873}"/>
              </a:ext>
            </a:extLst>
          </p:cNvPr>
          <p:cNvSpPr txBox="1"/>
          <p:nvPr/>
        </p:nvSpPr>
        <p:spPr bwMode="auto">
          <a:xfrm>
            <a:off x="2244945" y="3516802"/>
            <a:ext cx="482215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More time between blocks …</a:t>
            </a:r>
          </a:p>
        </p:txBody>
      </p:sp>
    </p:spTree>
    <p:extLst>
      <p:ext uri="{BB962C8B-B14F-4D97-AF65-F5344CB8AC3E}">
        <p14:creationId xmlns:p14="http://schemas.microsoft.com/office/powerpoint/2010/main" val="15310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082140"/>
            <a:ext cx="1905000" cy="457200"/>
          </a:xfrm>
          <a:prstGeom prst="rect">
            <a:avLst/>
          </a:prstGeom>
        </p:spPr>
        <p:txBody>
          <a:bodyPr/>
          <a:lstStyle/>
          <a:p>
            <a:fld id="{E43608CE-920D-4F6F-98C9-0491388AB413}" type="slidenum">
              <a:rPr lang="en-US" smtClean="0"/>
              <a:pPr/>
              <a:t>50</a:t>
            </a:fld>
            <a:endParaRPr lang="en-US" dirty="0"/>
          </a:p>
        </p:txBody>
      </p:sp>
      <p:grpSp>
        <p:nvGrpSpPr>
          <p:cNvPr id="45" name="Group 2"/>
          <p:cNvGrpSpPr>
            <a:grpSpLocks/>
          </p:cNvGrpSpPr>
          <p:nvPr/>
        </p:nvGrpSpPr>
        <p:grpSpPr bwMode="auto">
          <a:xfrm>
            <a:off x="2508158" y="2998756"/>
            <a:ext cx="1107141" cy="990600"/>
            <a:chOff x="3168" y="1824"/>
            <a:chExt cx="912" cy="816"/>
          </a:xfrm>
          <a:effectLst>
            <a:glow rad="101600">
              <a:schemeClr val="accent3">
                <a:satMod val="175000"/>
                <a:alpha val="40000"/>
              </a:schemeClr>
            </a:glow>
          </a:effectLst>
        </p:grpSpPr>
        <p:sp>
          <p:nvSpPr>
            <p:cNvPr id="4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5" name="Group 2"/>
          <p:cNvGrpSpPr>
            <a:grpSpLocks/>
          </p:cNvGrpSpPr>
          <p:nvPr/>
        </p:nvGrpSpPr>
        <p:grpSpPr bwMode="auto">
          <a:xfrm flipH="1">
            <a:off x="4366882" y="2455058"/>
            <a:ext cx="1107141" cy="990600"/>
            <a:chOff x="3168" y="1824"/>
            <a:chExt cx="912" cy="816"/>
          </a:xfrm>
          <a:effectLst>
            <a:glow rad="1016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
          <p:cNvGrpSpPr>
            <a:grpSpLocks/>
          </p:cNvGrpSpPr>
          <p:nvPr/>
        </p:nvGrpSpPr>
        <p:grpSpPr bwMode="auto">
          <a:xfrm flipH="1">
            <a:off x="4366882" y="3460009"/>
            <a:ext cx="1107141" cy="990600"/>
            <a:chOff x="3168" y="1824"/>
            <a:chExt cx="912" cy="816"/>
          </a:xfrm>
          <a:effectLst>
            <a:glow rad="101600">
              <a:schemeClr val="accent3">
                <a:satMod val="175000"/>
                <a:alpha val="40000"/>
              </a:schemeClr>
            </a:glow>
          </a:effectLst>
        </p:grpSpPr>
        <p:sp>
          <p:nvSpPr>
            <p:cNvPr id="2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35" name="Group 2"/>
          <p:cNvGrpSpPr>
            <a:grpSpLocks/>
          </p:cNvGrpSpPr>
          <p:nvPr/>
        </p:nvGrpSpPr>
        <p:grpSpPr bwMode="auto">
          <a:xfrm flipH="1">
            <a:off x="4366882" y="4464960"/>
            <a:ext cx="1107141" cy="990600"/>
            <a:chOff x="3168" y="1824"/>
            <a:chExt cx="912" cy="816"/>
          </a:xfrm>
          <a:effectLst>
            <a:glow rad="101600">
              <a:schemeClr val="accent3">
                <a:satMod val="175000"/>
                <a:alpha val="40000"/>
              </a:schemeClr>
            </a:glow>
          </a:effectLst>
        </p:grpSpPr>
        <p:sp>
          <p:nvSpPr>
            <p:cNvPr id="3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latin typeface="Arial" pitchFamily="34" charset="0"/>
                <a:cs typeface="Arial" pitchFamily="34" charset="0"/>
              </a:rPr>
              <a:t>    </a:t>
            </a:r>
            <a:r>
              <a:rPr lang="en-US" dirty="0">
                <a:solidFill>
                  <a:srgbClr val="FFFF00"/>
                </a:solidFill>
                <a:latin typeface="Arial" pitchFamily="34" charset="0"/>
                <a:cs typeface="Arial" pitchFamily="34" charset="0"/>
              </a:rPr>
              <a:t> !</a:t>
            </a:r>
          </a:p>
        </p:txBody>
      </p:sp>
      <p:sp>
        <p:nvSpPr>
          <p:cNvPr id="64" name="Right Brace 63"/>
          <p:cNvSpPr/>
          <p:nvPr/>
        </p:nvSpPr>
        <p:spPr bwMode="auto">
          <a:xfrm>
            <a:off x="7426036" y="1710470"/>
            <a:ext cx="678873" cy="4143399"/>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5" name="TextBox 64"/>
          <p:cNvSpPr txBox="1"/>
          <p:nvPr/>
        </p:nvSpPr>
        <p:spPr>
          <a:xfrm>
            <a:off x="8152581" y="3495335"/>
            <a:ext cx="766557"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f+1</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nvGrpSpPr>
          <p:cNvPr id="94" name="Group 2"/>
          <p:cNvGrpSpPr>
            <a:grpSpLocks/>
          </p:cNvGrpSpPr>
          <p:nvPr/>
        </p:nvGrpSpPr>
        <p:grpSpPr bwMode="auto">
          <a:xfrm flipH="1">
            <a:off x="4366882" y="5496722"/>
            <a:ext cx="1107141" cy="990600"/>
            <a:chOff x="3168" y="1824"/>
            <a:chExt cx="912" cy="816"/>
          </a:xfrm>
          <a:effectLst>
            <a:glow rad="101600">
              <a:schemeClr val="accent3">
                <a:satMod val="175000"/>
                <a:alpha val="40000"/>
              </a:schemeClr>
            </a:glow>
          </a:effectLst>
        </p:grpSpPr>
        <p:sp>
          <p:nvSpPr>
            <p:cNvPr id="95"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104" name="Rounded Rectangular Callout 103"/>
          <p:cNvSpPr/>
          <p:nvPr/>
        </p:nvSpPr>
        <p:spPr bwMode="auto">
          <a:xfrm>
            <a:off x="6106525" y="495055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5"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173" y="499269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6" name="Donut 105"/>
          <p:cNvSpPr/>
          <p:nvPr/>
        </p:nvSpPr>
        <p:spPr bwMode="auto">
          <a:xfrm>
            <a:off x="4232300" y="5536176"/>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8"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482" y="2377532"/>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P spid="10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grpSp>
        <p:nvGrpSpPr>
          <p:cNvPr id="4" name="Group 3"/>
          <p:cNvGrpSpPr/>
          <p:nvPr/>
        </p:nvGrpSpPr>
        <p:grpSpPr>
          <a:xfrm>
            <a:off x="1431854" y="2064235"/>
            <a:ext cx="6280292" cy="1293196"/>
            <a:chOff x="1645029" y="4460053"/>
            <a:chExt cx="6280292" cy="1293196"/>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2"/>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Rounded Rectangular Callout 46"/>
          <p:cNvSpPr/>
          <p:nvPr/>
        </p:nvSpPr>
        <p:spPr bwMode="auto">
          <a:xfrm>
            <a:off x="777240" y="2064235"/>
            <a:ext cx="7132319" cy="1608605"/>
          </a:xfrm>
          <a:prstGeom prst="wedgeRoundRectCallout">
            <a:avLst>
              <a:gd name="adj1" fmla="val 32726"/>
              <a:gd name="adj2" fmla="val 68383"/>
              <a:gd name="adj3" fmla="val 16667"/>
            </a:avLst>
          </a:prstGeom>
          <a:noFill/>
          <a:ln w="76200" cap="flat" cmpd="sng" algn="ctr">
            <a:solidFill>
              <a:srgbClr val="00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4724767" y="4096278"/>
            <a:ext cx="3685625"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are </a:t>
            </a:r>
            <a:r>
              <a:rPr lang="en-US" sz="2800" i="1" dirty="0">
                <a:solidFill>
                  <a:schemeClr val="tx1"/>
                </a:solidFill>
                <a:latin typeface="Arial" panose="020B0604020202020204" pitchFamily="34" charset="0"/>
                <a:cs typeface="Arial" panose="020B0604020202020204" pitchFamily="34" charset="0"/>
              </a:rPr>
              <a:t>n</a:t>
            </a:r>
            <a:r>
              <a:rPr lang="en-US" sz="2800" dirty="0">
                <a:solidFill>
                  <a:srgbClr val="FFFF00"/>
                </a:solidFill>
                <a:latin typeface="Arial" panose="020B0604020202020204" pitchFamily="34" charset="0"/>
                <a:cs typeface="Arial" panose="020B0604020202020204" pitchFamily="34" charset="0"/>
              </a:rPr>
              <a:t> validators</a:t>
            </a:r>
          </a:p>
        </p:txBody>
      </p:sp>
    </p:spTree>
    <p:extLst>
      <p:ext uri="{BB962C8B-B14F-4D97-AF65-F5344CB8AC3E}">
        <p14:creationId xmlns:p14="http://schemas.microsoft.com/office/powerpoint/2010/main" val="583417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47" name="Rounded Rectangular Callout 46"/>
          <p:cNvSpPr/>
          <p:nvPr/>
        </p:nvSpPr>
        <p:spPr bwMode="auto">
          <a:xfrm>
            <a:off x="5968650" y="1859281"/>
            <a:ext cx="2091551" cy="1813560"/>
          </a:xfrm>
          <a:prstGeom prst="wedgeRoundRectCallout">
            <a:avLst>
              <a:gd name="adj1" fmla="val -33581"/>
              <a:gd name="adj2" fmla="val 80148"/>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2743537" y="4438455"/>
            <a:ext cx="5279009"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As many as </a:t>
            </a:r>
            <a:r>
              <a:rPr lang="en-US" sz="2800" i="1" dirty="0">
                <a:solidFill>
                  <a:schemeClr val="tx1"/>
                </a:solidFill>
                <a:latin typeface="Arial" panose="020B0604020202020204" pitchFamily="34" charset="0"/>
                <a:cs typeface="Arial" panose="020B0604020202020204" pitchFamily="34" charset="0"/>
              </a:rPr>
              <a:t>f</a:t>
            </a:r>
            <a:r>
              <a:rPr lang="en-US" sz="2800" dirty="0">
                <a:solidFill>
                  <a:srgbClr val="FFFF00"/>
                </a:solidFill>
                <a:latin typeface="Arial" panose="020B0604020202020204" pitchFamily="34" charset="0"/>
                <a:cs typeface="Arial" panose="020B0604020202020204" pitchFamily="34" charset="0"/>
              </a:rPr>
              <a:t> may be dishonest,</a:t>
            </a:r>
          </a:p>
          <a:p>
            <a:pPr algn="ctr"/>
            <a:r>
              <a:rPr lang="en-US" sz="2800" dirty="0">
                <a:solidFill>
                  <a:srgbClr val="FFFF00"/>
                </a:solidFill>
                <a:latin typeface="Arial" panose="020B0604020202020204" pitchFamily="34" charset="0"/>
                <a:cs typeface="Arial" panose="020B0604020202020204" pitchFamily="34" charset="0"/>
              </a:rPr>
              <a:t>where </a:t>
            </a:r>
            <a:r>
              <a:rPr lang="en-US" sz="2800" i="1" dirty="0">
                <a:solidFill>
                  <a:schemeClr val="tx1"/>
                </a:solidFill>
                <a:latin typeface="Arial" panose="020B0604020202020204" pitchFamily="34" charset="0"/>
                <a:cs typeface="Arial" panose="020B0604020202020204" pitchFamily="34" charset="0"/>
              </a:rPr>
              <a:t>f</a:t>
            </a:r>
            <a:r>
              <a:rPr lang="en-US" sz="2800" dirty="0">
                <a:solidFill>
                  <a:schemeClr val="tx1"/>
                </a:solidFill>
                <a:latin typeface="Arial" panose="020B0604020202020204" pitchFamily="34" charset="0"/>
                <a:cs typeface="Arial" panose="020B0604020202020204" pitchFamily="34" charset="0"/>
              </a:rPr>
              <a:t> &lt; </a:t>
            </a:r>
            <a:r>
              <a:rPr lang="en-US" sz="2800" i="1" dirty="0">
                <a:solidFill>
                  <a:schemeClr val="tx1"/>
                </a:solidFill>
                <a:latin typeface="Arial" panose="020B0604020202020204" pitchFamily="34" charset="0"/>
                <a:cs typeface="Arial" panose="020B0604020202020204" pitchFamily="34" charset="0"/>
              </a:rPr>
              <a:t>n</a:t>
            </a:r>
            <a:r>
              <a:rPr lang="en-US" sz="2800" dirty="0">
                <a:solidFill>
                  <a:schemeClr val="tx1"/>
                </a:solidFill>
                <a:latin typeface="Arial" panose="020B0604020202020204" pitchFamily="34" charset="0"/>
                <a:cs typeface="Arial" panose="020B0604020202020204" pitchFamily="34" charset="0"/>
              </a:rPr>
              <a:t>/3</a:t>
            </a:r>
          </a:p>
        </p:txBody>
      </p:sp>
      <p:grpSp>
        <p:nvGrpSpPr>
          <p:cNvPr id="58" name="Group 57">
            <a:extLst>
              <a:ext uri="{FF2B5EF4-FFF2-40B4-BE49-F238E27FC236}">
                <a16:creationId xmlns:a16="http://schemas.microsoft.com/office/drawing/2014/main" id="{00140A0A-D27F-1528-05F6-BB314EC5085B}"/>
              </a:ext>
            </a:extLst>
          </p:cNvPr>
          <p:cNvGrpSpPr/>
          <p:nvPr/>
        </p:nvGrpSpPr>
        <p:grpSpPr>
          <a:xfrm>
            <a:off x="1431854" y="2064235"/>
            <a:ext cx="6280292" cy="1293196"/>
            <a:chOff x="1645029" y="4460053"/>
            <a:chExt cx="6280292" cy="1293196"/>
          </a:xfrm>
          <a:effectLst>
            <a:glow rad="101600">
              <a:schemeClr val="accent3">
                <a:satMod val="175000"/>
                <a:alpha val="40000"/>
              </a:schemeClr>
            </a:glow>
          </a:effectLst>
        </p:grpSpPr>
        <p:grpSp>
          <p:nvGrpSpPr>
            <p:cNvPr id="59" name="Group 58">
              <a:extLst>
                <a:ext uri="{FF2B5EF4-FFF2-40B4-BE49-F238E27FC236}">
                  <a16:creationId xmlns:a16="http://schemas.microsoft.com/office/drawing/2014/main" id="{EC2923AA-4406-9F0D-3844-2F5145015D8A}"/>
                </a:ext>
              </a:extLst>
            </p:cNvPr>
            <p:cNvGrpSpPr/>
            <p:nvPr/>
          </p:nvGrpSpPr>
          <p:grpSpPr>
            <a:xfrm>
              <a:off x="1645029" y="4762649"/>
              <a:ext cx="5853942" cy="990600"/>
              <a:chOff x="869252" y="4762649"/>
              <a:chExt cx="5853942" cy="990600"/>
            </a:xfrm>
          </p:grpSpPr>
          <p:grpSp>
            <p:nvGrpSpPr>
              <p:cNvPr id="61" name="Group 2">
                <a:extLst>
                  <a:ext uri="{FF2B5EF4-FFF2-40B4-BE49-F238E27FC236}">
                    <a16:creationId xmlns:a16="http://schemas.microsoft.com/office/drawing/2014/main" id="{86BCB5EF-5AB3-651D-A4BC-4CC6556F02A6}"/>
                  </a:ext>
                </a:extLst>
              </p:cNvPr>
              <p:cNvGrpSpPr>
                <a:grpSpLocks/>
              </p:cNvGrpSpPr>
              <p:nvPr/>
            </p:nvGrpSpPr>
            <p:grpSpPr bwMode="auto">
              <a:xfrm flipH="1">
                <a:off x="869252" y="4762649"/>
                <a:ext cx="1107141" cy="990600"/>
                <a:chOff x="3168" y="1824"/>
                <a:chExt cx="912" cy="816"/>
              </a:xfrm>
            </p:grpSpPr>
            <p:sp>
              <p:nvSpPr>
                <p:cNvPr id="92" name="Freeform 3">
                  <a:extLst>
                    <a:ext uri="{FF2B5EF4-FFF2-40B4-BE49-F238E27FC236}">
                      <a16:creationId xmlns:a16="http://schemas.microsoft.com/office/drawing/2014/main" id="{7D2EB484-9D06-57F6-DB9A-84DB7C8C4A4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a:extLst>
                    <a:ext uri="{FF2B5EF4-FFF2-40B4-BE49-F238E27FC236}">
                      <a16:creationId xmlns:a16="http://schemas.microsoft.com/office/drawing/2014/main" id="{B88DA8DD-8B58-376C-722C-4F337ED8121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a:extLst>
                    <a:ext uri="{FF2B5EF4-FFF2-40B4-BE49-F238E27FC236}">
                      <a16:creationId xmlns:a16="http://schemas.microsoft.com/office/drawing/2014/main" id="{91871D8C-EC60-C405-4556-0DC6B1AC100C}"/>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a:extLst>
                    <a:ext uri="{FF2B5EF4-FFF2-40B4-BE49-F238E27FC236}">
                      <a16:creationId xmlns:a16="http://schemas.microsoft.com/office/drawing/2014/main" id="{FE0A1D27-BD18-4B54-03D1-0A668B0BDF0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a:extLst>
                    <a:ext uri="{FF2B5EF4-FFF2-40B4-BE49-F238E27FC236}">
                      <a16:creationId xmlns:a16="http://schemas.microsoft.com/office/drawing/2014/main" id="{94C22CC3-6644-7D4C-8BE4-449A062FCAC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a:extLst>
                    <a:ext uri="{FF2B5EF4-FFF2-40B4-BE49-F238E27FC236}">
                      <a16:creationId xmlns:a16="http://schemas.microsoft.com/office/drawing/2014/main" id="{FD81416B-2F15-1127-467D-F2FC0A0BB0A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a:extLst>
                    <a:ext uri="{FF2B5EF4-FFF2-40B4-BE49-F238E27FC236}">
                      <a16:creationId xmlns:a16="http://schemas.microsoft.com/office/drawing/2014/main" id="{42468AE8-501B-D0EB-950F-B780AA15F691}"/>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a:extLst>
                    <a:ext uri="{FF2B5EF4-FFF2-40B4-BE49-F238E27FC236}">
                      <a16:creationId xmlns:a16="http://schemas.microsoft.com/office/drawing/2014/main" id="{183DD0A1-5A94-4D67-CBE0-7E7806D69B3E}"/>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a:extLst>
                    <a:ext uri="{FF2B5EF4-FFF2-40B4-BE49-F238E27FC236}">
                      <a16:creationId xmlns:a16="http://schemas.microsoft.com/office/drawing/2014/main" id="{68FAF45E-9444-F3F0-E9D3-E93B90846362}"/>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a:extLst>
                  <a:ext uri="{FF2B5EF4-FFF2-40B4-BE49-F238E27FC236}">
                    <a16:creationId xmlns:a16="http://schemas.microsoft.com/office/drawing/2014/main" id="{01638A3D-33EB-1228-EB11-85319957AD7A}"/>
                  </a:ext>
                </a:extLst>
              </p:cNvPr>
              <p:cNvGrpSpPr>
                <a:grpSpLocks/>
              </p:cNvGrpSpPr>
              <p:nvPr/>
            </p:nvGrpSpPr>
            <p:grpSpPr bwMode="auto">
              <a:xfrm flipH="1">
                <a:off x="2451519" y="4762649"/>
                <a:ext cx="1107141" cy="990600"/>
                <a:chOff x="3168" y="1824"/>
                <a:chExt cx="912" cy="816"/>
              </a:xfrm>
            </p:grpSpPr>
            <p:sp>
              <p:nvSpPr>
                <p:cNvPr id="83" name="Freeform 3">
                  <a:extLst>
                    <a:ext uri="{FF2B5EF4-FFF2-40B4-BE49-F238E27FC236}">
                      <a16:creationId xmlns:a16="http://schemas.microsoft.com/office/drawing/2014/main" id="{28CDB774-6B32-7DA6-C3BF-9BF6A9130EE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4">
                  <a:extLst>
                    <a:ext uri="{FF2B5EF4-FFF2-40B4-BE49-F238E27FC236}">
                      <a16:creationId xmlns:a16="http://schemas.microsoft.com/office/drawing/2014/main" id="{7786F9AC-1DE9-B019-0177-84798522377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5">
                  <a:extLst>
                    <a:ext uri="{FF2B5EF4-FFF2-40B4-BE49-F238E27FC236}">
                      <a16:creationId xmlns:a16="http://schemas.microsoft.com/office/drawing/2014/main" id="{A0F0DE70-BC24-A076-C919-198CC8FE78D3}"/>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6">
                  <a:extLst>
                    <a:ext uri="{FF2B5EF4-FFF2-40B4-BE49-F238E27FC236}">
                      <a16:creationId xmlns:a16="http://schemas.microsoft.com/office/drawing/2014/main" id="{1918D7F4-7582-68B8-E945-77ED029F5C5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7">
                  <a:extLst>
                    <a:ext uri="{FF2B5EF4-FFF2-40B4-BE49-F238E27FC236}">
                      <a16:creationId xmlns:a16="http://schemas.microsoft.com/office/drawing/2014/main" id="{505BDA00-0881-9875-55D8-EACB12678F2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8">
                  <a:extLst>
                    <a:ext uri="{FF2B5EF4-FFF2-40B4-BE49-F238E27FC236}">
                      <a16:creationId xmlns:a16="http://schemas.microsoft.com/office/drawing/2014/main" id="{CB319E3E-DEF1-4BBD-95DA-FB473BA74A9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9">
                  <a:extLst>
                    <a:ext uri="{FF2B5EF4-FFF2-40B4-BE49-F238E27FC236}">
                      <a16:creationId xmlns:a16="http://schemas.microsoft.com/office/drawing/2014/main" id="{5C217659-6F97-1994-9AA9-174F094B0BF3}"/>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0">
                  <a:extLst>
                    <a:ext uri="{FF2B5EF4-FFF2-40B4-BE49-F238E27FC236}">
                      <a16:creationId xmlns:a16="http://schemas.microsoft.com/office/drawing/2014/main" id="{9D106144-9B1E-671A-7B01-C4A59C131C23}"/>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1">
                  <a:extLst>
                    <a:ext uri="{FF2B5EF4-FFF2-40B4-BE49-F238E27FC236}">
                      <a16:creationId xmlns:a16="http://schemas.microsoft.com/office/drawing/2014/main" id="{357A47E8-9E0A-1172-12BC-CA1511805718}"/>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a:extLst>
                  <a:ext uri="{FF2B5EF4-FFF2-40B4-BE49-F238E27FC236}">
                    <a16:creationId xmlns:a16="http://schemas.microsoft.com/office/drawing/2014/main" id="{63C7E585-2871-C409-351B-F96E48DBF122}"/>
                  </a:ext>
                </a:extLst>
              </p:cNvPr>
              <p:cNvGrpSpPr>
                <a:grpSpLocks/>
              </p:cNvGrpSpPr>
              <p:nvPr/>
            </p:nvGrpSpPr>
            <p:grpSpPr bwMode="auto">
              <a:xfrm flipH="1">
                <a:off x="4033786" y="4762649"/>
                <a:ext cx="1107141" cy="990600"/>
                <a:chOff x="3168" y="1824"/>
                <a:chExt cx="912" cy="816"/>
              </a:xfrm>
            </p:grpSpPr>
            <p:sp>
              <p:nvSpPr>
                <p:cNvPr id="74" name="Freeform 3">
                  <a:extLst>
                    <a:ext uri="{FF2B5EF4-FFF2-40B4-BE49-F238E27FC236}">
                      <a16:creationId xmlns:a16="http://schemas.microsoft.com/office/drawing/2014/main" id="{BB082FFD-7EC6-E18D-EF9D-0B34C946BD0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4">
                  <a:extLst>
                    <a:ext uri="{FF2B5EF4-FFF2-40B4-BE49-F238E27FC236}">
                      <a16:creationId xmlns:a16="http://schemas.microsoft.com/office/drawing/2014/main" id="{00B85A4F-B355-59BD-0653-FB33D1D6D66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5">
                  <a:extLst>
                    <a:ext uri="{FF2B5EF4-FFF2-40B4-BE49-F238E27FC236}">
                      <a16:creationId xmlns:a16="http://schemas.microsoft.com/office/drawing/2014/main" id="{4BCBF9F8-8412-9731-984C-88A93F22F129}"/>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a:extLst>
                    <a:ext uri="{FF2B5EF4-FFF2-40B4-BE49-F238E27FC236}">
                      <a16:creationId xmlns:a16="http://schemas.microsoft.com/office/drawing/2014/main" id="{C4EAC337-A280-DE9E-1E9A-1E4B28142A2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a:extLst>
                    <a:ext uri="{FF2B5EF4-FFF2-40B4-BE49-F238E27FC236}">
                      <a16:creationId xmlns:a16="http://schemas.microsoft.com/office/drawing/2014/main" id="{3A8178B6-9F0B-02A4-AF47-52825A9F196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a:extLst>
                    <a:ext uri="{FF2B5EF4-FFF2-40B4-BE49-F238E27FC236}">
                      <a16:creationId xmlns:a16="http://schemas.microsoft.com/office/drawing/2014/main" id="{A707F9BB-1EC8-8CD6-AA3B-2A2C6BD1B2E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9">
                  <a:extLst>
                    <a:ext uri="{FF2B5EF4-FFF2-40B4-BE49-F238E27FC236}">
                      <a16:creationId xmlns:a16="http://schemas.microsoft.com/office/drawing/2014/main" id="{29A63523-479A-18D1-C5BA-9FECBFCBDFD0}"/>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0">
                  <a:extLst>
                    <a:ext uri="{FF2B5EF4-FFF2-40B4-BE49-F238E27FC236}">
                      <a16:creationId xmlns:a16="http://schemas.microsoft.com/office/drawing/2014/main" id="{0813D11D-9B10-EF4F-B1CC-B56E9BEE9C4A}"/>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1">
                  <a:extLst>
                    <a:ext uri="{FF2B5EF4-FFF2-40B4-BE49-F238E27FC236}">
                      <a16:creationId xmlns:a16="http://schemas.microsoft.com/office/drawing/2014/main" id="{4C2D4437-77E7-2FCB-06FD-0EC6EF031922}"/>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4" name="Group 2">
                <a:extLst>
                  <a:ext uri="{FF2B5EF4-FFF2-40B4-BE49-F238E27FC236}">
                    <a16:creationId xmlns:a16="http://schemas.microsoft.com/office/drawing/2014/main" id="{DAFD63C2-D417-24B7-28F3-90E11A326CC6}"/>
                  </a:ext>
                </a:extLst>
              </p:cNvPr>
              <p:cNvGrpSpPr>
                <a:grpSpLocks/>
              </p:cNvGrpSpPr>
              <p:nvPr/>
            </p:nvGrpSpPr>
            <p:grpSpPr bwMode="auto">
              <a:xfrm flipH="1">
                <a:off x="5616053" y="4762649"/>
                <a:ext cx="1107141" cy="990600"/>
                <a:chOff x="3168" y="1824"/>
                <a:chExt cx="912" cy="816"/>
              </a:xfrm>
            </p:grpSpPr>
            <p:sp>
              <p:nvSpPr>
                <p:cNvPr id="65" name="Freeform 3">
                  <a:extLst>
                    <a:ext uri="{FF2B5EF4-FFF2-40B4-BE49-F238E27FC236}">
                      <a16:creationId xmlns:a16="http://schemas.microsoft.com/office/drawing/2014/main" id="{8EE13065-52C6-1605-07BC-212399D189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4">
                  <a:extLst>
                    <a:ext uri="{FF2B5EF4-FFF2-40B4-BE49-F238E27FC236}">
                      <a16:creationId xmlns:a16="http://schemas.microsoft.com/office/drawing/2014/main" id="{F498D344-3377-3F46-1AEB-34F2576D561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5">
                  <a:extLst>
                    <a:ext uri="{FF2B5EF4-FFF2-40B4-BE49-F238E27FC236}">
                      <a16:creationId xmlns:a16="http://schemas.microsoft.com/office/drawing/2014/main" id="{B1531F46-E634-157A-E4C3-5694EA2EE781}"/>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6">
                  <a:extLst>
                    <a:ext uri="{FF2B5EF4-FFF2-40B4-BE49-F238E27FC236}">
                      <a16:creationId xmlns:a16="http://schemas.microsoft.com/office/drawing/2014/main" id="{719D70DA-552C-D460-8C4C-DA480136C32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7">
                  <a:extLst>
                    <a:ext uri="{FF2B5EF4-FFF2-40B4-BE49-F238E27FC236}">
                      <a16:creationId xmlns:a16="http://schemas.microsoft.com/office/drawing/2014/main" id="{67973614-5768-B8E0-CB49-7F30CC2AA64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8">
                  <a:extLst>
                    <a:ext uri="{FF2B5EF4-FFF2-40B4-BE49-F238E27FC236}">
                      <a16:creationId xmlns:a16="http://schemas.microsoft.com/office/drawing/2014/main" id="{8B806332-C91D-7757-A2AD-20CC4265DAD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9">
                  <a:extLst>
                    <a:ext uri="{FF2B5EF4-FFF2-40B4-BE49-F238E27FC236}">
                      <a16:creationId xmlns:a16="http://schemas.microsoft.com/office/drawing/2014/main" id="{2AD302DF-5834-A012-90C3-18F807955F5B}"/>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0">
                  <a:extLst>
                    <a:ext uri="{FF2B5EF4-FFF2-40B4-BE49-F238E27FC236}">
                      <a16:creationId xmlns:a16="http://schemas.microsoft.com/office/drawing/2014/main" id="{E425B6FC-AB34-65C0-17DA-30AE63DC3DB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11">
                  <a:extLst>
                    <a:ext uri="{FF2B5EF4-FFF2-40B4-BE49-F238E27FC236}">
                      <a16:creationId xmlns:a16="http://schemas.microsoft.com/office/drawing/2014/main" id="{B63B6989-A839-BC34-6281-FF17D2FB87F3}"/>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0" name="Freeform 5">
              <a:extLst>
                <a:ext uri="{FF2B5EF4-FFF2-40B4-BE49-F238E27FC236}">
                  <a16:creationId xmlns:a16="http://schemas.microsoft.com/office/drawing/2014/main" id="{C220FB68-06A7-22DA-3B2C-3740E756DC9E}"/>
                </a:ext>
              </a:extLst>
            </p:cNvPr>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2"/>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Tree>
    <p:extLst>
      <p:ext uri="{BB962C8B-B14F-4D97-AF65-F5344CB8AC3E}">
        <p14:creationId xmlns:p14="http://schemas.microsoft.com/office/powerpoint/2010/main" val="3188258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F566-CC85-2A89-6525-4B1119974BF1}"/>
              </a:ext>
            </a:extLst>
          </p:cNvPr>
          <p:cNvSpPr>
            <a:spLocks noGrp="1"/>
          </p:cNvSpPr>
          <p:nvPr>
            <p:ph type="sldNum" sz="quarter" idx="11"/>
          </p:nvPr>
        </p:nvSpPr>
        <p:spPr/>
        <p:txBody>
          <a:bodyPr/>
          <a:lstStyle/>
          <a:p>
            <a:pPr>
              <a:defRPr/>
            </a:pPr>
            <a:fld id="{FE25F947-77F5-4CA6-8472-B4B2967773ED}" type="slidenum">
              <a:rPr lang="x-none" smtClean="0"/>
              <a:pPr>
                <a:defRPr/>
              </a:pPr>
              <a:t>53</a:t>
            </a:fld>
            <a:endParaRPr lang="en-US" dirty="0"/>
          </a:p>
        </p:txBody>
      </p:sp>
      <p:grpSp>
        <p:nvGrpSpPr>
          <p:cNvPr id="13" name="Group 2">
            <a:extLst>
              <a:ext uri="{FF2B5EF4-FFF2-40B4-BE49-F238E27FC236}">
                <a16:creationId xmlns:a16="http://schemas.microsoft.com/office/drawing/2014/main" id="{48CCA0A0-4FC7-D4C7-BC12-48604FC8F9BF}"/>
              </a:ext>
            </a:extLst>
          </p:cNvPr>
          <p:cNvGrpSpPr>
            <a:grpSpLocks/>
          </p:cNvGrpSpPr>
          <p:nvPr/>
        </p:nvGrpSpPr>
        <p:grpSpPr bwMode="auto">
          <a:xfrm>
            <a:off x="1504981" y="1147977"/>
            <a:ext cx="1107141" cy="990600"/>
            <a:chOff x="3168" y="1824"/>
            <a:chExt cx="912" cy="816"/>
          </a:xfrm>
          <a:effectLst>
            <a:glow rad="101600">
              <a:schemeClr val="accent3">
                <a:satMod val="175000"/>
                <a:alpha val="40000"/>
              </a:schemeClr>
            </a:glow>
          </a:effectLst>
        </p:grpSpPr>
        <p:sp>
          <p:nvSpPr>
            <p:cNvPr id="14" name="Freeform 3">
              <a:extLst>
                <a:ext uri="{FF2B5EF4-FFF2-40B4-BE49-F238E27FC236}">
                  <a16:creationId xmlns:a16="http://schemas.microsoft.com/office/drawing/2014/main" id="{91DE0D8E-3F81-C987-8652-D8831FBF3A6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4">
              <a:extLst>
                <a:ext uri="{FF2B5EF4-FFF2-40B4-BE49-F238E27FC236}">
                  <a16:creationId xmlns:a16="http://schemas.microsoft.com/office/drawing/2014/main" id="{1FDDEF8F-925F-8636-4841-B6676E2D406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5">
              <a:extLst>
                <a:ext uri="{FF2B5EF4-FFF2-40B4-BE49-F238E27FC236}">
                  <a16:creationId xmlns:a16="http://schemas.microsoft.com/office/drawing/2014/main" id="{3CB27167-CA89-AF0F-E13E-8F6AFD7B431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6">
              <a:extLst>
                <a:ext uri="{FF2B5EF4-FFF2-40B4-BE49-F238E27FC236}">
                  <a16:creationId xmlns:a16="http://schemas.microsoft.com/office/drawing/2014/main" id="{4ED6E74D-F6B1-9A48-24BD-EA436B29FA7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7">
              <a:extLst>
                <a:ext uri="{FF2B5EF4-FFF2-40B4-BE49-F238E27FC236}">
                  <a16:creationId xmlns:a16="http://schemas.microsoft.com/office/drawing/2014/main" id="{38218CAB-59B2-1C84-6AEB-2F79EBD8CC7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8">
              <a:extLst>
                <a:ext uri="{FF2B5EF4-FFF2-40B4-BE49-F238E27FC236}">
                  <a16:creationId xmlns:a16="http://schemas.microsoft.com/office/drawing/2014/main" id="{B98203C2-A351-6C5C-4803-1AA7554AB9B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9">
              <a:extLst>
                <a:ext uri="{FF2B5EF4-FFF2-40B4-BE49-F238E27FC236}">
                  <a16:creationId xmlns:a16="http://schemas.microsoft.com/office/drawing/2014/main" id="{4082BF0A-E169-BACA-2680-98AFEC0B94F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10">
              <a:extLst>
                <a:ext uri="{FF2B5EF4-FFF2-40B4-BE49-F238E27FC236}">
                  <a16:creationId xmlns:a16="http://schemas.microsoft.com/office/drawing/2014/main" id="{F70C1281-A4B6-95C0-B894-CDE9AB4801E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1">
              <a:extLst>
                <a:ext uri="{FF2B5EF4-FFF2-40B4-BE49-F238E27FC236}">
                  <a16:creationId xmlns:a16="http://schemas.microsoft.com/office/drawing/2014/main" id="{80DF0570-A978-EAB7-BB9E-D247F2A28A2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3" name="TextBox 22">
            <a:extLst>
              <a:ext uri="{FF2B5EF4-FFF2-40B4-BE49-F238E27FC236}">
                <a16:creationId xmlns:a16="http://schemas.microsoft.com/office/drawing/2014/main" id="{422895BB-7106-2096-D7C2-E43AF7C8C368}"/>
              </a:ext>
            </a:extLst>
          </p:cNvPr>
          <p:cNvSpPr txBox="1"/>
          <p:nvPr/>
        </p:nvSpPr>
        <p:spPr bwMode="auto">
          <a:xfrm>
            <a:off x="1648397" y="2232538"/>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Alice</a:t>
            </a:r>
          </a:p>
        </p:txBody>
      </p:sp>
      <p:sp>
        <p:nvSpPr>
          <p:cNvPr id="24" name="Rounded Rectangular Callout 60">
            <a:extLst>
              <a:ext uri="{FF2B5EF4-FFF2-40B4-BE49-F238E27FC236}">
                <a16:creationId xmlns:a16="http://schemas.microsoft.com/office/drawing/2014/main" id="{7E1D5F39-F5D2-90FF-7C09-8B83AA1AB01A}"/>
              </a:ext>
            </a:extLst>
          </p:cNvPr>
          <p:cNvSpPr/>
          <p:nvPr/>
        </p:nvSpPr>
        <p:spPr bwMode="auto">
          <a:xfrm flipH="1">
            <a:off x="2194760" y="362786"/>
            <a:ext cx="5915402"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Not safe to use </a:t>
            </a:r>
            <a:r>
              <a:rPr lang="en-US" i="1" dirty="0">
                <a:solidFill>
                  <a:schemeClr val="tx1"/>
                </a:solidFill>
                <a:latin typeface="Arial" pitchFamily="34" charset="0"/>
                <a:cs typeface="Arial" pitchFamily="34" charset="0"/>
              </a:rPr>
              <a:t>transaction keys </a:t>
            </a:r>
            <a:r>
              <a:rPr lang="en-US" dirty="0">
                <a:solidFill>
                  <a:srgbClr val="FFFF00"/>
                </a:solidFill>
                <a:latin typeface="Arial" pitchFamily="34" charset="0"/>
                <a:cs typeface="Arial" pitchFamily="34" charset="0"/>
              </a:rPr>
              <a:t>for voting</a:t>
            </a:r>
          </a:p>
        </p:txBody>
      </p:sp>
      <p:sp>
        <p:nvSpPr>
          <p:cNvPr id="27" name="Rounded Rectangular Callout 60">
            <a:extLst>
              <a:ext uri="{FF2B5EF4-FFF2-40B4-BE49-F238E27FC236}">
                <a16:creationId xmlns:a16="http://schemas.microsoft.com/office/drawing/2014/main" id="{391AB4E9-6376-FC39-D2D9-FCB95437AE3D}"/>
              </a:ext>
            </a:extLst>
          </p:cNvPr>
          <p:cNvSpPr/>
          <p:nvPr/>
        </p:nvSpPr>
        <p:spPr bwMode="auto">
          <a:xfrm flipH="1">
            <a:off x="3758179" y="1277626"/>
            <a:ext cx="4820234" cy="919401"/>
          </a:xfrm>
          <a:prstGeom prst="wedgeRoundRectCallout">
            <a:avLst>
              <a:gd name="adj1" fmla="val 71358"/>
              <a:gd name="adj2" fmla="val -1026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Create &amp; publish </a:t>
            </a:r>
            <a:r>
              <a:rPr lang="en-US" i="1" dirty="0">
                <a:solidFill>
                  <a:schemeClr val="tx1"/>
                </a:solidFill>
                <a:latin typeface="Arial" pitchFamily="34" charset="0"/>
                <a:cs typeface="Arial" pitchFamily="34" charset="0"/>
              </a:rPr>
              <a:t>participation key</a:t>
            </a:r>
          </a:p>
          <a:p>
            <a:pPr algn="ctr"/>
            <a:r>
              <a:rPr lang="en-US" dirty="0">
                <a:solidFill>
                  <a:srgbClr val="FFFF00"/>
                </a:solidFill>
                <a:latin typeface="Arial" pitchFamily="34" charset="0"/>
                <a:cs typeface="Arial" pitchFamily="34" charset="0"/>
              </a:rPr>
              <a:t>Valid for a few rounds</a:t>
            </a:r>
          </a:p>
        </p:txBody>
      </p:sp>
      <p:sp>
        <p:nvSpPr>
          <p:cNvPr id="11" name="TextBox 10">
            <a:extLst>
              <a:ext uri="{FF2B5EF4-FFF2-40B4-BE49-F238E27FC236}">
                <a16:creationId xmlns:a16="http://schemas.microsoft.com/office/drawing/2014/main" id="{76E52690-28A1-A305-59AE-6DF26524B8D5}"/>
              </a:ext>
            </a:extLst>
          </p:cNvPr>
          <p:cNvSpPr txBox="1"/>
          <p:nvPr/>
        </p:nvSpPr>
        <p:spPr bwMode="auto">
          <a:xfrm>
            <a:off x="1073655" y="6131515"/>
            <a:ext cx="1515287"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Transaction</a:t>
            </a:r>
          </a:p>
        </p:txBody>
      </p:sp>
      <p:sp>
        <p:nvSpPr>
          <p:cNvPr id="30" name="TextBox 29">
            <a:extLst>
              <a:ext uri="{FF2B5EF4-FFF2-40B4-BE49-F238E27FC236}">
                <a16:creationId xmlns:a16="http://schemas.microsoft.com/office/drawing/2014/main" id="{3C62418B-5F04-C7BE-1807-88581F6EAC8F}"/>
              </a:ext>
            </a:extLst>
          </p:cNvPr>
          <p:cNvSpPr txBox="1"/>
          <p:nvPr/>
        </p:nvSpPr>
        <p:spPr bwMode="auto">
          <a:xfrm>
            <a:off x="3637966" y="6163296"/>
            <a:ext cx="1568058"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participation</a:t>
            </a:r>
          </a:p>
        </p:txBody>
      </p:sp>
      <p:sp>
        <p:nvSpPr>
          <p:cNvPr id="31" name="TextBox 30">
            <a:extLst>
              <a:ext uri="{FF2B5EF4-FFF2-40B4-BE49-F238E27FC236}">
                <a16:creationId xmlns:a16="http://schemas.microsoft.com/office/drawing/2014/main" id="{86B09AAA-C4CE-975C-EFAE-6A7D9F591F8A}"/>
              </a:ext>
            </a:extLst>
          </p:cNvPr>
          <p:cNvSpPr txBox="1"/>
          <p:nvPr/>
        </p:nvSpPr>
        <p:spPr bwMode="auto">
          <a:xfrm>
            <a:off x="6168296" y="6157371"/>
            <a:ext cx="1396536"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ephemeral</a:t>
            </a:r>
          </a:p>
        </p:txBody>
      </p:sp>
      <p:grpSp>
        <p:nvGrpSpPr>
          <p:cNvPr id="9" name="Group 8">
            <a:extLst>
              <a:ext uri="{FF2B5EF4-FFF2-40B4-BE49-F238E27FC236}">
                <a16:creationId xmlns:a16="http://schemas.microsoft.com/office/drawing/2014/main" id="{B5A11CA6-3D30-8254-F155-DEAE7C2D7446}"/>
              </a:ext>
            </a:extLst>
          </p:cNvPr>
          <p:cNvGrpSpPr/>
          <p:nvPr/>
        </p:nvGrpSpPr>
        <p:grpSpPr>
          <a:xfrm>
            <a:off x="1172131" y="5043365"/>
            <a:ext cx="2228665" cy="1070150"/>
            <a:chOff x="4254339" y="1293840"/>
            <a:chExt cx="2228665" cy="1070150"/>
          </a:xfrm>
        </p:grpSpPr>
        <p:grpSp>
          <p:nvGrpSpPr>
            <p:cNvPr id="6" name="Group 5">
              <a:extLst>
                <a:ext uri="{FF2B5EF4-FFF2-40B4-BE49-F238E27FC236}">
                  <a16:creationId xmlns:a16="http://schemas.microsoft.com/office/drawing/2014/main" id="{034D1AFA-D09C-7D95-C499-46301BE2BEB7}"/>
                </a:ext>
              </a:extLst>
            </p:cNvPr>
            <p:cNvGrpSpPr/>
            <p:nvPr/>
          </p:nvGrpSpPr>
          <p:grpSpPr>
            <a:xfrm>
              <a:off x="4254339" y="1293840"/>
              <a:ext cx="2203017" cy="543076"/>
              <a:chOff x="4254339" y="1293840"/>
              <a:chExt cx="2203017" cy="543076"/>
            </a:xfrm>
          </p:grpSpPr>
          <p:pic>
            <p:nvPicPr>
              <p:cNvPr id="4" name="Picture 10" descr="Green Luminous Clip Art">
                <a:extLst>
                  <a:ext uri="{FF2B5EF4-FFF2-40B4-BE49-F238E27FC236}">
                    <a16:creationId xmlns:a16="http://schemas.microsoft.com/office/drawing/2014/main" id="{AE19F7A1-CB10-87D9-7543-C47AFBB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39" y="1293840"/>
                <a:ext cx="1004823" cy="5430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4CFD7-0F8B-92A9-211F-DD93AE1CABBD}"/>
                  </a:ext>
                </a:extLst>
              </p:cNvPr>
              <p:cNvSpPr txBox="1"/>
              <p:nvPr/>
            </p:nvSpPr>
            <p:spPr bwMode="auto">
              <a:xfrm>
                <a:off x="5601031" y="1365323"/>
                <a:ext cx="856325"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public</a:t>
                </a:r>
              </a:p>
            </p:txBody>
          </p:sp>
        </p:grpSp>
        <p:grpSp>
          <p:nvGrpSpPr>
            <p:cNvPr id="7" name="Group 6">
              <a:extLst>
                <a:ext uri="{FF2B5EF4-FFF2-40B4-BE49-F238E27FC236}">
                  <a16:creationId xmlns:a16="http://schemas.microsoft.com/office/drawing/2014/main" id="{32214098-3B11-C0A6-0260-5D3C53DCF877}"/>
                </a:ext>
              </a:extLst>
            </p:cNvPr>
            <p:cNvGrpSpPr/>
            <p:nvPr/>
          </p:nvGrpSpPr>
          <p:grpSpPr>
            <a:xfrm>
              <a:off x="4254339" y="1820914"/>
              <a:ext cx="2228665" cy="543076"/>
              <a:chOff x="4254339" y="1820914"/>
              <a:chExt cx="2228665" cy="543076"/>
            </a:xfrm>
          </p:grpSpPr>
          <p:pic>
            <p:nvPicPr>
              <p:cNvPr id="5" name="Picture 12" descr="http://www.clker.com/cliparts/W/G/I/T/J/7/dark-key-md.png">
                <a:extLst>
                  <a:ext uri="{FF2B5EF4-FFF2-40B4-BE49-F238E27FC236}">
                    <a16:creationId xmlns:a16="http://schemas.microsoft.com/office/drawing/2014/main" id="{558AAB95-7DB1-C4A5-B772-5D9622080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39" y="1820914"/>
                <a:ext cx="1008184" cy="543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9186FF-7A58-3C8C-FEFD-AB4027CE3348}"/>
                  </a:ext>
                </a:extLst>
              </p:cNvPr>
              <p:cNvSpPr txBox="1"/>
              <p:nvPr/>
            </p:nvSpPr>
            <p:spPr bwMode="auto">
              <a:xfrm>
                <a:off x="5601031" y="1892397"/>
                <a:ext cx="881973"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secret</a:t>
                </a:r>
              </a:p>
            </p:txBody>
          </p:sp>
        </p:grpSp>
      </p:grpSp>
      <p:grpSp>
        <p:nvGrpSpPr>
          <p:cNvPr id="36" name="Group 35">
            <a:extLst>
              <a:ext uri="{FF2B5EF4-FFF2-40B4-BE49-F238E27FC236}">
                <a16:creationId xmlns:a16="http://schemas.microsoft.com/office/drawing/2014/main" id="{B4D3BC54-AE33-44B4-21D8-456227B0CECA}"/>
              </a:ext>
            </a:extLst>
          </p:cNvPr>
          <p:cNvGrpSpPr/>
          <p:nvPr/>
        </p:nvGrpSpPr>
        <p:grpSpPr>
          <a:xfrm>
            <a:off x="5785640" y="3741866"/>
            <a:ext cx="1963596" cy="2371649"/>
            <a:chOff x="5858792" y="3759547"/>
            <a:chExt cx="1963596" cy="2371649"/>
          </a:xfrm>
        </p:grpSpPr>
        <p:pic>
          <p:nvPicPr>
            <p:cNvPr id="29" name="Picture 28" descr="Logo&#10;&#10;Description automatically generated with medium confidence">
              <a:extLst>
                <a:ext uri="{FF2B5EF4-FFF2-40B4-BE49-F238E27FC236}">
                  <a16:creationId xmlns:a16="http://schemas.microsoft.com/office/drawing/2014/main" id="{EBBA5AA7-BE13-D624-92D9-C43B984D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2" y="3759547"/>
              <a:ext cx="751236" cy="135670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04F5672A-42C0-176C-1E6A-09C79F36F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62" y="4013282"/>
              <a:ext cx="751236" cy="135670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785BBC43-E398-6C0B-BA32-0724E7CDB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72" y="4267017"/>
              <a:ext cx="751236" cy="1356709"/>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15C854A6-0210-01A1-563D-8FEB283E9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882" y="4520752"/>
              <a:ext cx="751236" cy="1356709"/>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34EBCE4-FBFE-E6DD-6FD0-62E645C5C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92" y="4774487"/>
              <a:ext cx="751236" cy="1356709"/>
            </a:xfrm>
            <a:prstGeom prst="rect">
              <a:avLst/>
            </a:prstGeom>
          </p:spPr>
        </p:pic>
      </p:grpSp>
      <p:grpSp>
        <p:nvGrpSpPr>
          <p:cNvPr id="39" name="Group 38">
            <a:extLst>
              <a:ext uri="{FF2B5EF4-FFF2-40B4-BE49-F238E27FC236}">
                <a16:creationId xmlns:a16="http://schemas.microsoft.com/office/drawing/2014/main" id="{F1CFB5DD-6AF2-8800-3448-7A97F9D5C27B}"/>
              </a:ext>
            </a:extLst>
          </p:cNvPr>
          <p:cNvGrpSpPr/>
          <p:nvPr/>
        </p:nvGrpSpPr>
        <p:grpSpPr>
          <a:xfrm>
            <a:off x="3925195" y="4959428"/>
            <a:ext cx="1336046" cy="1154087"/>
            <a:chOff x="3634695" y="4085596"/>
            <a:chExt cx="1336046" cy="1154087"/>
          </a:xfrm>
        </p:grpSpPr>
        <p:pic>
          <p:nvPicPr>
            <p:cNvPr id="37" name="Picture 36" descr="A picture containing shape&#10;&#10;Description automatically generated">
              <a:extLst>
                <a:ext uri="{FF2B5EF4-FFF2-40B4-BE49-F238E27FC236}">
                  <a16:creationId xmlns:a16="http://schemas.microsoft.com/office/drawing/2014/main" id="{DA96F393-B412-5401-AC12-2E5BCC846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127" y="4085596"/>
              <a:ext cx="1308614" cy="543075"/>
            </a:xfrm>
            <a:prstGeom prst="rect">
              <a:avLst/>
            </a:prstGeom>
          </p:spPr>
        </p:pic>
        <p:pic>
          <p:nvPicPr>
            <p:cNvPr id="38" name="Picture 37" descr="A picture containing arrow&#10;&#10;Description automatically generated">
              <a:extLst>
                <a:ext uri="{FF2B5EF4-FFF2-40B4-BE49-F238E27FC236}">
                  <a16:creationId xmlns:a16="http://schemas.microsoft.com/office/drawing/2014/main" id="{71AFE5D8-5530-FC99-C2E5-451CB4596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695" y="4648562"/>
              <a:ext cx="1221956" cy="591121"/>
            </a:xfrm>
            <a:prstGeom prst="rect">
              <a:avLst/>
            </a:prstGeom>
          </p:spPr>
        </p:pic>
      </p:grpSp>
      <p:sp>
        <p:nvSpPr>
          <p:cNvPr id="41" name="Rounded Rectangular Callout 60">
            <a:extLst>
              <a:ext uri="{FF2B5EF4-FFF2-40B4-BE49-F238E27FC236}">
                <a16:creationId xmlns:a16="http://schemas.microsoft.com/office/drawing/2014/main" id="{A55FE694-9248-7B53-CAF5-BD02B8E4322A}"/>
              </a:ext>
            </a:extLst>
          </p:cNvPr>
          <p:cNvSpPr/>
          <p:nvPr/>
        </p:nvSpPr>
        <p:spPr bwMode="auto">
          <a:xfrm flipH="1">
            <a:off x="3834694" y="2501416"/>
            <a:ext cx="4934402" cy="919401"/>
          </a:xfrm>
          <a:prstGeom prst="wedgeRoundRectCallout">
            <a:avLst>
              <a:gd name="adj1" fmla="val 71173"/>
              <a:gd name="adj2" fmla="val -115690"/>
              <a:gd name="adj3" fmla="val 16667"/>
            </a:avLst>
          </a:prstGeom>
          <a:noFill/>
          <a:ln w="38100">
            <a:solidFill>
              <a:schemeClr val="tx1"/>
            </a:solidFill>
            <a:round/>
            <a:headEnd/>
            <a:tailEnd/>
          </a:ln>
          <a:effectLst/>
        </p:spPr>
        <p:txBody>
          <a:bodyPr wrap="square" rtlCol="0" anchor="ctr">
            <a:spAutoFit/>
          </a:bodyPr>
          <a:lstStyle/>
          <a:p>
            <a:pPr algn="ctr"/>
            <a:r>
              <a:rPr lang="en-US" dirty="0">
                <a:solidFill>
                  <a:srgbClr val="FFFF00"/>
                </a:solidFill>
                <a:latin typeface="Arial" pitchFamily="34" charset="0"/>
                <a:cs typeface="Arial" pitchFamily="34" charset="0"/>
              </a:rPr>
              <a:t>Use participation key to sign ephemeral keys, one per round</a:t>
            </a:r>
          </a:p>
        </p:txBody>
      </p:sp>
      <p:grpSp>
        <p:nvGrpSpPr>
          <p:cNvPr id="3" name="Group 2">
            <a:extLst>
              <a:ext uri="{FF2B5EF4-FFF2-40B4-BE49-F238E27FC236}">
                <a16:creationId xmlns:a16="http://schemas.microsoft.com/office/drawing/2014/main" id="{C073BDE2-F860-B983-32BB-99A8225B672D}"/>
              </a:ext>
            </a:extLst>
          </p:cNvPr>
          <p:cNvGrpSpPr/>
          <p:nvPr/>
        </p:nvGrpSpPr>
        <p:grpSpPr>
          <a:xfrm>
            <a:off x="2470779" y="3937119"/>
            <a:ext cx="1568058" cy="650162"/>
            <a:chOff x="2470779" y="3937119"/>
            <a:chExt cx="1568058" cy="650162"/>
          </a:xfrm>
        </p:grpSpPr>
        <p:sp>
          <p:nvSpPr>
            <p:cNvPr id="8" name="Arrow: Curved Down 7">
              <a:extLst>
                <a:ext uri="{FF2B5EF4-FFF2-40B4-BE49-F238E27FC236}">
                  <a16:creationId xmlns:a16="http://schemas.microsoft.com/office/drawing/2014/main" id="{6F7CAABA-6497-29EE-FD2B-B093A469DD3D}"/>
                </a:ext>
              </a:extLst>
            </p:cNvPr>
            <p:cNvSpPr/>
            <p:nvPr/>
          </p:nvSpPr>
          <p:spPr bwMode="auto">
            <a:xfrm>
              <a:off x="2470779" y="3937119"/>
              <a:ext cx="1568058" cy="650162"/>
            </a:xfrm>
            <a:prstGeom prst="curvedDown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0" name="TextBox 9">
              <a:extLst>
                <a:ext uri="{FF2B5EF4-FFF2-40B4-BE49-F238E27FC236}">
                  <a16:creationId xmlns:a16="http://schemas.microsoft.com/office/drawing/2014/main" id="{3E38BB16-AF44-49E3-0C63-E3BCE4CF737B}"/>
                </a:ext>
              </a:extLst>
            </p:cNvPr>
            <p:cNvSpPr txBox="1"/>
            <p:nvPr/>
          </p:nvSpPr>
          <p:spPr bwMode="auto">
            <a:xfrm>
              <a:off x="2926834" y="4062145"/>
              <a:ext cx="655949"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sign</a:t>
              </a:r>
            </a:p>
          </p:txBody>
        </p:sp>
      </p:grpSp>
      <p:grpSp>
        <p:nvGrpSpPr>
          <p:cNvPr id="12" name="Group 11">
            <a:extLst>
              <a:ext uri="{FF2B5EF4-FFF2-40B4-BE49-F238E27FC236}">
                <a16:creationId xmlns:a16="http://schemas.microsoft.com/office/drawing/2014/main" id="{2B653903-57A7-2B81-7563-1803F9EDA478}"/>
              </a:ext>
            </a:extLst>
          </p:cNvPr>
          <p:cNvGrpSpPr/>
          <p:nvPr/>
        </p:nvGrpSpPr>
        <p:grpSpPr>
          <a:xfrm>
            <a:off x="4441655" y="3964169"/>
            <a:ext cx="1568058" cy="650162"/>
            <a:chOff x="2470779" y="3937119"/>
            <a:chExt cx="1568058" cy="650162"/>
          </a:xfrm>
        </p:grpSpPr>
        <p:sp>
          <p:nvSpPr>
            <p:cNvPr id="28" name="Arrow: Curved Down 27">
              <a:extLst>
                <a:ext uri="{FF2B5EF4-FFF2-40B4-BE49-F238E27FC236}">
                  <a16:creationId xmlns:a16="http://schemas.microsoft.com/office/drawing/2014/main" id="{5EDA044D-833B-8B69-2800-F4B67C2AA2DA}"/>
                </a:ext>
              </a:extLst>
            </p:cNvPr>
            <p:cNvSpPr/>
            <p:nvPr/>
          </p:nvSpPr>
          <p:spPr bwMode="auto">
            <a:xfrm>
              <a:off x="2470779" y="3937119"/>
              <a:ext cx="1568058" cy="650162"/>
            </a:xfrm>
            <a:prstGeom prst="curvedDown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0" name="TextBox 39">
              <a:extLst>
                <a:ext uri="{FF2B5EF4-FFF2-40B4-BE49-F238E27FC236}">
                  <a16:creationId xmlns:a16="http://schemas.microsoft.com/office/drawing/2014/main" id="{A2EAAC42-56B7-1DD6-FFD8-306C1ABA4F97}"/>
                </a:ext>
              </a:extLst>
            </p:cNvPr>
            <p:cNvSpPr txBox="1"/>
            <p:nvPr/>
          </p:nvSpPr>
          <p:spPr bwMode="auto">
            <a:xfrm>
              <a:off x="2926834" y="4062145"/>
              <a:ext cx="655949" cy="40011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sign</a:t>
              </a:r>
            </a:p>
          </p:txBody>
        </p:sp>
      </p:grpSp>
    </p:spTree>
    <p:extLst>
      <p:ext uri="{BB962C8B-B14F-4D97-AF65-F5344CB8AC3E}">
        <p14:creationId xmlns:p14="http://schemas.microsoft.com/office/powerpoint/2010/main" val="61346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F566-CC85-2A89-6525-4B1119974BF1}"/>
              </a:ext>
            </a:extLst>
          </p:cNvPr>
          <p:cNvSpPr>
            <a:spLocks noGrp="1"/>
          </p:cNvSpPr>
          <p:nvPr>
            <p:ph type="sldNum" sz="quarter" idx="11"/>
          </p:nvPr>
        </p:nvSpPr>
        <p:spPr/>
        <p:txBody>
          <a:bodyPr/>
          <a:lstStyle/>
          <a:p>
            <a:pPr>
              <a:defRPr/>
            </a:pPr>
            <a:fld id="{FE25F947-77F5-4CA6-8472-B4B2967773ED}" type="slidenum">
              <a:rPr lang="x-none" smtClean="0"/>
              <a:pPr>
                <a:defRPr/>
              </a:pPr>
              <a:t>54</a:t>
            </a:fld>
            <a:endParaRPr lang="en-US" dirty="0"/>
          </a:p>
        </p:txBody>
      </p:sp>
      <p:grpSp>
        <p:nvGrpSpPr>
          <p:cNvPr id="13" name="Group 2">
            <a:extLst>
              <a:ext uri="{FF2B5EF4-FFF2-40B4-BE49-F238E27FC236}">
                <a16:creationId xmlns:a16="http://schemas.microsoft.com/office/drawing/2014/main" id="{48CCA0A0-4FC7-D4C7-BC12-48604FC8F9BF}"/>
              </a:ext>
            </a:extLst>
          </p:cNvPr>
          <p:cNvGrpSpPr>
            <a:grpSpLocks/>
          </p:cNvGrpSpPr>
          <p:nvPr/>
        </p:nvGrpSpPr>
        <p:grpSpPr bwMode="auto">
          <a:xfrm>
            <a:off x="1504981" y="1147977"/>
            <a:ext cx="1107141" cy="990600"/>
            <a:chOff x="3168" y="1824"/>
            <a:chExt cx="912" cy="816"/>
          </a:xfrm>
          <a:effectLst>
            <a:glow rad="101600">
              <a:schemeClr val="accent3">
                <a:satMod val="175000"/>
                <a:alpha val="40000"/>
              </a:schemeClr>
            </a:glow>
          </a:effectLst>
        </p:grpSpPr>
        <p:sp>
          <p:nvSpPr>
            <p:cNvPr id="14" name="Freeform 3">
              <a:extLst>
                <a:ext uri="{FF2B5EF4-FFF2-40B4-BE49-F238E27FC236}">
                  <a16:creationId xmlns:a16="http://schemas.microsoft.com/office/drawing/2014/main" id="{91DE0D8E-3F81-C987-8652-D8831FBF3A6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4">
              <a:extLst>
                <a:ext uri="{FF2B5EF4-FFF2-40B4-BE49-F238E27FC236}">
                  <a16:creationId xmlns:a16="http://schemas.microsoft.com/office/drawing/2014/main" id="{1FDDEF8F-925F-8636-4841-B6676E2D406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5">
              <a:extLst>
                <a:ext uri="{FF2B5EF4-FFF2-40B4-BE49-F238E27FC236}">
                  <a16:creationId xmlns:a16="http://schemas.microsoft.com/office/drawing/2014/main" id="{3CB27167-CA89-AF0F-E13E-8F6AFD7B431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6">
              <a:extLst>
                <a:ext uri="{FF2B5EF4-FFF2-40B4-BE49-F238E27FC236}">
                  <a16:creationId xmlns:a16="http://schemas.microsoft.com/office/drawing/2014/main" id="{4ED6E74D-F6B1-9A48-24BD-EA436B29FA70}"/>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7">
              <a:extLst>
                <a:ext uri="{FF2B5EF4-FFF2-40B4-BE49-F238E27FC236}">
                  <a16:creationId xmlns:a16="http://schemas.microsoft.com/office/drawing/2014/main" id="{38218CAB-59B2-1C84-6AEB-2F79EBD8CC7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8">
              <a:extLst>
                <a:ext uri="{FF2B5EF4-FFF2-40B4-BE49-F238E27FC236}">
                  <a16:creationId xmlns:a16="http://schemas.microsoft.com/office/drawing/2014/main" id="{B98203C2-A351-6C5C-4803-1AA7554AB9B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9">
              <a:extLst>
                <a:ext uri="{FF2B5EF4-FFF2-40B4-BE49-F238E27FC236}">
                  <a16:creationId xmlns:a16="http://schemas.microsoft.com/office/drawing/2014/main" id="{4082BF0A-E169-BACA-2680-98AFEC0B94F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10">
              <a:extLst>
                <a:ext uri="{FF2B5EF4-FFF2-40B4-BE49-F238E27FC236}">
                  <a16:creationId xmlns:a16="http://schemas.microsoft.com/office/drawing/2014/main" id="{F70C1281-A4B6-95C0-B894-CDE9AB4801ED}"/>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11">
              <a:extLst>
                <a:ext uri="{FF2B5EF4-FFF2-40B4-BE49-F238E27FC236}">
                  <a16:creationId xmlns:a16="http://schemas.microsoft.com/office/drawing/2014/main" id="{80DF0570-A978-EAB7-BB9E-D247F2A28A2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3" name="TextBox 22">
            <a:extLst>
              <a:ext uri="{FF2B5EF4-FFF2-40B4-BE49-F238E27FC236}">
                <a16:creationId xmlns:a16="http://schemas.microsoft.com/office/drawing/2014/main" id="{422895BB-7106-2096-D7C2-E43AF7C8C368}"/>
              </a:ext>
            </a:extLst>
          </p:cNvPr>
          <p:cNvSpPr txBox="1"/>
          <p:nvPr/>
        </p:nvSpPr>
        <p:spPr bwMode="auto">
          <a:xfrm>
            <a:off x="1648397" y="2232538"/>
            <a:ext cx="96372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Alice</a:t>
            </a:r>
          </a:p>
        </p:txBody>
      </p:sp>
      <p:sp>
        <p:nvSpPr>
          <p:cNvPr id="24" name="Rounded Rectangular Callout 60">
            <a:extLst>
              <a:ext uri="{FF2B5EF4-FFF2-40B4-BE49-F238E27FC236}">
                <a16:creationId xmlns:a16="http://schemas.microsoft.com/office/drawing/2014/main" id="{7E1D5F39-F5D2-90FF-7C09-8B83AA1AB01A}"/>
              </a:ext>
            </a:extLst>
          </p:cNvPr>
          <p:cNvSpPr/>
          <p:nvPr/>
        </p:nvSpPr>
        <p:spPr bwMode="auto">
          <a:xfrm flipH="1">
            <a:off x="3950486" y="362786"/>
            <a:ext cx="2403955" cy="510778"/>
          </a:xfrm>
          <a:prstGeom prst="wedgeRoundRectCallout">
            <a:avLst>
              <a:gd name="adj1" fmla="val 87208"/>
              <a:gd name="adj2" fmla="val 143146"/>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Delete after use</a:t>
            </a:r>
          </a:p>
        </p:txBody>
      </p:sp>
      <p:sp>
        <p:nvSpPr>
          <p:cNvPr id="27" name="Rounded Rectangular Callout 60">
            <a:extLst>
              <a:ext uri="{FF2B5EF4-FFF2-40B4-BE49-F238E27FC236}">
                <a16:creationId xmlns:a16="http://schemas.microsoft.com/office/drawing/2014/main" id="{391AB4E9-6376-FC39-D2D9-FCB95437AE3D}"/>
              </a:ext>
            </a:extLst>
          </p:cNvPr>
          <p:cNvSpPr/>
          <p:nvPr/>
        </p:nvSpPr>
        <p:spPr bwMode="auto">
          <a:xfrm flipH="1">
            <a:off x="3958883" y="1481937"/>
            <a:ext cx="4418845" cy="510778"/>
          </a:xfrm>
          <a:prstGeom prst="wedgeRoundRectCallout">
            <a:avLst>
              <a:gd name="adj1" fmla="val 71358"/>
              <a:gd name="adj2" fmla="val -1026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Protects against </a:t>
            </a:r>
            <a:r>
              <a:rPr lang="en-US" i="1" dirty="0">
                <a:solidFill>
                  <a:schemeClr val="tx1"/>
                </a:solidFill>
                <a:latin typeface="Arial" pitchFamily="34" charset="0"/>
                <a:cs typeface="Arial" pitchFamily="34" charset="0"/>
              </a:rPr>
              <a:t>replay attacks</a:t>
            </a:r>
            <a:endParaRPr lang="en-US" dirty="0">
              <a:solidFill>
                <a:schemeClr val="tx1"/>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76E52690-28A1-A305-59AE-6DF26524B8D5}"/>
              </a:ext>
            </a:extLst>
          </p:cNvPr>
          <p:cNvSpPr txBox="1"/>
          <p:nvPr/>
        </p:nvSpPr>
        <p:spPr bwMode="auto">
          <a:xfrm>
            <a:off x="1073655" y="6131515"/>
            <a:ext cx="1515287"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Transaction</a:t>
            </a:r>
          </a:p>
        </p:txBody>
      </p:sp>
      <p:sp>
        <p:nvSpPr>
          <p:cNvPr id="30" name="TextBox 29">
            <a:extLst>
              <a:ext uri="{FF2B5EF4-FFF2-40B4-BE49-F238E27FC236}">
                <a16:creationId xmlns:a16="http://schemas.microsoft.com/office/drawing/2014/main" id="{3C62418B-5F04-C7BE-1807-88581F6EAC8F}"/>
              </a:ext>
            </a:extLst>
          </p:cNvPr>
          <p:cNvSpPr txBox="1"/>
          <p:nvPr/>
        </p:nvSpPr>
        <p:spPr bwMode="auto">
          <a:xfrm>
            <a:off x="3637966" y="6163296"/>
            <a:ext cx="1568058"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participation</a:t>
            </a:r>
          </a:p>
        </p:txBody>
      </p:sp>
      <p:sp>
        <p:nvSpPr>
          <p:cNvPr id="31" name="TextBox 30">
            <a:extLst>
              <a:ext uri="{FF2B5EF4-FFF2-40B4-BE49-F238E27FC236}">
                <a16:creationId xmlns:a16="http://schemas.microsoft.com/office/drawing/2014/main" id="{86B09AAA-C4CE-975C-EFAE-6A7D9F591F8A}"/>
              </a:ext>
            </a:extLst>
          </p:cNvPr>
          <p:cNvSpPr txBox="1"/>
          <p:nvPr/>
        </p:nvSpPr>
        <p:spPr bwMode="auto">
          <a:xfrm>
            <a:off x="6168296" y="6157371"/>
            <a:ext cx="1396536"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ephemeral</a:t>
            </a:r>
          </a:p>
        </p:txBody>
      </p:sp>
      <p:grpSp>
        <p:nvGrpSpPr>
          <p:cNvPr id="9" name="Group 8">
            <a:extLst>
              <a:ext uri="{FF2B5EF4-FFF2-40B4-BE49-F238E27FC236}">
                <a16:creationId xmlns:a16="http://schemas.microsoft.com/office/drawing/2014/main" id="{B5A11CA6-3D30-8254-F155-DEAE7C2D7446}"/>
              </a:ext>
            </a:extLst>
          </p:cNvPr>
          <p:cNvGrpSpPr/>
          <p:nvPr/>
        </p:nvGrpSpPr>
        <p:grpSpPr>
          <a:xfrm>
            <a:off x="1172131" y="5043365"/>
            <a:ext cx="2228665" cy="1070150"/>
            <a:chOff x="4254339" y="1293840"/>
            <a:chExt cx="2228665" cy="1070150"/>
          </a:xfrm>
        </p:grpSpPr>
        <p:grpSp>
          <p:nvGrpSpPr>
            <p:cNvPr id="6" name="Group 5">
              <a:extLst>
                <a:ext uri="{FF2B5EF4-FFF2-40B4-BE49-F238E27FC236}">
                  <a16:creationId xmlns:a16="http://schemas.microsoft.com/office/drawing/2014/main" id="{034D1AFA-D09C-7D95-C499-46301BE2BEB7}"/>
                </a:ext>
              </a:extLst>
            </p:cNvPr>
            <p:cNvGrpSpPr/>
            <p:nvPr/>
          </p:nvGrpSpPr>
          <p:grpSpPr>
            <a:xfrm>
              <a:off x="4254339" y="1293840"/>
              <a:ext cx="2203017" cy="543076"/>
              <a:chOff x="4254339" y="1293840"/>
              <a:chExt cx="2203017" cy="543076"/>
            </a:xfrm>
          </p:grpSpPr>
          <p:pic>
            <p:nvPicPr>
              <p:cNvPr id="4" name="Picture 10" descr="Green Luminous Clip Art">
                <a:extLst>
                  <a:ext uri="{FF2B5EF4-FFF2-40B4-BE49-F238E27FC236}">
                    <a16:creationId xmlns:a16="http://schemas.microsoft.com/office/drawing/2014/main" id="{AE19F7A1-CB10-87D9-7543-C47AFBBF3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339" y="1293840"/>
                <a:ext cx="1004823" cy="54307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484CFD7-0F8B-92A9-211F-DD93AE1CABBD}"/>
                  </a:ext>
                </a:extLst>
              </p:cNvPr>
              <p:cNvSpPr txBox="1"/>
              <p:nvPr/>
            </p:nvSpPr>
            <p:spPr bwMode="auto">
              <a:xfrm>
                <a:off x="5601031" y="1365323"/>
                <a:ext cx="856325"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public</a:t>
                </a:r>
              </a:p>
            </p:txBody>
          </p:sp>
        </p:grpSp>
        <p:grpSp>
          <p:nvGrpSpPr>
            <p:cNvPr id="7" name="Group 6">
              <a:extLst>
                <a:ext uri="{FF2B5EF4-FFF2-40B4-BE49-F238E27FC236}">
                  <a16:creationId xmlns:a16="http://schemas.microsoft.com/office/drawing/2014/main" id="{32214098-3B11-C0A6-0260-5D3C53DCF877}"/>
                </a:ext>
              </a:extLst>
            </p:cNvPr>
            <p:cNvGrpSpPr/>
            <p:nvPr/>
          </p:nvGrpSpPr>
          <p:grpSpPr>
            <a:xfrm>
              <a:off x="4254339" y="1820914"/>
              <a:ext cx="2228665" cy="543076"/>
              <a:chOff x="4254339" y="1820914"/>
              <a:chExt cx="2228665" cy="543076"/>
            </a:xfrm>
          </p:grpSpPr>
          <p:pic>
            <p:nvPicPr>
              <p:cNvPr id="5" name="Picture 12" descr="http://www.clker.com/cliparts/W/G/I/T/J/7/dark-key-md.png">
                <a:extLst>
                  <a:ext uri="{FF2B5EF4-FFF2-40B4-BE49-F238E27FC236}">
                    <a16:creationId xmlns:a16="http://schemas.microsoft.com/office/drawing/2014/main" id="{558AAB95-7DB1-C4A5-B772-5D9622080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39" y="1820914"/>
                <a:ext cx="1008184" cy="5430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9186FF-7A58-3C8C-FEFD-AB4027CE3348}"/>
                  </a:ext>
                </a:extLst>
              </p:cNvPr>
              <p:cNvSpPr txBox="1"/>
              <p:nvPr/>
            </p:nvSpPr>
            <p:spPr bwMode="auto">
              <a:xfrm>
                <a:off x="5601031" y="1892397"/>
                <a:ext cx="881973" cy="4001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000" dirty="0">
                    <a:solidFill>
                      <a:srgbClr val="FFFF00"/>
                    </a:solidFill>
                    <a:latin typeface="Arial" panose="020B0604020202020204" pitchFamily="34" charset="0"/>
                    <a:cs typeface="Arial" panose="020B0604020202020204" pitchFamily="34" charset="0"/>
                  </a:rPr>
                  <a:t>secret</a:t>
                </a:r>
              </a:p>
            </p:txBody>
          </p:sp>
        </p:grpSp>
      </p:grpSp>
      <p:grpSp>
        <p:nvGrpSpPr>
          <p:cNvPr id="36" name="Group 35">
            <a:extLst>
              <a:ext uri="{FF2B5EF4-FFF2-40B4-BE49-F238E27FC236}">
                <a16:creationId xmlns:a16="http://schemas.microsoft.com/office/drawing/2014/main" id="{B4D3BC54-AE33-44B4-21D8-456227B0CECA}"/>
              </a:ext>
            </a:extLst>
          </p:cNvPr>
          <p:cNvGrpSpPr/>
          <p:nvPr/>
        </p:nvGrpSpPr>
        <p:grpSpPr>
          <a:xfrm>
            <a:off x="5785640" y="3741866"/>
            <a:ext cx="1963596" cy="2371649"/>
            <a:chOff x="5858792" y="3759547"/>
            <a:chExt cx="1963596" cy="2371649"/>
          </a:xfrm>
        </p:grpSpPr>
        <p:pic>
          <p:nvPicPr>
            <p:cNvPr id="29" name="Picture 28" descr="Logo&#10;&#10;Description automatically generated with medium confidence">
              <a:extLst>
                <a:ext uri="{FF2B5EF4-FFF2-40B4-BE49-F238E27FC236}">
                  <a16:creationId xmlns:a16="http://schemas.microsoft.com/office/drawing/2014/main" id="{EBBA5AA7-BE13-D624-92D9-C43B984D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2" y="3759547"/>
              <a:ext cx="751236" cy="1356709"/>
            </a:xfrm>
            <a:prstGeom prst="rect">
              <a:avLst/>
            </a:prstGeom>
          </p:spPr>
        </p:pic>
        <p:pic>
          <p:nvPicPr>
            <p:cNvPr id="32" name="Picture 31" descr="Logo&#10;&#10;Description automatically generated with medium confidence">
              <a:extLst>
                <a:ext uri="{FF2B5EF4-FFF2-40B4-BE49-F238E27FC236}">
                  <a16:creationId xmlns:a16="http://schemas.microsoft.com/office/drawing/2014/main" id="{04F5672A-42C0-176C-1E6A-09C79F36F6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62" y="4013282"/>
              <a:ext cx="751236" cy="1356709"/>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785BBC43-E398-6C0B-BA32-0724E7CDB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72" y="4267017"/>
              <a:ext cx="751236" cy="1356709"/>
            </a:xfrm>
            <a:prstGeom prst="rect">
              <a:avLst/>
            </a:prstGeom>
          </p:spPr>
        </p:pic>
        <p:pic>
          <p:nvPicPr>
            <p:cNvPr id="34" name="Picture 33" descr="Logo&#10;&#10;Description automatically generated with medium confidence">
              <a:extLst>
                <a:ext uri="{FF2B5EF4-FFF2-40B4-BE49-F238E27FC236}">
                  <a16:creationId xmlns:a16="http://schemas.microsoft.com/office/drawing/2014/main" id="{15C854A6-0210-01A1-563D-8FEB283E9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1882" y="4520752"/>
              <a:ext cx="751236" cy="1356709"/>
            </a:xfrm>
            <a:prstGeom prst="rect">
              <a:avLst/>
            </a:prstGeom>
          </p:spPr>
        </p:pic>
        <p:pic>
          <p:nvPicPr>
            <p:cNvPr id="35" name="Picture 34" descr="Logo&#10;&#10;Description automatically generated with medium confidence">
              <a:extLst>
                <a:ext uri="{FF2B5EF4-FFF2-40B4-BE49-F238E27FC236}">
                  <a16:creationId xmlns:a16="http://schemas.microsoft.com/office/drawing/2014/main" id="{C34EBCE4-FBFE-E6DD-6FD0-62E645C5C2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792" y="4774487"/>
              <a:ext cx="751236" cy="1356709"/>
            </a:xfrm>
            <a:prstGeom prst="rect">
              <a:avLst/>
            </a:prstGeom>
          </p:spPr>
        </p:pic>
      </p:grpSp>
      <p:grpSp>
        <p:nvGrpSpPr>
          <p:cNvPr id="39" name="Group 38">
            <a:extLst>
              <a:ext uri="{FF2B5EF4-FFF2-40B4-BE49-F238E27FC236}">
                <a16:creationId xmlns:a16="http://schemas.microsoft.com/office/drawing/2014/main" id="{F1CFB5DD-6AF2-8800-3448-7A97F9D5C27B}"/>
              </a:ext>
            </a:extLst>
          </p:cNvPr>
          <p:cNvGrpSpPr/>
          <p:nvPr/>
        </p:nvGrpSpPr>
        <p:grpSpPr>
          <a:xfrm>
            <a:off x="3925195" y="4959428"/>
            <a:ext cx="1336046" cy="1154087"/>
            <a:chOff x="3634695" y="4085596"/>
            <a:chExt cx="1336046" cy="1154087"/>
          </a:xfrm>
        </p:grpSpPr>
        <p:pic>
          <p:nvPicPr>
            <p:cNvPr id="37" name="Picture 36" descr="A picture containing shape&#10;&#10;Description automatically generated">
              <a:extLst>
                <a:ext uri="{FF2B5EF4-FFF2-40B4-BE49-F238E27FC236}">
                  <a16:creationId xmlns:a16="http://schemas.microsoft.com/office/drawing/2014/main" id="{DA96F393-B412-5401-AC12-2E5BCC8467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2127" y="4085596"/>
              <a:ext cx="1308614" cy="543075"/>
            </a:xfrm>
            <a:prstGeom prst="rect">
              <a:avLst/>
            </a:prstGeom>
          </p:spPr>
        </p:pic>
        <p:pic>
          <p:nvPicPr>
            <p:cNvPr id="38" name="Picture 37" descr="A picture containing arrow&#10;&#10;Description automatically generated">
              <a:extLst>
                <a:ext uri="{FF2B5EF4-FFF2-40B4-BE49-F238E27FC236}">
                  <a16:creationId xmlns:a16="http://schemas.microsoft.com/office/drawing/2014/main" id="{71AFE5D8-5530-FC99-C2E5-451CB4596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4695" y="4648562"/>
              <a:ext cx="1221956" cy="591121"/>
            </a:xfrm>
            <a:prstGeom prst="rect">
              <a:avLst/>
            </a:prstGeom>
          </p:spPr>
        </p:pic>
      </p:grpSp>
    </p:spTree>
    <p:extLst>
      <p:ext uri="{BB962C8B-B14F-4D97-AF65-F5344CB8AC3E}">
        <p14:creationId xmlns:p14="http://schemas.microsoft.com/office/powerpoint/2010/main" val="4157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301385" y="1786541"/>
            <a:ext cx="1944592" cy="510778"/>
          </a:xfrm>
          <a:prstGeom prst="wedgeRoundRectCallout">
            <a:avLst>
              <a:gd name="adj1" fmla="val -77702"/>
              <a:gd name="adj2" fmla="val -5675"/>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p>
        </p:txBody>
      </p:sp>
      <p:sp>
        <p:nvSpPr>
          <p:cNvPr id="2" name="Title 1"/>
          <p:cNvSpPr>
            <a:spLocks noGrp="1"/>
          </p:cNvSpPr>
          <p:nvPr>
            <p:ph type="title"/>
          </p:nvPr>
        </p:nvSpPr>
        <p:spPr/>
        <p:txBody>
          <a:bodyPr/>
          <a:lstStyle/>
          <a:p>
            <a:r>
              <a:rPr lang="en-US" dirty="0">
                <a:solidFill>
                  <a:srgbClr val="FFFF00"/>
                </a:solidFill>
              </a:rPr>
              <a:t>Block Proposal Phase</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55</a:t>
            </a:fld>
            <a:endParaRPr lang="en-US" dirty="0"/>
          </a:p>
        </p:txBody>
      </p:sp>
      <p:grpSp>
        <p:nvGrpSpPr>
          <p:cNvPr id="46" name="Group 2"/>
          <p:cNvGrpSpPr>
            <a:grpSpLocks/>
          </p:cNvGrpSpPr>
          <p:nvPr/>
        </p:nvGrpSpPr>
        <p:grpSpPr bwMode="auto">
          <a:xfrm>
            <a:off x="4451947" y="168182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 name="Group 2">
            <a:extLst>
              <a:ext uri="{FF2B5EF4-FFF2-40B4-BE49-F238E27FC236}">
                <a16:creationId xmlns:a16="http://schemas.microsoft.com/office/drawing/2014/main" id="{12175211-940E-8CE8-B9AC-4A3D4955E78B}"/>
              </a:ext>
            </a:extLst>
          </p:cNvPr>
          <p:cNvGrpSpPr>
            <a:grpSpLocks/>
          </p:cNvGrpSpPr>
          <p:nvPr/>
        </p:nvGrpSpPr>
        <p:grpSpPr bwMode="auto">
          <a:xfrm>
            <a:off x="3054167" y="1752600"/>
            <a:ext cx="1107141" cy="990600"/>
            <a:chOff x="3168" y="1824"/>
            <a:chExt cx="912" cy="816"/>
          </a:xfrm>
          <a:effectLst>
            <a:glow rad="101600">
              <a:schemeClr val="accent3">
                <a:satMod val="175000"/>
                <a:alpha val="40000"/>
              </a:schemeClr>
            </a:glow>
          </a:effectLst>
        </p:grpSpPr>
        <p:sp>
          <p:nvSpPr>
            <p:cNvPr id="6" name="Freeform 3">
              <a:extLst>
                <a:ext uri="{FF2B5EF4-FFF2-40B4-BE49-F238E27FC236}">
                  <a16:creationId xmlns:a16="http://schemas.microsoft.com/office/drawing/2014/main" id="{31F7C2BD-0719-1884-6749-9C6FAEF5F3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D78B8285-3046-7CFB-1746-ADF729FC25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D5B72E62-5608-1FF7-EEE5-C9F8FED874A2}"/>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B95321E6-ECA4-CA5F-9EAD-A51102B2C9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79F3114-1369-6405-E4AB-597255D456E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5013A77F-B97E-7000-F9AF-5A4048F504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828A8488-9EDC-9100-88FC-014874B422E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1360241D-B092-E2F5-C457-8F522ADD7AC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D2D77CF7-379C-91D2-9C95-D50CD6BB6FE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3" name="Freeform: Shape 2">
            <a:extLst>
              <a:ext uri="{FF2B5EF4-FFF2-40B4-BE49-F238E27FC236}">
                <a16:creationId xmlns:a16="http://schemas.microsoft.com/office/drawing/2014/main" id="{B0513977-343F-4E00-EF6C-305284449A33}"/>
              </a:ext>
            </a:extLst>
          </p:cNvPr>
          <p:cNvSpPr/>
          <p:nvPr/>
        </p:nvSpPr>
        <p:spPr bwMode="auto">
          <a:xfrm>
            <a:off x="3583064" y="187645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995806" y="1849650"/>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16" name="Straight Arrow Connector 15">
            <a:extLst>
              <a:ext uri="{FF2B5EF4-FFF2-40B4-BE49-F238E27FC236}">
                <a16:creationId xmlns:a16="http://schemas.microsoft.com/office/drawing/2014/main" id="{AF365AEC-510E-F4A9-7A57-B294C47E8652}"/>
              </a:ext>
            </a:extLst>
          </p:cNvPr>
          <p:cNvCxnSpPr>
            <a:cxnSpLocks/>
          </p:cNvCxnSpPr>
          <p:nvPr/>
        </p:nvCxnSpPr>
        <p:spPr bwMode="auto">
          <a:xfrm flipH="1">
            <a:off x="3950693" y="2674003"/>
            <a:ext cx="59728" cy="210460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08E5AB97-6283-1FFE-09CD-A3BACEC20368}"/>
              </a:ext>
            </a:extLst>
          </p:cNvPr>
          <p:cNvCxnSpPr>
            <a:cxnSpLocks/>
            <a:endCxn id="130" idx="0"/>
          </p:cNvCxnSpPr>
          <p:nvPr/>
        </p:nvCxnSpPr>
        <p:spPr bwMode="auto">
          <a:xfrm>
            <a:off x="4010421" y="2707271"/>
            <a:ext cx="1373604" cy="191893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8" name="Straight Arrow Connector 27">
            <a:extLst>
              <a:ext uri="{FF2B5EF4-FFF2-40B4-BE49-F238E27FC236}">
                <a16:creationId xmlns:a16="http://schemas.microsoft.com/office/drawing/2014/main" id="{C76E788A-1A15-B5CA-35C6-725334AD8581}"/>
              </a:ext>
            </a:extLst>
          </p:cNvPr>
          <p:cNvCxnSpPr>
            <a:cxnSpLocks/>
          </p:cNvCxnSpPr>
          <p:nvPr/>
        </p:nvCxnSpPr>
        <p:spPr bwMode="auto">
          <a:xfrm>
            <a:off x="4031394" y="2711520"/>
            <a:ext cx="2633915" cy="195358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945B8A18-5AD1-4D7E-96A1-9FBA1BFC153F}"/>
              </a:ext>
            </a:extLst>
          </p:cNvPr>
          <p:cNvCxnSpPr>
            <a:cxnSpLocks/>
          </p:cNvCxnSpPr>
          <p:nvPr/>
        </p:nvCxnSpPr>
        <p:spPr bwMode="auto">
          <a:xfrm>
            <a:off x="5339598" y="2550252"/>
            <a:ext cx="1455774" cy="211484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0F62E86C-A178-BB88-4EAD-8BDBFBCC5C8B}"/>
              </a:ext>
            </a:extLst>
          </p:cNvPr>
          <p:cNvCxnSpPr>
            <a:cxnSpLocks/>
          </p:cNvCxnSpPr>
          <p:nvPr/>
        </p:nvCxnSpPr>
        <p:spPr bwMode="auto">
          <a:xfrm flipH="1">
            <a:off x="2661123" y="2700665"/>
            <a:ext cx="1340692" cy="199987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p:cNvCxnSpPr>
          <p:nvPr/>
        </p:nvCxnSpPr>
        <p:spPr bwMode="auto">
          <a:xfrm>
            <a:off x="5343950" y="2601656"/>
            <a:ext cx="171536" cy="2093756"/>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p:cNvCxnSpPr>
          <p:nvPr/>
        </p:nvCxnSpPr>
        <p:spPr bwMode="auto">
          <a:xfrm flipH="1">
            <a:off x="4059274" y="2587270"/>
            <a:ext cx="1284676" cy="217112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p:cNvCxnSpPr>
          <p:nvPr/>
        </p:nvCxnSpPr>
        <p:spPr bwMode="auto">
          <a:xfrm flipH="1">
            <a:off x="2622198" y="2543386"/>
            <a:ext cx="2740935" cy="2367413"/>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7" name="Rounded Rectangular Callout 68">
            <a:extLst>
              <a:ext uri="{FF2B5EF4-FFF2-40B4-BE49-F238E27FC236}">
                <a16:creationId xmlns:a16="http://schemas.microsoft.com/office/drawing/2014/main" id="{D8F92632-2253-CA29-34E2-C919A5F541E0}"/>
              </a:ext>
            </a:extLst>
          </p:cNvPr>
          <p:cNvSpPr/>
          <p:nvPr/>
        </p:nvSpPr>
        <p:spPr bwMode="auto">
          <a:xfrm>
            <a:off x="714168" y="2002316"/>
            <a:ext cx="1944592" cy="510778"/>
          </a:xfrm>
          <a:prstGeom prst="wedgeRoundRectCallout">
            <a:avLst>
              <a:gd name="adj1" fmla="val 66882"/>
              <a:gd name="adj2" fmla="val -29098"/>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p>
        </p:txBody>
      </p:sp>
      <p:sp>
        <p:nvSpPr>
          <p:cNvPr id="59" name="TextBox 58">
            <a:extLst>
              <a:ext uri="{FF2B5EF4-FFF2-40B4-BE49-F238E27FC236}">
                <a16:creationId xmlns:a16="http://schemas.microsoft.com/office/drawing/2014/main" id="{26D37F04-9AA0-8C23-56E9-2165C8727D59}"/>
              </a:ext>
            </a:extLst>
          </p:cNvPr>
          <p:cNvSpPr txBox="1"/>
          <p:nvPr/>
        </p:nvSpPr>
        <p:spPr bwMode="auto">
          <a:xfrm>
            <a:off x="2769316" y="5914551"/>
            <a:ext cx="395646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phase’s committee</a:t>
            </a:r>
          </a:p>
        </p:txBody>
      </p:sp>
    </p:spTree>
    <p:extLst>
      <p:ext uri="{BB962C8B-B14F-4D97-AF65-F5344CB8AC3E}">
        <p14:creationId xmlns:p14="http://schemas.microsoft.com/office/powerpoint/2010/main" val="1503605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Soft Vote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grpSp>
        <p:nvGrpSpPr>
          <p:cNvPr id="4" name="Group 3"/>
          <p:cNvGrpSpPr/>
          <p:nvPr/>
        </p:nvGrpSpPr>
        <p:grpSpPr>
          <a:xfrm>
            <a:off x="1562577" y="2054209"/>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995298" y="5207568"/>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00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0000"/>
                </a:solidFill>
                <a:prstDash val="solid"/>
                <a:round/>
                <a:headEnd type="none" w="med" len="med"/>
                <a:tailEnd type="triangle" w="med" len="med"/>
              </a:ln>
              <a:effectLst/>
            </p:spPr>
          </p:cxnSp>
        </p:grpSp>
      </p:grpSp>
      <p:grpSp>
        <p:nvGrpSpPr>
          <p:cNvPr id="169" name="Group 168"/>
          <p:cNvGrpSpPr/>
          <p:nvPr/>
        </p:nvGrpSpPr>
        <p:grpSpPr>
          <a:xfrm>
            <a:off x="2014190" y="3298058"/>
            <a:ext cx="4757196" cy="1899653"/>
            <a:chOff x="2014190" y="3298058"/>
            <a:chExt cx="4757196" cy="1899653"/>
          </a:xfrm>
        </p:grpSpPr>
        <p:cxnSp>
          <p:nvCxnSpPr>
            <p:cNvPr id="156" name="Straight Arrow Connector 155"/>
            <p:cNvCxnSpPr>
              <a:cxnSpLocks/>
              <a:stCxn id="56" idx="4"/>
              <a:endCxn id="48" idx="0"/>
            </p:cNvCxnSpPr>
            <p:nvPr/>
          </p:nvCxnSpPr>
          <p:spPr bwMode="auto">
            <a:xfrm flipH="1">
              <a:off x="3599922" y="3298058"/>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98057"/>
            <a:ext cx="4757196" cy="1899654"/>
            <a:chOff x="2014190" y="3298057"/>
            <a:chExt cx="4757196" cy="1899654"/>
          </a:xfrm>
        </p:grpSpPr>
        <p:cxnSp>
          <p:nvCxnSpPr>
            <p:cNvPr id="171" name="Straight Arrow Connector 170"/>
            <p:cNvCxnSpPr>
              <a:cxnSpLocks/>
              <a:stCxn id="57" idx="4"/>
              <a:endCxn id="48" idx="0"/>
            </p:cNvCxnSpPr>
            <p:nvPr/>
          </p:nvCxnSpPr>
          <p:spPr bwMode="auto">
            <a:xfrm flipH="1">
              <a:off x="3599922" y="3298057"/>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2153302" y="3805105"/>
            <a:ext cx="434445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Narrow down to one block</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Vote for leader with least VRF</a:t>
            </a:r>
          </a:p>
        </p:txBody>
      </p:sp>
    </p:spTree>
    <p:extLst>
      <p:ext uri="{BB962C8B-B14F-4D97-AF65-F5344CB8AC3E}">
        <p14:creationId xmlns:p14="http://schemas.microsoft.com/office/powerpoint/2010/main" val="406616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Certify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grpSp>
        <p:nvGrpSpPr>
          <p:cNvPr id="4" name="Group 3"/>
          <p:cNvGrpSpPr/>
          <p:nvPr/>
        </p:nvGrpSpPr>
        <p:grpSpPr>
          <a:xfrm>
            <a:off x="1446658" y="5027222"/>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1446658" y="1937625"/>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30821"/>
            <a:ext cx="4757196" cy="1966890"/>
            <a:chOff x="2014190" y="3230821"/>
            <a:chExt cx="4757196" cy="1966890"/>
          </a:xfrm>
        </p:grpSpPr>
        <p:cxnSp>
          <p:nvCxnSpPr>
            <p:cNvPr id="156" name="Straight Arrow Connector 155"/>
            <p:cNvCxnSpPr>
              <a:stCxn id="79" idx="3"/>
              <a:endCxn id="48" idx="0"/>
            </p:cNvCxnSpPr>
            <p:nvPr/>
          </p:nvCxnSpPr>
          <p:spPr bwMode="auto">
            <a:xfrm flipH="1">
              <a:off x="3599922" y="3230821"/>
              <a:ext cx="1627273" cy="196688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30821"/>
            <a:ext cx="4795272" cy="1966890"/>
            <a:chOff x="2014190" y="3230821"/>
            <a:chExt cx="4795272" cy="1966890"/>
          </a:xfrm>
        </p:grpSpPr>
        <p:cxnSp>
          <p:nvCxnSpPr>
            <p:cNvPr id="171" name="Straight Arrow Connector 170"/>
            <p:cNvCxnSpPr>
              <a:stCxn id="70" idx="3"/>
              <a:endCxn id="48" idx="0"/>
            </p:cNvCxnSpPr>
            <p:nvPr/>
          </p:nvCxnSpPr>
          <p:spPr bwMode="auto">
            <a:xfrm flipH="1">
              <a:off x="3599922" y="3230821"/>
              <a:ext cx="3209540" cy="1966889"/>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1780210" y="3805105"/>
            <a:ext cx="558358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if enough wealth approves</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Make sure block is well-formed</a:t>
            </a:r>
          </a:p>
        </p:txBody>
      </p:sp>
    </p:spTree>
    <p:extLst>
      <p:ext uri="{BB962C8B-B14F-4D97-AF65-F5344CB8AC3E}">
        <p14:creationId xmlns:p14="http://schemas.microsoft.com/office/powerpoint/2010/main" val="23598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06525" y="1648430"/>
            <a:ext cx="1944592" cy="919401"/>
          </a:xfrm>
          <a:prstGeom prst="wedgeRoundRectCallout">
            <a:avLst>
              <a:gd name="adj1" fmla="val -77702"/>
              <a:gd name="adj2" fmla="val -5675"/>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 bad block</a:t>
            </a:r>
          </a:p>
        </p:txBody>
      </p:sp>
      <p:sp>
        <p:nvSpPr>
          <p:cNvPr id="2" name="Title 1"/>
          <p:cNvSpPr>
            <a:spLocks noGrp="1"/>
          </p:cNvSpPr>
          <p:nvPr>
            <p:ph type="title"/>
          </p:nvPr>
        </p:nvSpPr>
        <p:spPr/>
        <p:txBody>
          <a:bodyPr/>
          <a:lstStyle/>
          <a:p>
            <a:r>
              <a:rPr lang="en-US" dirty="0">
                <a:solidFill>
                  <a:srgbClr val="FFFF00"/>
                </a:solidFill>
              </a:rPr>
              <a:t>What if leader is bad?</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58</a:t>
            </a:fld>
            <a:endParaRPr lang="en-US" dirty="0"/>
          </a:p>
        </p:txBody>
      </p:sp>
      <p:grpSp>
        <p:nvGrpSpPr>
          <p:cNvPr id="46" name="Group 2"/>
          <p:cNvGrpSpPr>
            <a:grpSpLocks/>
          </p:cNvGrpSpPr>
          <p:nvPr/>
        </p:nvGrpSpPr>
        <p:grpSpPr bwMode="auto">
          <a:xfrm>
            <a:off x="4172275" y="1677581"/>
            <a:ext cx="1038267" cy="1023084"/>
            <a:chOff x="3168" y="1824"/>
            <a:chExt cx="912" cy="816"/>
          </a:xfrm>
          <a:solidFill>
            <a:srgbClr val="FF0000"/>
          </a:solidFill>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730936" y="1885153"/>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1" name="Straight Arrow Connector 30">
            <a:extLst>
              <a:ext uri="{FF2B5EF4-FFF2-40B4-BE49-F238E27FC236}">
                <a16:creationId xmlns:a16="http://schemas.microsoft.com/office/drawing/2014/main" id="{945B8A18-5AD1-4D7E-96A1-9FBA1BFC153F}"/>
              </a:ext>
            </a:extLst>
          </p:cNvPr>
          <p:cNvCxnSpPr>
            <a:cxnSpLocks/>
            <a:stCxn id="133" idx="5"/>
          </p:cNvCxnSpPr>
          <p:nvPr/>
        </p:nvCxnSpPr>
        <p:spPr bwMode="auto">
          <a:xfrm>
            <a:off x="4994240" y="2587445"/>
            <a:ext cx="1801132" cy="2077655"/>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a:stCxn id="133" idx="5"/>
          </p:cNvCxnSpPr>
          <p:nvPr/>
        </p:nvCxnSpPr>
        <p:spPr bwMode="auto">
          <a:xfrm>
            <a:off x="4994240" y="2587445"/>
            <a:ext cx="521246" cy="210796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a:stCxn id="133" idx="5"/>
          </p:cNvCxnSpPr>
          <p:nvPr/>
        </p:nvCxnSpPr>
        <p:spPr bwMode="auto">
          <a:xfrm flipH="1">
            <a:off x="4059274" y="2587445"/>
            <a:ext cx="934966" cy="21709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a:stCxn id="133" idx="5"/>
          </p:cNvCxnSpPr>
          <p:nvPr/>
        </p:nvCxnSpPr>
        <p:spPr bwMode="auto">
          <a:xfrm flipH="1">
            <a:off x="2622198" y="2587445"/>
            <a:ext cx="2372042" cy="2323354"/>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9" name="TextBox 58">
            <a:extLst>
              <a:ext uri="{FF2B5EF4-FFF2-40B4-BE49-F238E27FC236}">
                <a16:creationId xmlns:a16="http://schemas.microsoft.com/office/drawing/2014/main" id="{26D37F04-9AA0-8C23-56E9-2165C8727D59}"/>
              </a:ext>
            </a:extLst>
          </p:cNvPr>
          <p:cNvSpPr txBox="1"/>
          <p:nvPr/>
        </p:nvSpPr>
        <p:spPr bwMode="auto">
          <a:xfrm>
            <a:off x="2769316" y="5914551"/>
            <a:ext cx="395646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This phase’s committee</a:t>
            </a:r>
          </a:p>
        </p:txBody>
      </p:sp>
      <p:sp>
        <p:nvSpPr>
          <p:cNvPr id="17" name="Freeform 86">
            <a:extLst>
              <a:ext uri="{FF2B5EF4-FFF2-40B4-BE49-F238E27FC236}">
                <a16:creationId xmlns:a16="http://schemas.microsoft.com/office/drawing/2014/main" id="{C81022D0-A665-F10A-7F23-425FB9F75B3B}"/>
              </a:ext>
            </a:extLst>
          </p:cNvPr>
          <p:cNvSpPr/>
          <p:nvPr/>
        </p:nvSpPr>
        <p:spPr bwMode="auto">
          <a:xfrm>
            <a:off x="3640738" y="131233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8" name="TextBox 3">
            <a:extLst>
              <a:ext uri="{FF2B5EF4-FFF2-40B4-BE49-F238E27FC236}">
                <a16:creationId xmlns:a16="http://schemas.microsoft.com/office/drawing/2014/main" id="{65F40CA9-EEFB-512F-10E9-6C25ABA39F5B}"/>
              </a:ext>
            </a:extLst>
          </p:cNvPr>
          <p:cNvSpPr txBox="1"/>
          <p:nvPr/>
        </p:nvSpPr>
        <p:spPr bwMode="auto">
          <a:xfrm>
            <a:off x="1478263" y="3242875"/>
            <a:ext cx="6402715"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All good validators choose empty block</a:t>
            </a:r>
          </a:p>
        </p:txBody>
      </p:sp>
    </p:spTree>
    <p:extLst>
      <p:ext uri="{BB962C8B-B14F-4D97-AF65-F5344CB8AC3E}">
        <p14:creationId xmlns:p14="http://schemas.microsoft.com/office/powerpoint/2010/main" val="27500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Choosing a Seed</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pic>
        <p:nvPicPr>
          <p:cNvPr id="4098" name="Picture 2" descr="Image result for choosing a s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35200"/>
            <a:ext cx="762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1521185" y="1997083"/>
            <a:ext cx="45432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Sortition requires a seed …</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bwMode="auto">
          <a:xfrm>
            <a:off x="1521185" y="3646488"/>
            <a:ext cx="256352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Publicly known</a:t>
            </a:r>
          </a:p>
        </p:txBody>
      </p:sp>
      <p:sp>
        <p:nvSpPr>
          <p:cNvPr id="7" name="TextBox 3"/>
          <p:cNvSpPr txBox="1"/>
          <p:nvPr/>
        </p:nvSpPr>
        <p:spPr bwMode="auto">
          <a:xfrm>
            <a:off x="1521185" y="2805405"/>
            <a:ext cx="314541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Chosen at random</a:t>
            </a:r>
          </a:p>
        </p:txBody>
      </p:sp>
      <p:sp>
        <p:nvSpPr>
          <p:cNvPr id="8" name="TextBox 7"/>
          <p:cNvSpPr txBox="1"/>
          <p:nvPr/>
        </p:nvSpPr>
        <p:spPr bwMode="auto">
          <a:xfrm>
            <a:off x="1521185" y="4487571"/>
            <a:ext cx="530626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Algorand: new one every round</a:t>
            </a:r>
          </a:p>
        </p:txBody>
      </p:sp>
      <p:sp>
        <p:nvSpPr>
          <p:cNvPr id="9" name="TextBox 8"/>
          <p:cNvSpPr txBox="1"/>
          <p:nvPr/>
        </p:nvSpPr>
        <p:spPr bwMode="auto">
          <a:xfrm>
            <a:off x="1521185" y="5328654"/>
            <a:ext cx="56839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Cannot be controlled by Adversary</a:t>
            </a:r>
          </a:p>
        </p:txBody>
      </p:sp>
    </p:spTree>
    <p:extLst>
      <p:ext uri="{BB962C8B-B14F-4D97-AF65-F5344CB8AC3E}">
        <p14:creationId xmlns:p14="http://schemas.microsoft.com/office/powerpoint/2010/main" val="16336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AC246-BCD7-476F-5C73-1F34C4772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175" y="1157175"/>
            <a:ext cx="4543651" cy="4543651"/>
          </a:xfrm>
          <a:prstGeom prst="rect">
            <a:avLst/>
          </a:prstGeom>
          <a:effectLst>
            <a:glow rad="101600">
              <a:schemeClr val="accent3">
                <a:satMod val="175000"/>
                <a:alpha val="40000"/>
              </a:schemeClr>
            </a:glow>
          </a:effectLst>
        </p:spPr>
      </p:pic>
      <p:sp>
        <p:nvSpPr>
          <p:cNvPr id="2" name="Title 1">
            <a:extLst>
              <a:ext uri="{FF2B5EF4-FFF2-40B4-BE49-F238E27FC236}">
                <a16:creationId xmlns:a16="http://schemas.microsoft.com/office/drawing/2014/main" id="{B60012E2-67CD-8303-8A18-F14298C794D3}"/>
              </a:ext>
            </a:extLst>
          </p:cNvPr>
          <p:cNvSpPr>
            <a:spLocks noGrp="1"/>
          </p:cNvSpPr>
          <p:nvPr>
            <p:ph type="title"/>
          </p:nvPr>
        </p:nvSpPr>
        <p:spPr/>
        <p:txBody>
          <a:bodyPr/>
          <a:lstStyle/>
          <a:p>
            <a:r>
              <a:rPr lang="en-US" dirty="0">
                <a:solidFill>
                  <a:srgbClr val="FFFF00"/>
                </a:solidFill>
              </a:rPr>
              <a:t>PoW encourages Centralization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7" name="TextBox 6"/>
          <p:cNvSpPr txBox="1"/>
          <p:nvPr/>
        </p:nvSpPr>
        <p:spPr bwMode="auto">
          <a:xfrm>
            <a:off x="1655747" y="4843791"/>
            <a:ext cx="7024680"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Poorer miners forced into centralized pools</a:t>
            </a:r>
          </a:p>
        </p:txBody>
      </p:sp>
      <p:sp>
        <p:nvSpPr>
          <p:cNvPr id="9" name="TextBox 8"/>
          <p:cNvSpPr txBox="1"/>
          <p:nvPr/>
        </p:nvSpPr>
        <p:spPr bwMode="auto">
          <a:xfrm>
            <a:off x="1655747" y="2562848"/>
            <a:ext cx="35445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High barriers to entry</a:t>
            </a:r>
          </a:p>
        </p:txBody>
      </p:sp>
      <p:sp>
        <p:nvSpPr>
          <p:cNvPr id="10" name="TextBox 9"/>
          <p:cNvSpPr txBox="1"/>
          <p:nvPr/>
        </p:nvSpPr>
        <p:spPr bwMode="auto">
          <a:xfrm>
            <a:off x="1655747" y="3338291"/>
            <a:ext cx="456727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Mining hardware expensive</a:t>
            </a:r>
          </a:p>
        </p:txBody>
      </p:sp>
      <p:sp>
        <p:nvSpPr>
          <p:cNvPr id="11" name="TextBox 10">
            <a:extLst>
              <a:ext uri="{FF2B5EF4-FFF2-40B4-BE49-F238E27FC236}">
                <a16:creationId xmlns:a16="http://schemas.microsoft.com/office/drawing/2014/main" id="{89B1331C-B797-4802-925E-741CE1AC9873}"/>
              </a:ext>
            </a:extLst>
          </p:cNvPr>
          <p:cNvSpPr txBox="1"/>
          <p:nvPr/>
        </p:nvSpPr>
        <p:spPr bwMode="auto">
          <a:xfrm>
            <a:off x="1655747" y="4113734"/>
            <a:ext cx="556274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Only “</a:t>
            </a:r>
            <a:r>
              <a:rPr lang="en-US" sz="2800" dirty="0">
                <a:solidFill>
                  <a:schemeClr val="tx1"/>
                </a:solidFill>
                <a:latin typeface="Arial" panose="020B0604020202020204" pitchFamily="34" charset="0"/>
                <a:cs typeface="Arial" panose="020B0604020202020204" pitchFamily="34" charset="0"/>
              </a:rPr>
              <a:t>deep pockets</a:t>
            </a:r>
            <a:r>
              <a:rPr lang="en-US" sz="2800" dirty="0">
                <a:solidFill>
                  <a:srgbClr val="FFFF00"/>
                </a:solidFill>
                <a:latin typeface="Arial" panose="020B0604020202020204" pitchFamily="34" charset="0"/>
                <a:cs typeface="Arial" panose="020B0604020202020204" pitchFamily="34" charset="0"/>
              </a:rPr>
              <a:t>” can compete</a:t>
            </a:r>
          </a:p>
        </p:txBody>
      </p:sp>
    </p:spTree>
    <p:extLst>
      <p:ext uri="{BB962C8B-B14F-4D97-AF65-F5344CB8AC3E}">
        <p14:creationId xmlns:p14="http://schemas.microsoft.com/office/powerpoint/2010/main" val="38733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301385" y="1786541"/>
            <a:ext cx="2061380" cy="510778"/>
          </a:xfrm>
          <a:prstGeom prst="wedgeRoundRectCallout">
            <a:avLst>
              <a:gd name="adj1" fmla="val -77702"/>
              <a:gd name="adj2" fmla="val -5675"/>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r>
              <a:rPr lang="en-US" i="1" dirty="0" err="1">
                <a:solidFill>
                  <a:schemeClr val="tx1"/>
                </a:solidFill>
                <a:latin typeface="Arial" panose="020B0604020202020204" pitchFamily="34" charset="0"/>
                <a:cs typeface="Arial" pitchFamily="34" charset="0"/>
              </a:rPr>
              <a:t>s</a:t>
            </a:r>
            <a:r>
              <a:rPr lang="en-US" i="1" baseline="-25000" dirty="0" err="1">
                <a:solidFill>
                  <a:schemeClr val="tx1"/>
                </a:solidFill>
                <a:latin typeface="Arial" panose="020B0604020202020204" pitchFamily="34" charset="0"/>
                <a:cs typeface="Arial" pitchFamily="34" charset="0"/>
              </a:rPr>
              <a:t>r</a:t>
            </a:r>
            <a:r>
              <a:rPr lang="en-US" i="1" dirty="0">
                <a:solidFill>
                  <a:schemeClr val="tx1"/>
                </a:solidFill>
                <a:latin typeface="Arial" panose="020B0604020202020204" pitchFamily="34" charset="0"/>
                <a:cs typeface="Arial" pitchFamily="34" charset="0"/>
              </a:rPr>
              <a:t>’</a:t>
            </a:r>
          </a:p>
        </p:txBody>
      </p:sp>
      <p:sp>
        <p:nvSpPr>
          <p:cNvPr id="2" name="Title 1"/>
          <p:cNvSpPr>
            <a:spLocks noGrp="1"/>
          </p:cNvSpPr>
          <p:nvPr>
            <p:ph type="title"/>
          </p:nvPr>
        </p:nvSpPr>
        <p:spPr/>
        <p:txBody>
          <a:bodyPr/>
          <a:lstStyle/>
          <a:p>
            <a:r>
              <a:rPr lang="en-US" dirty="0">
                <a:solidFill>
                  <a:srgbClr val="FFFF00"/>
                </a:solidFill>
              </a:rPr>
              <a:t>Proposers: seeds &amp; blocks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60</a:t>
            </a:fld>
            <a:endParaRPr lang="en-US" dirty="0"/>
          </a:p>
        </p:txBody>
      </p:sp>
      <p:grpSp>
        <p:nvGrpSpPr>
          <p:cNvPr id="46" name="Group 2"/>
          <p:cNvGrpSpPr>
            <a:grpSpLocks/>
          </p:cNvGrpSpPr>
          <p:nvPr/>
        </p:nvGrpSpPr>
        <p:grpSpPr bwMode="auto">
          <a:xfrm>
            <a:off x="4451947" y="168182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 name="Group 2">
            <a:extLst>
              <a:ext uri="{FF2B5EF4-FFF2-40B4-BE49-F238E27FC236}">
                <a16:creationId xmlns:a16="http://schemas.microsoft.com/office/drawing/2014/main" id="{12175211-940E-8CE8-B9AC-4A3D4955E78B}"/>
              </a:ext>
            </a:extLst>
          </p:cNvPr>
          <p:cNvGrpSpPr>
            <a:grpSpLocks/>
          </p:cNvGrpSpPr>
          <p:nvPr/>
        </p:nvGrpSpPr>
        <p:grpSpPr bwMode="auto">
          <a:xfrm>
            <a:off x="3054167" y="1752600"/>
            <a:ext cx="1107141" cy="990600"/>
            <a:chOff x="3168" y="1824"/>
            <a:chExt cx="912" cy="816"/>
          </a:xfrm>
          <a:effectLst>
            <a:glow rad="101600">
              <a:schemeClr val="accent3">
                <a:satMod val="175000"/>
                <a:alpha val="40000"/>
              </a:schemeClr>
            </a:glow>
          </a:effectLst>
        </p:grpSpPr>
        <p:sp>
          <p:nvSpPr>
            <p:cNvPr id="6" name="Freeform 3">
              <a:extLst>
                <a:ext uri="{FF2B5EF4-FFF2-40B4-BE49-F238E27FC236}">
                  <a16:creationId xmlns:a16="http://schemas.microsoft.com/office/drawing/2014/main" id="{31F7C2BD-0719-1884-6749-9C6FAEF5F3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D78B8285-3046-7CFB-1746-ADF729FC25F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D5B72E62-5608-1FF7-EEE5-C9F8FED874A2}"/>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B95321E6-ECA4-CA5F-9EAD-A51102B2C9E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79F3114-1369-6405-E4AB-597255D456E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5013A77F-B97E-7000-F9AF-5A4048F504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828A8488-9EDC-9100-88FC-014874B422E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1360241D-B092-E2F5-C457-8F522ADD7AC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D2D77CF7-379C-91D2-9C95-D50CD6BB6FE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3" name="Freeform: Shape 2">
            <a:extLst>
              <a:ext uri="{FF2B5EF4-FFF2-40B4-BE49-F238E27FC236}">
                <a16:creationId xmlns:a16="http://schemas.microsoft.com/office/drawing/2014/main" id="{B0513977-343F-4E00-EF6C-305284449A33}"/>
              </a:ext>
            </a:extLst>
          </p:cNvPr>
          <p:cNvSpPr/>
          <p:nvPr/>
        </p:nvSpPr>
        <p:spPr bwMode="auto">
          <a:xfrm>
            <a:off x="3583064" y="1876456"/>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995806" y="1849650"/>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16" name="Straight Arrow Connector 15">
            <a:extLst>
              <a:ext uri="{FF2B5EF4-FFF2-40B4-BE49-F238E27FC236}">
                <a16:creationId xmlns:a16="http://schemas.microsoft.com/office/drawing/2014/main" id="{AF365AEC-510E-F4A9-7A57-B294C47E8652}"/>
              </a:ext>
            </a:extLst>
          </p:cNvPr>
          <p:cNvCxnSpPr>
            <a:cxnSpLocks/>
          </p:cNvCxnSpPr>
          <p:nvPr/>
        </p:nvCxnSpPr>
        <p:spPr bwMode="auto">
          <a:xfrm flipH="1">
            <a:off x="3950693" y="2674003"/>
            <a:ext cx="59728" cy="210460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5" name="Straight Arrow Connector 24">
            <a:extLst>
              <a:ext uri="{FF2B5EF4-FFF2-40B4-BE49-F238E27FC236}">
                <a16:creationId xmlns:a16="http://schemas.microsoft.com/office/drawing/2014/main" id="{08E5AB97-6283-1FFE-09CD-A3BACEC20368}"/>
              </a:ext>
            </a:extLst>
          </p:cNvPr>
          <p:cNvCxnSpPr>
            <a:cxnSpLocks/>
            <a:endCxn id="130" idx="0"/>
          </p:cNvCxnSpPr>
          <p:nvPr/>
        </p:nvCxnSpPr>
        <p:spPr bwMode="auto">
          <a:xfrm>
            <a:off x="4010421" y="2707271"/>
            <a:ext cx="1373604" cy="191893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28" name="Straight Arrow Connector 27">
            <a:extLst>
              <a:ext uri="{FF2B5EF4-FFF2-40B4-BE49-F238E27FC236}">
                <a16:creationId xmlns:a16="http://schemas.microsoft.com/office/drawing/2014/main" id="{C76E788A-1A15-B5CA-35C6-725334AD8581}"/>
              </a:ext>
            </a:extLst>
          </p:cNvPr>
          <p:cNvCxnSpPr>
            <a:cxnSpLocks/>
          </p:cNvCxnSpPr>
          <p:nvPr/>
        </p:nvCxnSpPr>
        <p:spPr bwMode="auto">
          <a:xfrm>
            <a:off x="4031394" y="2711520"/>
            <a:ext cx="2633915" cy="195358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1" name="Straight Arrow Connector 30">
            <a:extLst>
              <a:ext uri="{FF2B5EF4-FFF2-40B4-BE49-F238E27FC236}">
                <a16:creationId xmlns:a16="http://schemas.microsoft.com/office/drawing/2014/main" id="{945B8A18-5AD1-4D7E-96A1-9FBA1BFC153F}"/>
              </a:ext>
            </a:extLst>
          </p:cNvPr>
          <p:cNvCxnSpPr>
            <a:cxnSpLocks/>
          </p:cNvCxnSpPr>
          <p:nvPr/>
        </p:nvCxnSpPr>
        <p:spPr bwMode="auto">
          <a:xfrm>
            <a:off x="5339598" y="2550252"/>
            <a:ext cx="1455774" cy="2114848"/>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2" name="Straight Arrow Connector 31">
            <a:extLst>
              <a:ext uri="{FF2B5EF4-FFF2-40B4-BE49-F238E27FC236}">
                <a16:creationId xmlns:a16="http://schemas.microsoft.com/office/drawing/2014/main" id="{0F62E86C-A178-BB88-4EAD-8BDBFBCC5C8B}"/>
              </a:ext>
            </a:extLst>
          </p:cNvPr>
          <p:cNvCxnSpPr>
            <a:cxnSpLocks/>
          </p:cNvCxnSpPr>
          <p:nvPr/>
        </p:nvCxnSpPr>
        <p:spPr bwMode="auto">
          <a:xfrm flipH="1">
            <a:off x="2661123" y="2700665"/>
            <a:ext cx="1340692" cy="199987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p:cNvCxnSpPr>
          <p:nvPr/>
        </p:nvCxnSpPr>
        <p:spPr bwMode="auto">
          <a:xfrm>
            <a:off x="5343950" y="2601656"/>
            <a:ext cx="171536" cy="2093756"/>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p:cNvCxnSpPr>
          <p:nvPr/>
        </p:nvCxnSpPr>
        <p:spPr bwMode="auto">
          <a:xfrm flipH="1">
            <a:off x="4059274" y="2587270"/>
            <a:ext cx="1284676" cy="217112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p:cNvCxnSpPr>
          <p:nvPr/>
        </p:nvCxnSpPr>
        <p:spPr bwMode="auto">
          <a:xfrm flipH="1">
            <a:off x="2622198" y="2543386"/>
            <a:ext cx="2740935" cy="2367413"/>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7" name="Rounded Rectangular Callout 68">
            <a:extLst>
              <a:ext uri="{FF2B5EF4-FFF2-40B4-BE49-F238E27FC236}">
                <a16:creationId xmlns:a16="http://schemas.microsoft.com/office/drawing/2014/main" id="{D8F92632-2253-CA29-34E2-C919A5F541E0}"/>
              </a:ext>
            </a:extLst>
          </p:cNvPr>
          <p:cNvSpPr/>
          <p:nvPr/>
        </p:nvSpPr>
        <p:spPr bwMode="auto">
          <a:xfrm>
            <a:off x="625682" y="2002316"/>
            <a:ext cx="2033078" cy="510778"/>
          </a:xfrm>
          <a:prstGeom prst="wedgeRoundRectCallout">
            <a:avLst>
              <a:gd name="adj1" fmla="val 66882"/>
              <a:gd name="adj2" fmla="val -29098"/>
              <a:gd name="adj3" fmla="val 16667"/>
            </a:avLst>
          </a:prstGeom>
          <a:solidFill>
            <a:schemeClr val="bg1"/>
          </a:solidFill>
          <a:ln w="38100">
            <a:solidFill>
              <a:srgbClr val="0000FF"/>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t>
            </a:r>
            <a:r>
              <a:rPr lang="en-US" i="1" dirty="0" err="1">
                <a:solidFill>
                  <a:schemeClr val="tx1"/>
                </a:solidFill>
                <a:latin typeface="Arial" panose="020B0604020202020204" pitchFamily="34" charset="0"/>
                <a:cs typeface="Arial" pitchFamily="34" charset="0"/>
              </a:rPr>
              <a:t>s</a:t>
            </a:r>
            <a:r>
              <a:rPr lang="en-US" i="1" baseline="-25000" dirty="0" err="1">
                <a:solidFill>
                  <a:schemeClr val="tx1"/>
                </a:solidFill>
                <a:latin typeface="Arial" panose="020B0604020202020204" pitchFamily="34" charset="0"/>
                <a:cs typeface="Arial" pitchFamily="34" charset="0"/>
              </a:rPr>
              <a:t>r</a:t>
            </a:r>
            <a:endParaRPr lang="en-US" i="1" baseline="-25000" dirty="0">
              <a:solidFill>
                <a:schemeClr val="tx1"/>
              </a:solidFill>
              <a:latin typeface="Arial" panose="020B0604020202020204" pitchFamily="34" charset="0"/>
              <a:cs typeface="Arial" pitchFamily="34" charset="0"/>
            </a:endParaRPr>
          </a:p>
        </p:txBody>
      </p:sp>
      <p:sp>
        <p:nvSpPr>
          <p:cNvPr id="59" name="TextBox 58">
            <a:extLst>
              <a:ext uri="{FF2B5EF4-FFF2-40B4-BE49-F238E27FC236}">
                <a16:creationId xmlns:a16="http://schemas.microsoft.com/office/drawing/2014/main" id="{26D37F04-9AA0-8C23-56E9-2165C8727D59}"/>
              </a:ext>
            </a:extLst>
          </p:cNvPr>
          <p:cNvSpPr txBox="1"/>
          <p:nvPr/>
        </p:nvSpPr>
        <p:spPr bwMode="auto">
          <a:xfrm>
            <a:off x="2289706" y="5914551"/>
            <a:ext cx="491570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Validators adopt seed &amp; block</a:t>
            </a:r>
          </a:p>
        </p:txBody>
      </p:sp>
    </p:spTree>
    <p:extLst>
      <p:ext uri="{BB962C8B-B14F-4D97-AF65-F5344CB8AC3E}">
        <p14:creationId xmlns:p14="http://schemas.microsoft.com/office/powerpoint/2010/main" val="2233660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Soft Vote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grpSp>
        <p:nvGrpSpPr>
          <p:cNvPr id="4" name="Group 3"/>
          <p:cNvGrpSpPr/>
          <p:nvPr/>
        </p:nvGrpSpPr>
        <p:grpSpPr>
          <a:xfrm>
            <a:off x="1562577" y="2054209"/>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66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995298" y="5207568"/>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98058"/>
            <a:ext cx="4757196" cy="1899653"/>
            <a:chOff x="2014190" y="3298058"/>
            <a:chExt cx="4757196" cy="1899653"/>
          </a:xfrm>
        </p:grpSpPr>
        <p:cxnSp>
          <p:nvCxnSpPr>
            <p:cNvPr id="156" name="Straight Arrow Connector 155"/>
            <p:cNvCxnSpPr>
              <a:cxnSpLocks/>
              <a:stCxn id="56" idx="4"/>
              <a:endCxn id="48" idx="0"/>
            </p:cNvCxnSpPr>
            <p:nvPr/>
          </p:nvCxnSpPr>
          <p:spPr bwMode="auto">
            <a:xfrm flipH="1">
              <a:off x="3599922" y="3298058"/>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98057"/>
            <a:ext cx="4757196" cy="1899654"/>
            <a:chOff x="2014190" y="3298057"/>
            <a:chExt cx="4757196" cy="1899654"/>
          </a:xfrm>
        </p:grpSpPr>
        <p:cxnSp>
          <p:nvCxnSpPr>
            <p:cNvPr id="171" name="Straight Arrow Connector 170"/>
            <p:cNvCxnSpPr>
              <a:cxnSpLocks/>
              <a:stCxn id="57" idx="4"/>
              <a:endCxn id="48" idx="0"/>
            </p:cNvCxnSpPr>
            <p:nvPr/>
          </p:nvCxnSpPr>
          <p:spPr bwMode="auto">
            <a:xfrm flipH="1">
              <a:off x="3599922" y="3298057"/>
              <a:ext cx="3171464" cy="1899653"/>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52" name="TextBox 51">
            <a:extLst>
              <a:ext uri="{FF2B5EF4-FFF2-40B4-BE49-F238E27FC236}">
                <a16:creationId xmlns:a16="http://schemas.microsoft.com/office/drawing/2014/main" id="{2397D072-906D-F76B-E6BF-6356E782EC7B}"/>
              </a:ext>
            </a:extLst>
          </p:cNvPr>
          <p:cNvSpPr txBox="1"/>
          <p:nvPr/>
        </p:nvSpPr>
        <p:spPr bwMode="auto">
          <a:xfrm>
            <a:off x="3326694" y="6365335"/>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new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1093719" y="3805105"/>
            <a:ext cx="646362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Narrow down to one block &amp; one seed</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Vote for leader with least VRF</a:t>
            </a:r>
          </a:p>
        </p:txBody>
      </p:sp>
    </p:spTree>
    <p:extLst>
      <p:ext uri="{BB962C8B-B14F-4D97-AF65-F5344CB8AC3E}">
        <p14:creationId xmlns:p14="http://schemas.microsoft.com/office/powerpoint/2010/main" val="17002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dirty="0">
                <a:solidFill>
                  <a:srgbClr val="FFFF00"/>
                </a:solidFill>
              </a:rPr>
              <a:t>Certify Phase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grpSp>
        <p:nvGrpSpPr>
          <p:cNvPr id="4" name="Group 3"/>
          <p:cNvGrpSpPr/>
          <p:nvPr/>
        </p:nvGrpSpPr>
        <p:grpSpPr>
          <a:xfrm>
            <a:off x="1446658" y="5027222"/>
            <a:ext cx="5853942" cy="1297527"/>
            <a:chOff x="1645029" y="4455722"/>
            <a:chExt cx="5853942" cy="1297527"/>
          </a:xfrm>
          <a:effectLst>
            <a:glow rad="1016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66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3814164" y="4455722"/>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47" name="Oval 46"/>
          <p:cNvSpPr/>
          <p:nvPr/>
        </p:nvSpPr>
        <p:spPr bwMode="auto">
          <a:xfrm>
            <a:off x="1417051" y="51977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Oval 47"/>
          <p:cNvSpPr/>
          <p:nvPr/>
        </p:nvSpPr>
        <p:spPr bwMode="auto">
          <a:xfrm>
            <a:off x="3002783" y="51977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Oval 48"/>
          <p:cNvSpPr/>
          <p:nvPr/>
        </p:nvSpPr>
        <p:spPr bwMode="auto">
          <a:xfrm>
            <a:off x="4588515" y="51977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Oval 49"/>
          <p:cNvSpPr/>
          <p:nvPr/>
        </p:nvSpPr>
        <p:spPr bwMode="auto">
          <a:xfrm>
            <a:off x="6174247" y="51977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3" name="Group 52"/>
          <p:cNvGrpSpPr/>
          <p:nvPr/>
        </p:nvGrpSpPr>
        <p:grpSpPr>
          <a:xfrm>
            <a:off x="1446658" y="1937625"/>
            <a:ext cx="6280292" cy="1293196"/>
            <a:chOff x="1645029" y="4460053"/>
            <a:chExt cx="6280292" cy="1293196"/>
          </a:xfrm>
          <a:effectLst>
            <a:glow rad="101600">
              <a:schemeClr val="accent3">
                <a:satMod val="175000"/>
                <a:alpha val="40000"/>
              </a:schemeClr>
            </a:glow>
          </a:effectLst>
        </p:grpSpPr>
        <p:grpSp>
          <p:nvGrpSpPr>
            <p:cNvPr id="58" name="Group 57"/>
            <p:cNvGrpSpPr/>
            <p:nvPr/>
          </p:nvGrpSpPr>
          <p:grpSpPr>
            <a:xfrm>
              <a:off x="1645029" y="4762649"/>
              <a:ext cx="5853942" cy="990600"/>
              <a:chOff x="869252" y="4762649"/>
              <a:chExt cx="5853942" cy="990600"/>
            </a:xfrm>
          </p:grpSpPr>
          <p:grpSp>
            <p:nvGrpSpPr>
              <p:cNvPr id="60" name="Group 2"/>
              <p:cNvGrpSpPr>
                <a:grpSpLocks/>
              </p:cNvGrpSpPr>
              <p:nvPr/>
            </p:nvGrpSpPr>
            <p:grpSpPr bwMode="auto">
              <a:xfrm flipH="1">
                <a:off x="869252" y="4762649"/>
                <a:ext cx="1107141" cy="990600"/>
                <a:chOff x="3168" y="1824"/>
                <a:chExt cx="912" cy="816"/>
              </a:xfrm>
            </p:grpSpPr>
            <p:sp>
              <p:nvSpPr>
                <p:cNvPr id="9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1" name="Group 2"/>
              <p:cNvGrpSpPr>
                <a:grpSpLocks/>
              </p:cNvGrpSpPr>
              <p:nvPr/>
            </p:nvGrpSpPr>
            <p:grpSpPr bwMode="auto">
              <a:xfrm flipH="1">
                <a:off x="2451519" y="4762649"/>
                <a:ext cx="1107141" cy="990600"/>
                <a:chOff x="3168" y="1824"/>
                <a:chExt cx="912" cy="816"/>
              </a:xfrm>
            </p:grpSpPr>
            <p:sp>
              <p:nvSpPr>
                <p:cNvPr id="8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p:cNvGrpSpPr>
                <a:grpSpLocks/>
              </p:cNvGrpSpPr>
              <p:nvPr/>
            </p:nvGrpSpPr>
            <p:grpSpPr bwMode="auto">
              <a:xfrm flipH="1">
                <a:off x="4033786" y="4762649"/>
                <a:ext cx="1107141" cy="990600"/>
                <a:chOff x="3168" y="1824"/>
                <a:chExt cx="912" cy="816"/>
              </a:xfrm>
            </p:grpSpPr>
            <p:sp>
              <p:nvSpPr>
                <p:cNvPr id="73"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p:cNvGrpSpPr>
                <a:grpSpLocks/>
              </p:cNvGrpSpPr>
              <p:nvPr/>
            </p:nvGrpSpPr>
            <p:grpSpPr bwMode="auto">
              <a:xfrm flipH="1">
                <a:off x="5616053" y="4762649"/>
                <a:ext cx="1107141" cy="990600"/>
                <a:chOff x="3168" y="1824"/>
                <a:chExt cx="912" cy="816"/>
              </a:xfrm>
            </p:grpSpPr>
            <p:sp>
              <p:nvSpPr>
                <p:cNvPr id="64"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9" name="Freeform 58"/>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chemeClr val="bg1"/>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
        <p:nvSpPr>
          <p:cNvPr id="54" name="Oval 53"/>
          <p:cNvSpPr/>
          <p:nvPr/>
        </p:nvSpPr>
        <p:spPr bwMode="auto">
          <a:xfrm>
            <a:off x="1417051" y="2103783"/>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5" name="Oval 54"/>
          <p:cNvSpPr/>
          <p:nvPr/>
        </p:nvSpPr>
        <p:spPr bwMode="auto">
          <a:xfrm>
            <a:off x="3002783" y="2103782"/>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6" name="Oval 55"/>
          <p:cNvSpPr/>
          <p:nvPr/>
        </p:nvSpPr>
        <p:spPr bwMode="auto">
          <a:xfrm>
            <a:off x="4588515" y="210378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7" name="Oval 56"/>
          <p:cNvSpPr/>
          <p:nvPr/>
        </p:nvSpPr>
        <p:spPr bwMode="auto">
          <a:xfrm>
            <a:off x="6174247" y="210378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117" name="Group 116"/>
          <p:cNvGrpSpPr/>
          <p:nvPr/>
        </p:nvGrpSpPr>
        <p:grpSpPr>
          <a:xfrm>
            <a:off x="2014190" y="3298060"/>
            <a:ext cx="4757196" cy="1899651"/>
            <a:chOff x="2014190" y="3298060"/>
            <a:chExt cx="4757196" cy="1899651"/>
          </a:xfrm>
        </p:grpSpPr>
        <p:cxnSp>
          <p:nvCxnSpPr>
            <p:cNvPr id="105" name="Straight Arrow Connector 104"/>
            <p:cNvCxnSpPr>
              <a:stCxn id="54" idx="4"/>
              <a:endCxn id="47" idx="0"/>
            </p:cNvCxnSpPr>
            <p:nvPr/>
          </p:nvCxnSpPr>
          <p:spPr bwMode="auto">
            <a:xfrm>
              <a:off x="2014190" y="3298060"/>
              <a:ext cx="0" cy="1899651"/>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08" name="Straight Arrow Connector 107"/>
            <p:cNvCxnSpPr>
              <a:stCxn id="54" idx="4"/>
              <a:endCxn id="48" idx="0"/>
            </p:cNvCxnSpPr>
            <p:nvPr/>
          </p:nvCxnSpPr>
          <p:spPr bwMode="auto">
            <a:xfrm>
              <a:off x="2014190" y="3298060"/>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1" name="Straight Arrow Connector 110"/>
            <p:cNvCxnSpPr>
              <a:stCxn id="54" idx="4"/>
              <a:endCxn id="49" idx="0"/>
            </p:cNvCxnSpPr>
            <p:nvPr/>
          </p:nvCxnSpPr>
          <p:spPr bwMode="auto">
            <a:xfrm>
              <a:off x="2014190" y="3298060"/>
              <a:ext cx="3171464" cy="189964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14" name="Straight Arrow Connector 113"/>
            <p:cNvCxnSpPr>
              <a:stCxn id="54" idx="4"/>
              <a:endCxn id="50" idx="0"/>
            </p:cNvCxnSpPr>
            <p:nvPr/>
          </p:nvCxnSpPr>
          <p:spPr bwMode="auto">
            <a:xfrm>
              <a:off x="2014190" y="3298060"/>
              <a:ext cx="4757196" cy="1899648"/>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54" name="Group 153"/>
          <p:cNvGrpSpPr/>
          <p:nvPr/>
        </p:nvGrpSpPr>
        <p:grpSpPr>
          <a:xfrm>
            <a:off x="2014190" y="3298059"/>
            <a:ext cx="4757196" cy="1899652"/>
            <a:chOff x="2014190" y="3298059"/>
            <a:chExt cx="4757196" cy="1899652"/>
          </a:xfrm>
        </p:grpSpPr>
        <p:cxnSp>
          <p:nvCxnSpPr>
            <p:cNvPr id="120" name="Straight Arrow Connector 119"/>
            <p:cNvCxnSpPr>
              <a:endCxn id="48" idx="0"/>
            </p:cNvCxnSpPr>
            <p:nvPr/>
          </p:nvCxnSpPr>
          <p:spPr bwMode="auto">
            <a:xfrm>
              <a:off x="3594049" y="3343880"/>
              <a:ext cx="5873" cy="1853830"/>
            </a:xfrm>
            <a:prstGeom prst="straightConnector1">
              <a:avLst/>
            </a:prstGeom>
            <a:noFill/>
            <a:ln w="57150" cap="flat" cmpd="sng" algn="ctr">
              <a:solidFill>
                <a:srgbClr val="FFFF00"/>
              </a:solidFill>
              <a:prstDash val="solid"/>
              <a:round/>
              <a:headEnd type="none" w="med" len="med"/>
              <a:tailEnd type="triangle" w="med" len="med"/>
            </a:ln>
            <a:effectLst/>
          </p:spPr>
        </p:cxnSp>
        <p:grpSp>
          <p:nvGrpSpPr>
            <p:cNvPr id="153" name="Group 152"/>
            <p:cNvGrpSpPr/>
            <p:nvPr/>
          </p:nvGrpSpPr>
          <p:grpSpPr>
            <a:xfrm>
              <a:off x="2014190" y="3298059"/>
              <a:ext cx="4757196" cy="1899652"/>
              <a:chOff x="2014190" y="3298059"/>
              <a:chExt cx="4757196" cy="1899652"/>
            </a:xfrm>
          </p:grpSpPr>
          <p:cxnSp>
            <p:nvCxnSpPr>
              <p:cNvPr id="143" name="Straight Arrow Connector 142"/>
              <p:cNvCxnSpPr>
                <a:stCxn id="55" idx="4"/>
                <a:endCxn id="47" idx="0"/>
              </p:cNvCxnSpPr>
              <p:nvPr/>
            </p:nvCxnSpPr>
            <p:spPr bwMode="auto">
              <a:xfrm flipH="1">
                <a:off x="2014190" y="3298059"/>
                <a:ext cx="1585732" cy="1899652"/>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6" name="Straight Arrow Connector 145"/>
              <p:cNvCxnSpPr>
                <a:stCxn id="55" idx="4"/>
                <a:endCxn id="49" idx="0"/>
              </p:cNvCxnSpPr>
              <p:nvPr/>
            </p:nvCxnSpPr>
            <p:spPr bwMode="auto">
              <a:xfrm>
                <a:off x="3599922" y="3298059"/>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49" name="Straight Arrow Connector 148"/>
              <p:cNvCxnSpPr>
                <a:endCxn id="50" idx="0"/>
              </p:cNvCxnSpPr>
              <p:nvPr/>
            </p:nvCxnSpPr>
            <p:spPr bwMode="auto">
              <a:xfrm>
                <a:off x="3599922" y="3343880"/>
                <a:ext cx="3171464" cy="1853828"/>
              </a:xfrm>
              <a:prstGeom prst="straightConnector1">
                <a:avLst/>
              </a:prstGeom>
              <a:noFill/>
              <a:ln w="57150" cap="flat" cmpd="sng" algn="ctr">
                <a:solidFill>
                  <a:srgbClr val="FFFF00"/>
                </a:solidFill>
                <a:prstDash val="solid"/>
                <a:round/>
                <a:headEnd type="none" w="med" len="med"/>
                <a:tailEnd type="triangle" w="med" len="med"/>
              </a:ln>
              <a:effectLst/>
            </p:spPr>
          </p:cxnSp>
        </p:grpSp>
      </p:grpSp>
      <p:grpSp>
        <p:nvGrpSpPr>
          <p:cNvPr id="169" name="Group 168"/>
          <p:cNvGrpSpPr/>
          <p:nvPr/>
        </p:nvGrpSpPr>
        <p:grpSpPr>
          <a:xfrm>
            <a:off x="2014190" y="3230821"/>
            <a:ext cx="4757196" cy="1966890"/>
            <a:chOff x="2014190" y="3230821"/>
            <a:chExt cx="4757196" cy="1966890"/>
          </a:xfrm>
        </p:grpSpPr>
        <p:cxnSp>
          <p:nvCxnSpPr>
            <p:cNvPr id="156" name="Straight Arrow Connector 155"/>
            <p:cNvCxnSpPr>
              <a:stCxn id="79" idx="3"/>
              <a:endCxn id="48" idx="0"/>
            </p:cNvCxnSpPr>
            <p:nvPr/>
          </p:nvCxnSpPr>
          <p:spPr bwMode="auto">
            <a:xfrm flipH="1">
              <a:off x="3599922" y="3230821"/>
              <a:ext cx="1627273" cy="1966889"/>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8" name="Straight Arrow Connector 157"/>
            <p:cNvCxnSpPr>
              <a:stCxn id="56" idx="4"/>
              <a:endCxn id="47" idx="0"/>
            </p:cNvCxnSpPr>
            <p:nvPr/>
          </p:nvCxnSpPr>
          <p:spPr bwMode="auto">
            <a:xfrm flipH="1">
              <a:off x="2014190" y="3298058"/>
              <a:ext cx="3171464" cy="1899653"/>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59" name="Straight Arrow Connector 158"/>
            <p:cNvCxnSpPr>
              <a:stCxn id="56" idx="4"/>
              <a:endCxn id="50" idx="0"/>
            </p:cNvCxnSpPr>
            <p:nvPr/>
          </p:nvCxnSpPr>
          <p:spPr bwMode="auto">
            <a:xfrm>
              <a:off x="5185654" y="3298058"/>
              <a:ext cx="1585732" cy="1899650"/>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160" name="Straight Arrow Connector 159"/>
            <p:cNvCxnSpPr>
              <a:stCxn id="56" idx="4"/>
              <a:endCxn id="49" idx="0"/>
            </p:cNvCxnSpPr>
            <p:nvPr/>
          </p:nvCxnSpPr>
          <p:spPr bwMode="auto">
            <a:xfrm>
              <a:off x="5185654" y="3298058"/>
              <a:ext cx="0" cy="1899651"/>
            </a:xfrm>
            <a:prstGeom prst="straightConnector1">
              <a:avLst/>
            </a:prstGeom>
            <a:noFill/>
            <a:ln w="57150" cap="flat" cmpd="sng" algn="ctr">
              <a:solidFill>
                <a:srgbClr val="FFFF00"/>
              </a:solidFill>
              <a:prstDash val="solid"/>
              <a:round/>
              <a:headEnd type="none" w="med" len="med"/>
              <a:tailEnd type="triangle" w="med" len="med"/>
            </a:ln>
            <a:effectLst/>
          </p:spPr>
        </p:cxnSp>
      </p:grpSp>
      <p:grpSp>
        <p:nvGrpSpPr>
          <p:cNvPr id="184" name="Group 183"/>
          <p:cNvGrpSpPr/>
          <p:nvPr/>
        </p:nvGrpSpPr>
        <p:grpSpPr>
          <a:xfrm>
            <a:off x="2014190" y="3230821"/>
            <a:ext cx="4795272" cy="1966890"/>
            <a:chOff x="2014190" y="3230821"/>
            <a:chExt cx="4795272" cy="1966890"/>
          </a:xfrm>
        </p:grpSpPr>
        <p:cxnSp>
          <p:nvCxnSpPr>
            <p:cNvPr id="171" name="Straight Arrow Connector 170"/>
            <p:cNvCxnSpPr>
              <a:stCxn id="70" idx="3"/>
              <a:endCxn id="48" idx="0"/>
            </p:cNvCxnSpPr>
            <p:nvPr/>
          </p:nvCxnSpPr>
          <p:spPr bwMode="auto">
            <a:xfrm flipH="1">
              <a:off x="3599922" y="3230821"/>
              <a:ext cx="3209540" cy="1966889"/>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2" name="Straight Arrow Connector 171"/>
            <p:cNvCxnSpPr>
              <a:stCxn id="57" idx="4"/>
              <a:endCxn id="47" idx="0"/>
            </p:cNvCxnSpPr>
            <p:nvPr/>
          </p:nvCxnSpPr>
          <p:spPr bwMode="auto">
            <a:xfrm flipH="1">
              <a:off x="2014190" y="3298057"/>
              <a:ext cx="4757196" cy="1899654"/>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3" name="Straight Arrow Connector 172"/>
            <p:cNvCxnSpPr>
              <a:endCxn id="50" idx="0"/>
            </p:cNvCxnSpPr>
            <p:nvPr/>
          </p:nvCxnSpPr>
          <p:spPr bwMode="auto">
            <a:xfrm>
              <a:off x="6747029" y="3343880"/>
              <a:ext cx="24357" cy="1853828"/>
            </a:xfrm>
            <a:prstGeom prst="straightConnector1">
              <a:avLst/>
            </a:prstGeom>
            <a:noFill/>
            <a:ln w="57150" cap="flat" cmpd="sng" algn="ctr">
              <a:solidFill>
                <a:srgbClr val="FF0000"/>
              </a:solidFill>
              <a:prstDash val="solid"/>
              <a:round/>
              <a:headEnd type="none" w="med" len="med"/>
              <a:tailEnd type="triangle" w="med" len="med"/>
            </a:ln>
            <a:effectLst/>
          </p:spPr>
        </p:cxnSp>
        <p:cxnSp>
          <p:nvCxnSpPr>
            <p:cNvPr id="174" name="Straight Arrow Connector 173"/>
            <p:cNvCxnSpPr>
              <a:stCxn id="57" idx="4"/>
              <a:endCxn id="49" idx="0"/>
            </p:cNvCxnSpPr>
            <p:nvPr/>
          </p:nvCxnSpPr>
          <p:spPr bwMode="auto">
            <a:xfrm flipH="1">
              <a:off x="5185654" y="3298057"/>
              <a:ext cx="1585732" cy="1899652"/>
            </a:xfrm>
            <a:prstGeom prst="straightConnector1">
              <a:avLst/>
            </a:prstGeom>
            <a:noFill/>
            <a:ln w="57150" cap="flat" cmpd="sng" algn="ctr">
              <a:solidFill>
                <a:srgbClr val="FF0000"/>
              </a:solidFill>
              <a:prstDash val="solid"/>
              <a:round/>
              <a:headEnd type="none" w="med" len="med"/>
              <a:tailEnd type="triangle" w="med" len="med"/>
            </a:ln>
            <a:effectLst/>
          </p:spPr>
        </p:cxnSp>
      </p:grpSp>
      <p:sp>
        <p:nvSpPr>
          <p:cNvPr id="51" name="TextBox 50">
            <a:extLst>
              <a:ext uri="{FF2B5EF4-FFF2-40B4-BE49-F238E27FC236}">
                <a16:creationId xmlns:a16="http://schemas.microsoft.com/office/drawing/2014/main" id="{1263335B-05F1-2E65-E220-EC503C2D05E8}"/>
              </a:ext>
            </a:extLst>
          </p:cNvPr>
          <p:cNvSpPr txBox="1"/>
          <p:nvPr/>
        </p:nvSpPr>
        <p:spPr bwMode="auto">
          <a:xfrm>
            <a:off x="3260942" y="1795493"/>
            <a:ext cx="2374027"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rgbClr val="FFFF00"/>
                </a:solidFill>
                <a:latin typeface="Arial" panose="020B0604020202020204" pitchFamily="34" charset="0"/>
                <a:cs typeface="Arial" panose="020B0604020202020204" pitchFamily="34" charset="0"/>
              </a:rPr>
              <a:t>old committee</a:t>
            </a:r>
          </a:p>
        </p:txBody>
      </p:sp>
      <p:sp>
        <p:nvSpPr>
          <p:cNvPr id="101" name="TextBox 3">
            <a:extLst>
              <a:ext uri="{FF2B5EF4-FFF2-40B4-BE49-F238E27FC236}">
                <a16:creationId xmlns:a16="http://schemas.microsoft.com/office/drawing/2014/main" id="{039215F5-DCD4-41F6-7E4A-1E1C0AC58C24}"/>
              </a:ext>
            </a:extLst>
          </p:cNvPr>
          <p:cNvSpPr txBox="1"/>
          <p:nvPr/>
        </p:nvSpPr>
        <p:spPr bwMode="auto">
          <a:xfrm>
            <a:off x="2071155" y="3805105"/>
            <a:ext cx="500169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seed along with block</a:t>
            </a:r>
          </a:p>
        </p:txBody>
      </p:sp>
      <p:sp>
        <p:nvSpPr>
          <p:cNvPr id="102" name="Rounded Rectangular Callout 68">
            <a:extLst>
              <a:ext uri="{FF2B5EF4-FFF2-40B4-BE49-F238E27FC236}">
                <a16:creationId xmlns:a16="http://schemas.microsoft.com/office/drawing/2014/main" id="{C30A9196-C949-BDF9-DAAD-9B71492EFF1D}"/>
              </a:ext>
            </a:extLst>
          </p:cNvPr>
          <p:cNvSpPr/>
          <p:nvPr/>
        </p:nvSpPr>
        <p:spPr bwMode="auto">
          <a:xfrm>
            <a:off x="214975" y="782571"/>
            <a:ext cx="1944592" cy="1328023"/>
          </a:xfrm>
          <a:prstGeom prst="wedgeRoundRectCallout">
            <a:avLst>
              <a:gd name="adj1" fmla="val 32164"/>
              <a:gd name="adj2" fmla="val 63244"/>
              <a:gd name="adj3" fmla="val 16667"/>
            </a:avLst>
          </a:prstGeom>
          <a:solidFill>
            <a:schemeClr val="bg1"/>
          </a:solidFill>
          <a:ln w="38100">
            <a:solidFill>
              <a:srgbClr val="00CC99"/>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Make sure block is well-formed</a:t>
            </a:r>
          </a:p>
        </p:txBody>
      </p:sp>
    </p:spTree>
    <p:extLst>
      <p:ext uri="{BB962C8B-B14F-4D97-AF65-F5344CB8AC3E}">
        <p14:creationId xmlns:p14="http://schemas.microsoft.com/office/powerpoint/2010/main" val="32137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06525" y="1648430"/>
            <a:ext cx="1944592" cy="919401"/>
          </a:xfrm>
          <a:prstGeom prst="wedgeRoundRectCallout">
            <a:avLst>
              <a:gd name="adj1" fmla="val -77702"/>
              <a:gd name="adj2" fmla="val -5675"/>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dirty="0">
                <a:solidFill>
                  <a:srgbClr val="FFFF00"/>
                </a:solidFill>
                <a:latin typeface="Arial" panose="020B0604020202020204" pitchFamily="34" charset="0"/>
                <a:cs typeface="Arial" pitchFamily="34" charset="0"/>
              </a:rPr>
              <a:t>I propose a bad block</a:t>
            </a:r>
          </a:p>
        </p:txBody>
      </p:sp>
      <p:sp>
        <p:nvSpPr>
          <p:cNvPr id="2" name="Title 1"/>
          <p:cNvSpPr>
            <a:spLocks noGrp="1"/>
          </p:cNvSpPr>
          <p:nvPr>
            <p:ph type="title"/>
          </p:nvPr>
        </p:nvSpPr>
        <p:spPr/>
        <p:txBody>
          <a:bodyPr/>
          <a:lstStyle/>
          <a:p>
            <a:r>
              <a:rPr lang="en-US" dirty="0">
                <a:solidFill>
                  <a:srgbClr val="FFFF00"/>
                </a:solidFill>
              </a:rPr>
              <a:t>When leaders fail</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63</a:t>
            </a:fld>
            <a:endParaRPr lang="en-US" dirty="0"/>
          </a:p>
        </p:txBody>
      </p:sp>
      <p:grpSp>
        <p:nvGrpSpPr>
          <p:cNvPr id="46" name="Group 2"/>
          <p:cNvGrpSpPr>
            <a:grpSpLocks/>
          </p:cNvGrpSpPr>
          <p:nvPr/>
        </p:nvGrpSpPr>
        <p:grpSpPr bwMode="auto">
          <a:xfrm>
            <a:off x="4172275" y="1677581"/>
            <a:ext cx="1038267" cy="1023084"/>
            <a:chOff x="3168" y="1824"/>
            <a:chExt cx="912" cy="816"/>
          </a:xfrm>
          <a:solidFill>
            <a:srgbClr val="FF0000"/>
          </a:solidFill>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grp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6" name="Group 85"/>
          <p:cNvGrpSpPr/>
          <p:nvPr/>
        </p:nvGrpSpPr>
        <p:grpSpPr>
          <a:xfrm>
            <a:off x="1645029" y="4762649"/>
            <a:ext cx="5853942" cy="990600"/>
            <a:chOff x="869252" y="4762649"/>
            <a:chExt cx="5853942" cy="990600"/>
          </a:xfrm>
          <a:effectLst>
            <a:glow rad="101600">
              <a:schemeClr val="accent3">
                <a:satMod val="175000"/>
                <a:alpha val="40000"/>
              </a:schemeClr>
            </a:glow>
          </a:effectLst>
        </p:grpSpPr>
        <p:grpSp>
          <p:nvGrpSpPr>
            <p:cNvPr id="88" name="Group 2"/>
            <p:cNvGrpSpPr>
              <a:grpSpLocks/>
            </p:cNvGrpSpPr>
            <p:nvPr/>
          </p:nvGrpSpPr>
          <p:grpSpPr bwMode="auto">
            <a:xfrm flipH="1">
              <a:off x="869252" y="4762649"/>
              <a:ext cx="1107141" cy="990600"/>
              <a:chOff x="3168" y="1824"/>
              <a:chExt cx="912" cy="816"/>
            </a:xfrm>
          </p:grpSpPr>
          <p:sp>
            <p:nvSpPr>
              <p:cNvPr id="11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9" name="Group 2"/>
            <p:cNvGrpSpPr>
              <a:grpSpLocks/>
            </p:cNvGrpSpPr>
            <p:nvPr/>
          </p:nvGrpSpPr>
          <p:grpSpPr bwMode="auto">
            <a:xfrm flipH="1">
              <a:off x="2451519" y="4762649"/>
              <a:ext cx="1107141" cy="990600"/>
              <a:chOff x="3168" y="1824"/>
              <a:chExt cx="912" cy="816"/>
            </a:xfrm>
          </p:grpSpPr>
          <p:sp>
            <p:nvSpPr>
              <p:cNvPr id="11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0" name="Group 2"/>
            <p:cNvGrpSpPr>
              <a:grpSpLocks/>
            </p:cNvGrpSpPr>
            <p:nvPr/>
          </p:nvGrpSpPr>
          <p:grpSpPr bwMode="auto">
            <a:xfrm flipH="1">
              <a:off x="4033786" y="4762649"/>
              <a:ext cx="1107141" cy="990600"/>
              <a:chOff x="3168" y="1824"/>
              <a:chExt cx="912" cy="816"/>
            </a:xfrm>
          </p:grpSpPr>
          <p:sp>
            <p:nvSpPr>
              <p:cNvPr id="10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1" name="Group 2"/>
            <p:cNvGrpSpPr>
              <a:grpSpLocks/>
            </p:cNvGrpSpPr>
            <p:nvPr/>
          </p:nvGrpSpPr>
          <p:grpSpPr bwMode="auto">
            <a:xfrm flipH="1">
              <a:off x="5616053" y="4762649"/>
              <a:ext cx="1107141" cy="990600"/>
              <a:chOff x="3168" y="1824"/>
              <a:chExt cx="912" cy="816"/>
            </a:xfrm>
          </p:grpSpPr>
          <p:sp>
            <p:nvSpPr>
              <p:cNvPr id="92"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87" name="Freeform 86"/>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28" name="Oval 127"/>
          <p:cNvSpPr/>
          <p:nvPr/>
        </p:nvSpPr>
        <p:spPr bwMode="auto">
          <a:xfrm>
            <a:off x="1615422" y="4626211"/>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29" name="Oval 128"/>
          <p:cNvSpPr/>
          <p:nvPr/>
        </p:nvSpPr>
        <p:spPr bwMode="auto">
          <a:xfrm>
            <a:off x="3201154" y="4626210"/>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0" name="Oval 129"/>
          <p:cNvSpPr/>
          <p:nvPr/>
        </p:nvSpPr>
        <p:spPr bwMode="auto">
          <a:xfrm>
            <a:off x="4786886" y="4626209"/>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1" name="Oval 130"/>
          <p:cNvSpPr/>
          <p:nvPr/>
        </p:nvSpPr>
        <p:spPr bwMode="auto">
          <a:xfrm>
            <a:off x="6372618" y="4626208"/>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33" name="Oval 132"/>
          <p:cNvSpPr/>
          <p:nvPr/>
        </p:nvSpPr>
        <p:spPr bwMode="auto">
          <a:xfrm>
            <a:off x="3974861" y="1568066"/>
            <a:ext cx="1194277" cy="1194277"/>
          </a:xfrm>
          <a:prstGeom prst="ellipse">
            <a:avLst/>
          </a:prstGeom>
          <a:no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15" name="Freeform: Shape 14">
            <a:extLst>
              <a:ext uri="{FF2B5EF4-FFF2-40B4-BE49-F238E27FC236}">
                <a16:creationId xmlns:a16="http://schemas.microsoft.com/office/drawing/2014/main" id="{E8BFE359-B68B-CA6E-035C-4FA5F616EEF6}"/>
              </a:ext>
            </a:extLst>
          </p:cNvPr>
          <p:cNvSpPr/>
          <p:nvPr/>
        </p:nvSpPr>
        <p:spPr bwMode="auto">
          <a:xfrm>
            <a:off x="4730936" y="1885153"/>
            <a:ext cx="538385" cy="363196"/>
          </a:xfrm>
          <a:custGeom>
            <a:avLst/>
            <a:gdLst>
              <a:gd name="connsiteX0" fmla="*/ 0 w 538385"/>
              <a:gd name="connsiteY0" fmla="*/ 47002 h 363196"/>
              <a:gd name="connsiteX1" fmla="*/ 4272 w 538385"/>
              <a:gd name="connsiteY1" fmla="*/ 363196 h 363196"/>
              <a:gd name="connsiteX2" fmla="*/ 435835 w 538385"/>
              <a:gd name="connsiteY2" fmla="*/ 346105 h 363196"/>
              <a:gd name="connsiteX3" fmla="*/ 538385 w 538385"/>
              <a:gd name="connsiteY3" fmla="*/ 38456 h 363196"/>
              <a:gd name="connsiteX4" fmla="*/ 367469 w 538385"/>
              <a:gd name="connsiteY4" fmla="*/ 132460 h 363196"/>
              <a:gd name="connsiteX5" fmla="*/ 217917 w 538385"/>
              <a:gd name="connsiteY5" fmla="*/ 0 h 363196"/>
              <a:gd name="connsiteX6" fmla="*/ 123914 w 538385"/>
              <a:gd name="connsiteY6" fmla="*/ 141006 h 363196"/>
              <a:gd name="connsiteX7" fmla="*/ 0 w 538385"/>
              <a:gd name="connsiteY7" fmla="*/ 47002 h 36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85" h="363196">
                <a:moveTo>
                  <a:pt x="0" y="47002"/>
                </a:moveTo>
                <a:lnTo>
                  <a:pt x="4272" y="363196"/>
                </a:lnTo>
                <a:lnTo>
                  <a:pt x="435835" y="346105"/>
                </a:lnTo>
                <a:lnTo>
                  <a:pt x="538385" y="38456"/>
                </a:lnTo>
                <a:lnTo>
                  <a:pt x="367469" y="132460"/>
                </a:lnTo>
                <a:lnTo>
                  <a:pt x="217917" y="0"/>
                </a:lnTo>
                <a:lnTo>
                  <a:pt x="123914" y="141006"/>
                </a:lnTo>
                <a:lnTo>
                  <a:pt x="0" y="47002"/>
                </a:lnTo>
                <a:close/>
              </a:path>
            </a:pathLst>
          </a:custGeom>
          <a:solidFill>
            <a:srgbClr val="FFFF00"/>
          </a:solidFill>
          <a:ln w="381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1" name="Straight Arrow Connector 30">
            <a:extLst>
              <a:ext uri="{FF2B5EF4-FFF2-40B4-BE49-F238E27FC236}">
                <a16:creationId xmlns:a16="http://schemas.microsoft.com/office/drawing/2014/main" id="{945B8A18-5AD1-4D7E-96A1-9FBA1BFC153F}"/>
              </a:ext>
            </a:extLst>
          </p:cNvPr>
          <p:cNvCxnSpPr>
            <a:cxnSpLocks/>
            <a:stCxn id="133" idx="5"/>
          </p:cNvCxnSpPr>
          <p:nvPr/>
        </p:nvCxnSpPr>
        <p:spPr bwMode="auto">
          <a:xfrm>
            <a:off x="4994240" y="2587445"/>
            <a:ext cx="1801132" cy="2077655"/>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7" name="Straight Arrow Connector 36">
            <a:extLst>
              <a:ext uri="{FF2B5EF4-FFF2-40B4-BE49-F238E27FC236}">
                <a16:creationId xmlns:a16="http://schemas.microsoft.com/office/drawing/2014/main" id="{4A9732E1-01D9-646F-7543-6C5B86395602}"/>
              </a:ext>
            </a:extLst>
          </p:cNvPr>
          <p:cNvCxnSpPr>
            <a:cxnSpLocks/>
            <a:stCxn id="133" idx="5"/>
          </p:cNvCxnSpPr>
          <p:nvPr/>
        </p:nvCxnSpPr>
        <p:spPr bwMode="auto">
          <a:xfrm>
            <a:off x="4994240" y="2587445"/>
            <a:ext cx="521246" cy="2107967"/>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39" name="Straight Arrow Connector 38">
            <a:extLst>
              <a:ext uri="{FF2B5EF4-FFF2-40B4-BE49-F238E27FC236}">
                <a16:creationId xmlns:a16="http://schemas.microsoft.com/office/drawing/2014/main" id="{5C86B14E-3323-8199-C92B-327B48B179FF}"/>
              </a:ext>
            </a:extLst>
          </p:cNvPr>
          <p:cNvCxnSpPr>
            <a:cxnSpLocks/>
            <a:stCxn id="133" idx="5"/>
          </p:cNvCxnSpPr>
          <p:nvPr/>
        </p:nvCxnSpPr>
        <p:spPr bwMode="auto">
          <a:xfrm flipH="1">
            <a:off x="4059274" y="2587445"/>
            <a:ext cx="934966" cy="2170954"/>
          </a:xfrm>
          <a:prstGeom prst="straightConnector1">
            <a:avLst/>
          </a:prstGeom>
          <a:noFill/>
          <a:ln w="57150" cap="flat" cmpd="sng" algn="ctr">
            <a:solidFill>
              <a:srgbClr val="FFFF00"/>
            </a:solidFill>
            <a:prstDash val="solid"/>
            <a:round/>
            <a:headEnd type="none" w="med" len="med"/>
            <a:tailEnd type="triangle" w="med" len="med"/>
          </a:ln>
          <a:effectLst/>
        </p:spPr>
      </p:cxnSp>
      <p:cxnSp>
        <p:nvCxnSpPr>
          <p:cNvPr id="41" name="Straight Arrow Connector 40">
            <a:extLst>
              <a:ext uri="{FF2B5EF4-FFF2-40B4-BE49-F238E27FC236}">
                <a16:creationId xmlns:a16="http://schemas.microsoft.com/office/drawing/2014/main" id="{6C7E8449-F375-36E7-8274-F2CD81F88026}"/>
              </a:ext>
            </a:extLst>
          </p:cNvPr>
          <p:cNvCxnSpPr>
            <a:cxnSpLocks/>
            <a:stCxn id="133" idx="5"/>
          </p:cNvCxnSpPr>
          <p:nvPr/>
        </p:nvCxnSpPr>
        <p:spPr bwMode="auto">
          <a:xfrm flipH="1">
            <a:off x="2336419" y="2587445"/>
            <a:ext cx="2657821" cy="2316164"/>
          </a:xfrm>
          <a:prstGeom prst="straightConnector1">
            <a:avLst/>
          </a:prstGeom>
          <a:noFill/>
          <a:ln w="57150" cap="flat" cmpd="sng" algn="ctr">
            <a:solidFill>
              <a:srgbClr val="FFFF00"/>
            </a:solidFill>
            <a:prstDash val="solid"/>
            <a:round/>
            <a:headEnd type="none" w="med" len="med"/>
            <a:tailEnd type="triangle" w="med" len="med"/>
          </a:ln>
          <a:effectLst/>
        </p:spPr>
      </p:cxnSp>
      <p:sp>
        <p:nvSpPr>
          <p:cNvPr id="59" name="TextBox 58">
            <a:extLst>
              <a:ext uri="{FF2B5EF4-FFF2-40B4-BE49-F238E27FC236}">
                <a16:creationId xmlns:a16="http://schemas.microsoft.com/office/drawing/2014/main" id="{26D37F04-9AA0-8C23-56E9-2165C8727D59}"/>
              </a:ext>
            </a:extLst>
          </p:cNvPr>
          <p:cNvSpPr txBox="1"/>
          <p:nvPr/>
        </p:nvSpPr>
        <p:spPr bwMode="auto">
          <a:xfrm>
            <a:off x="1276095" y="5914551"/>
            <a:ext cx="6942926"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Fall back on standard crypto hash function</a:t>
            </a:r>
          </a:p>
        </p:txBody>
      </p:sp>
      <p:sp>
        <p:nvSpPr>
          <p:cNvPr id="17" name="Freeform 86">
            <a:extLst>
              <a:ext uri="{FF2B5EF4-FFF2-40B4-BE49-F238E27FC236}">
                <a16:creationId xmlns:a16="http://schemas.microsoft.com/office/drawing/2014/main" id="{C81022D0-A665-F10A-7F23-425FB9F75B3B}"/>
              </a:ext>
            </a:extLst>
          </p:cNvPr>
          <p:cNvSpPr/>
          <p:nvPr/>
        </p:nvSpPr>
        <p:spPr bwMode="auto">
          <a:xfrm>
            <a:off x="3640738" y="131233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sp>
        <p:nvSpPr>
          <p:cNvPr id="18" name="TextBox 3">
            <a:extLst>
              <a:ext uri="{FF2B5EF4-FFF2-40B4-BE49-F238E27FC236}">
                <a16:creationId xmlns:a16="http://schemas.microsoft.com/office/drawing/2014/main" id="{65F40CA9-EEFB-512F-10E9-6C25ABA39F5B}"/>
              </a:ext>
            </a:extLst>
          </p:cNvPr>
          <p:cNvSpPr txBox="1"/>
          <p:nvPr/>
        </p:nvSpPr>
        <p:spPr bwMode="auto">
          <a:xfrm>
            <a:off x="2563234" y="3242875"/>
            <a:ext cx="4232137"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Eventually,  </a:t>
            </a:r>
            <a:r>
              <a:rPr lang="en-US" sz="2800" dirty="0" err="1">
                <a:solidFill>
                  <a:srgbClr val="FFFF00"/>
                </a:solidFill>
                <a:latin typeface="Arial" panose="020B0604020202020204" pitchFamily="34" charset="0"/>
                <a:cs typeface="Arial" panose="020B0604020202020204" pitchFamily="34" charset="0"/>
              </a:rPr>
              <a:t>s</a:t>
            </a:r>
            <a:r>
              <a:rPr lang="en-US" sz="2800" baseline="-25000" dirty="0" err="1">
                <a:solidFill>
                  <a:srgbClr val="FFFF00"/>
                </a:solidFill>
                <a:latin typeface="Arial" panose="020B0604020202020204" pitchFamily="34" charset="0"/>
                <a:cs typeface="Arial" panose="020B0604020202020204" pitchFamily="34" charset="0"/>
              </a:rPr>
              <a:t>r</a:t>
            </a:r>
            <a:r>
              <a:rPr lang="en-US" sz="2800" dirty="0">
                <a:solidFill>
                  <a:srgbClr val="FFFF00"/>
                </a:solidFill>
                <a:latin typeface="Arial" panose="020B0604020202020204" pitchFamily="34" charset="0"/>
                <a:cs typeface="Arial" panose="020B0604020202020204" pitchFamily="34" charset="0"/>
              </a:rPr>
              <a:t> = H(s</a:t>
            </a:r>
            <a:r>
              <a:rPr lang="en-US" sz="2800" baseline="-25000" dirty="0">
                <a:solidFill>
                  <a:srgbClr val="FFFF00"/>
                </a:solidFill>
                <a:latin typeface="Arial" panose="020B0604020202020204" pitchFamily="34" charset="0"/>
                <a:cs typeface="Arial" panose="020B0604020202020204" pitchFamily="34" charset="0"/>
              </a:rPr>
              <a:t>r-1 </a:t>
            </a:r>
            <a:r>
              <a:rPr lang="en-US" sz="2800" dirty="0">
                <a:solidFill>
                  <a:srgbClr val="FFFF00"/>
                </a:solidFill>
                <a:latin typeface="Arial" panose="020B0604020202020204" pitchFamily="34" charset="0"/>
                <a:cs typeface="Arial" panose="020B0604020202020204" pitchFamily="34" charset="0"/>
              </a:rPr>
              <a:t>|| r)</a:t>
            </a:r>
            <a:endParaRPr lang="en-US" sz="2800"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7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433210" y="3780341"/>
            <a:ext cx="33618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OK to delegate vote</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433210" y="4654902"/>
            <a:ext cx="542488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Reward at end of 3 month period</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433210" y="2031219"/>
            <a:ext cx="554350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Parties </a:t>
            </a:r>
            <a:r>
              <a:rPr lang="en-US" sz="2800" i="1" dirty="0">
                <a:solidFill>
                  <a:schemeClr val="tx1"/>
                </a:solidFill>
                <a:latin typeface="Arial" panose="020B0604020202020204" pitchFamily="34" charset="0"/>
                <a:cs typeface="Arial" panose="020B0604020202020204" pitchFamily="34" charset="0"/>
              </a:rPr>
              <a:t>pledge</a:t>
            </a:r>
            <a:r>
              <a:rPr lang="en-US" sz="2800" dirty="0">
                <a:solidFill>
                  <a:srgbClr val="FFFF00"/>
                </a:solidFill>
                <a:latin typeface="Arial" panose="020B0604020202020204" pitchFamily="34" charset="0"/>
                <a:cs typeface="Arial" panose="020B0604020202020204" pitchFamily="34" charset="0"/>
              </a:rPr>
              <a:t> algos for 3 months</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433210" y="2905780"/>
            <a:ext cx="550343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Agree to participate in consensus</a:t>
            </a:r>
          </a:p>
        </p:txBody>
      </p:sp>
      <p:sp>
        <p:nvSpPr>
          <p:cNvPr id="2" name="Title 1">
            <a:extLst>
              <a:ext uri="{FF2B5EF4-FFF2-40B4-BE49-F238E27FC236}">
                <a16:creationId xmlns:a16="http://schemas.microsoft.com/office/drawing/2014/main" id="{F0E021D0-7D2C-4366-FA2A-74CBDCE44209}"/>
              </a:ext>
            </a:extLst>
          </p:cNvPr>
          <p:cNvSpPr>
            <a:spLocks noGrp="1"/>
          </p:cNvSpPr>
          <p:nvPr>
            <p:ph type="title"/>
          </p:nvPr>
        </p:nvSpPr>
        <p:spPr/>
        <p:txBody>
          <a:bodyPr/>
          <a:lstStyle/>
          <a:p>
            <a:r>
              <a:rPr lang="en-US" dirty="0">
                <a:solidFill>
                  <a:srgbClr val="FFFF00"/>
                </a:solidFill>
              </a:rPr>
              <a:t>Algorand </a:t>
            </a:r>
            <a:r>
              <a:rPr lang="en-US" dirty="0" err="1">
                <a:solidFill>
                  <a:srgbClr val="FFFF00"/>
                </a:solidFill>
              </a:rPr>
              <a:t>Tokenomics</a:t>
            </a:r>
            <a:endParaRPr lang="en-US" dirty="0">
              <a:solidFill>
                <a:srgbClr val="FFFF00"/>
              </a:solidFill>
            </a:endParaRP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Tree>
    <p:extLst>
      <p:ext uri="{BB962C8B-B14F-4D97-AF65-F5344CB8AC3E}">
        <p14:creationId xmlns:p14="http://schemas.microsoft.com/office/powerpoint/2010/main" val="2186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1A645D-82BA-46F0-C2FD-5961C921B649}"/>
              </a:ext>
            </a:extLst>
          </p:cNvPr>
          <p:cNvSpPr txBox="1"/>
          <p:nvPr/>
        </p:nvSpPr>
        <p:spPr bwMode="auto">
          <a:xfrm>
            <a:off x="1256507" y="4020038"/>
            <a:ext cx="538641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Slashing mechanisms unpopular</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256507" y="4894599"/>
            <a:ext cx="568777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Danger of abuse and manipulation</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256507" y="2270916"/>
            <a:ext cx="6021200"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Early withdrawal? OK, but no reward</a:t>
            </a: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256507" y="3145477"/>
            <a:ext cx="646523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 punishment for bad or lazy behavior</a:t>
            </a:r>
          </a:p>
        </p:txBody>
      </p:sp>
      <p:sp>
        <p:nvSpPr>
          <p:cNvPr id="2" name="Title 1">
            <a:extLst>
              <a:ext uri="{FF2B5EF4-FFF2-40B4-BE49-F238E27FC236}">
                <a16:creationId xmlns:a16="http://schemas.microsoft.com/office/drawing/2014/main" id="{F0E021D0-7D2C-4366-FA2A-74CBDCE44209}"/>
              </a:ext>
            </a:extLst>
          </p:cNvPr>
          <p:cNvSpPr>
            <a:spLocks noGrp="1"/>
          </p:cNvSpPr>
          <p:nvPr>
            <p:ph type="title"/>
          </p:nvPr>
        </p:nvSpPr>
        <p:spPr/>
        <p:txBody>
          <a:bodyPr/>
          <a:lstStyle/>
          <a:p>
            <a:r>
              <a:rPr lang="en-US" dirty="0">
                <a:solidFill>
                  <a:srgbClr val="FFFF00"/>
                </a:solidFill>
              </a:rPr>
              <a:t>Why no Slashing?</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Tree>
    <p:extLst>
      <p:ext uri="{BB962C8B-B14F-4D97-AF65-F5344CB8AC3E}">
        <p14:creationId xmlns:p14="http://schemas.microsoft.com/office/powerpoint/2010/main" val="460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F7A1090-030D-08C9-536E-7C54D81C5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143000"/>
            <a:ext cx="3238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F80398-0387-944F-9F6F-A268E4175CB2}"/>
              </a:ext>
            </a:extLst>
          </p:cNvPr>
          <p:cNvSpPr>
            <a:spLocks noGrp="1"/>
          </p:cNvSpPr>
          <p:nvPr>
            <p:ph type="title"/>
          </p:nvPr>
        </p:nvSpPr>
        <p:spPr>
          <a:xfrm>
            <a:off x="685800" y="2857500"/>
            <a:ext cx="7772400" cy="1143000"/>
          </a:xfrm>
        </p:spPr>
        <p:txBody>
          <a:bodyPr/>
          <a:lstStyle/>
          <a:p>
            <a:r>
              <a:rPr lang="en-US" dirty="0">
                <a:solidFill>
                  <a:srgbClr val="FFFF00"/>
                </a:solidFill>
              </a:rPr>
              <a:t>Ethereum</a:t>
            </a:r>
          </a:p>
        </p:txBody>
      </p:sp>
      <p:sp>
        <p:nvSpPr>
          <p:cNvPr id="3" name="Slide Number Placeholder 2">
            <a:extLst>
              <a:ext uri="{FF2B5EF4-FFF2-40B4-BE49-F238E27FC236}">
                <a16:creationId xmlns:a16="http://schemas.microsoft.com/office/drawing/2014/main" id="{1653C1B2-8BE8-F73C-31B7-40225CB04164}"/>
              </a:ext>
            </a:extLst>
          </p:cNvPr>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Tree>
    <p:extLst>
      <p:ext uri="{BB962C8B-B14F-4D97-AF65-F5344CB8AC3E}">
        <p14:creationId xmlns:p14="http://schemas.microsoft.com/office/powerpoint/2010/main" val="1108716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67</a:t>
            </a:fld>
            <a:endParaRPr lang="en-US" dirty="0"/>
          </a:p>
        </p:txBody>
      </p:sp>
      <p:grpSp>
        <p:nvGrpSpPr>
          <p:cNvPr id="3" name="Group 50">
            <a:extLst>
              <a:ext uri="{FF2B5EF4-FFF2-40B4-BE49-F238E27FC236}">
                <a16:creationId xmlns:a16="http://schemas.microsoft.com/office/drawing/2014/main" id="{76277D06-331B-45EA-8E35-2F1AEE2583D5}"/>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4" name="Freeform 51">
              <a:extLst>
                <a:ext uri="{FF2B5EF4-FFF2-40B4-BE49-F238E27FC236}">
                  <a16:creationId xmlns:a16="http://schemas.microsoft.com/office/drawing/2014/main" id="{3484D477-C141-410E-949B-A77F629337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5" name="Freeform 52">
              <a:extLst>
                <a:ext uri="{FF2B5EF4-FFF2-40B4-BE49-F238E27FC236}">
                  <a16:creationId xmlns:a16="http://schemas.microsoft.com/office/drawing/2014/main" id="{E9F2768D-12C3-451A-BC05-64BCD3F796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 name="Freeform 53">
              <a:extLst>
                <a:ext uri="{FF2B5EF4-FFF2-40B4-BE49-F238E27FC236}">
                  <a16:creationId xmlns:a16="http://schemas.microsoft.com/office/drawing/2014/main" id="{BC8544A8-F2EB-463D-9CBD-483FDBF8A2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 name="Freeform 54">
              <a:extLst>
                <a:ext uri="{FF2B5EF4-FFF2-40B4-BE49-F238E27FC236}">
                  <a16:creationId xmlns:a16="http://schemas.microsoft.com/office/drawing/2014/main" id="{8B33582E-E66C-4D14-A195-A63719500EC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 name="Freeform 55">
              <a:extLst>
                <a:ext uri="{FF2B5EF4-FFF2-40B4-BE49-F238E27FC236}">
                  <a16:creationId xmlns:a16="http://schemas.microsoft.com/office/drawing/2014/main" id="{FC79E7EF-732C-46AE-829F-26273988E0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 name="Freeform 56">
              <a:extLst>
                <a:ext uri="{FF2B5EF4-FFF2-40B4-BE49-F238E27FC236}">
                  <a16:creationId xmlns:a16="http://schemas.microsoft.com/office/drawing/2014/main" id="{917392F7-6257-4CC0-BCAE-8601F89BC2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 name="Freeform 57">
              <a:extLst>
                <a:ext uri="{FF2B5EF4-FFF2-40B4-BE49-F238E27FC236}">
                  <a16:creationId xmlns:a16="http://schemas.microsoft.com/office/drawing/2014/main" id="{73264122-8C8A-403E-A990-6A15F1B8C0E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 name="Freeform 58">
              <a:extLst>
                <a:ext uri="{FF2B5EF4-FFF2-40B4-BE49-F238E27FC236}">
                  <a16:creationId xmlns:a16="http://schemas.microsoft.com/office/drawing/2014/main" id="{708A4980-DD33-4A36-A6BB-3838C3E6D94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2" name="Freeform 59">
              <a:extLst>
                <a:ext uri="{FF2B5EF4-FFF2-40B4-BE49-F238E27FC236}">
                  <a16:creationId xmlns:a16="http://schemas.microsoft.com/office/drawing/2014/main" id="{C0FB036C-3ACC-4F99-A151-0DCF20CCC4F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13" name="Group 50">
            <a:extLst>
              <a:ext uri="{FF2B5EF4-FFF2-40B4-BE49-F238E27FC236}">
                <a16:creationId xmlns:a16="http://schemas.microsoft.com/office/drawing/2014/main" id="{F9400CFF-AE8F-440D-BFE6-9A83D9F25157}"/>
              </a:ext>
            </a:extLst>
          </p:cNvPr>
          <p:cNvGrpSpPr>
            <a:grpSpLocks/>
          </p:cNvGrpSpPr>
          <p:nvPr/>
        </p:nvGrpSpPr>
        <p:grpSpPr bwMode="auto">
          <a:xfrm>
            <a:off x="5341941" y="675146"/>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0188F299-311E-40F4-A521-162772E42CE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853842D4-B341-4FE1-A1D4-C7FE276A0E7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75D69003-F530-4FD9-A753-779BCC63ACD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D5448C13-5D37-4646-A41C-4FD8B1677D5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53D4A123-81B3-479D-8947-F53185E766C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6074D540-F5A8-4FEE-A82E-3A5AD07989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BCEF37C7-ED86-432C-93FE-25177128E10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DF777F28-01CB-4024-9182-8FC6F398AE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6CD99306-1DC8-48AA-BB14-56E808F8513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23" name="Group 50">
            <a:extLst>
              <a:ext uri="{FF2B5EF4-FFF2-40B4-BE49-F238E27FC236}">
                <a16:creationId xmlns:a16="http://schemas.microsoft.com/office/drawing/2014/main" id="{25C6E052-44D0-47E4-BA55-878A4EE72961}"/>
              </a:ext>
            </a:extLst>
          </p:cNvPr>
          <p:cNvGrpSpPr>
            <a:grpSpLocks/>
          </p:cNvGrpSpPr>
          <p:nvPr/>
        </p:nvGrpSpPr>
        <p:grpSpPr bwMode="auto">
          <a:xfrm>
            <a:off x="5265867" y="3070822"/>
            <a:ext cx="1447800" cy="1295400"/>
            <a:chOff x="3168" y="1824"/>
            <a:chExt cx="912" cy="816"/>
          </a:xfrm>
          <a:effectLst>
            <a:glow rad="101600">
              <a:schemeClr val="accent3">
                <a:satMod val="175000"/>
                <a:alpha val="40000"/>
              </a:schemeClr>
            </a:glow>
          </a:effectLst>
        </p:grpSpPr>
        <p:sp>
          <p:nvSpPr>
            <p:cNvPr id="24" name="Freeform 51">
              <a:extLst>
                <a:ext uri="{FF2B5EF4-FFF2-40B4-BE49-F238E27FC236}">
                  <a16:creationId xmlns:a16="http://schemas.microsoft.com/office/drawing/2014/main" id="{DA15395F-A6D0-4EB7-BA56-6DB05CE9E96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5" name="Freeform 52">
              <a:extLst>
                <a:ext uri="{FF2B5EF4-FFF2-40B4-BE49-F238E27FC236}">
                  <a16:creationId xmlns:a16="http://schemas.microsoft.com/office/drawing/2014/main" id="{4562CA21-233B-44A5-89AE-BA8A7F2AE28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6" name="Freeform 53">
              <a:extLst>
                <a:ext uri="{FF2B5EF4-FFF2-40B4-BE49-F238E27FC236}">
                  <a16:creationId xmlns:a16="http://schemas.microsoft.com/office/drawing/2014/main" id="{DF074397-7A58-48E5-A51A-CEB11604798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27" name="Freeform 54">
              <a:extLst>
                <a:ext uri="{FF2B5EF4-FFF2-40B4-BE49-F238E27FC236}">
                  <a16:creationId xmlns:a16="http://schemas.microsoft.com/office/drawing/2014/main" id="{61851020-BF04-4317-8442-812AE83BF58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8" name="Freeform 55">
              <a:extLst>
                <a:ext uri="{FF2B5EF4-FFF2-40B4-BE49-F238E27FC236}">
                  <a16:creationId xmlns:a16="http://schemas.microsoft.com/office/drawing/2014/main" id="{999D2AB1-D437-44AE-85A7-6B0AC61C79C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9" name="Freeform 56">
              <a:extLst>
                <a:ext uri="{FF2B5EF4-FFF2-40B4-BE49-F238E27FC236}">
                  <a16:creationId xmlns:a16="http://schemas.microsoft.com/office/drawing/2014/main" id="{0FAE2AFC-9800-44E8-BB10-DD25C21E107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0" name="Freeform 57">
              <a:extLst>
                <a:ext uri="{FF2B5EF4-FFF2-40B4-BE49-F238E27FC236}">
                  <a16:creationId xmlns:a16="http://schemas.microsoft.com/office/drawing/2014/main" id="{8347A371-A46F-40D7-83C7-11AEC962FDB1}"/>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31" name="Freeform 58">
              <a:extLst>
                <a:ext uri="{FF2B5EF4-FFF2-40B4-BE49-F238E27FC236}">
                  <a16:creationId xmlns:a16="http://schemas.microsoft.com/office/drawing/2014/main" id="{9513B001-28BC-4EC7-86C9-F3D87CCFD443}"/>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32" name="Freeform 59">
              <a:extLst>
                <a:ext uri="{FF2B5EF4-FFF2-40B4-BE49-F238E27FC236}">
                  <a16:creationId xmlns:a16="http://schemas.microsoft.com/office/drawing/2014/main" id="{3EF27938-C1B5-49C2-8221-FFA8B3CFC7F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33" name="Group 50">
            <a:extLst>
              <a:ext uri="{FF2B5EF4-FFF2-40B4-BE49-F238E27FC236}">
                <a16:creationId xmlns:a16="http://schemas.microsoft.com/office/drawing/2014/main" id="{8BF5907C-1851-41F4-BCD7-3585637EA2E4}"/>
              </a:ext>
            </a:extLst>
          </p:cNvPr>
          <p:cNvGrpSpPr>
            <a:grpSpLocks/>
          </p:cNvGrpSpPr>
          <p:nvPr/>
        </p:nvGrpSpPr>
        <p:grpSpPr bwMode="auto">
          <a:xfrm>
            <a:off x="6377855" y="1872984"/>
            <a:ext cx="1447800" cy="1295400"/>
            <a:chOff x="3168" y="1824"/>
            <a:chExt cx="912" cy="816"/>
          </a:xfrm>
          <a:effectLst>
            <a:glow rad="101600">
              <a:schemeClr val="accent3">
                <a:satMod val="175000"/>
                <a:alpha val="40000"/>
              </a:schemeClr>
            </a:glow>
          </a:effectLst>
        </p:grpSpPr>
        <p:sp>
          <p:nvSpPr>
            <p:cNvPr id="34" name="Freeform 51">
              <a:extLst>
                <a:ext uri="{FF2B5EF4-FFF2-40B4-BE49-F238E27FC236}">
                  <a16:creationId xmlns:a16="http://schemas.microsoft.com/office/drawing/2014/main" id="{DD6ABC8F-6A6C-4703-A77A-42FCDB89341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5" name="Freeform 52">
              <a:extLst>
                <a:ext uri="{FF2B5EF4-FFF2-40B4-BE49-F238E27FC236}">
                  <a16:creationId xmlns:a16="http://schemas.microsoft.com/office/drawing/2014/main" id="{CA706E17-AC6E-4164-8C8A-3E04F1A4413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702CA1AD-9223-4174-91F5-4CFB3EF3CC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6AEEF630-45B4-47AA-99ED-56028E81F17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8" name="Freeform 55">
              <a:extLst>
                <a:ext uri="{FF2B5EF4-FFF2-40B4-BE49-F238E27FC236}">
                  <a16:creationId xmlns:a16="http://schemas.microsoft.com/office/drawing/2014/main" id="{3AE32A74-7096-456B-8DAF-38CF33595DB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39" name="Freeform 56">
              <a:extLst>
                <a:ext uri="{FF2B5EF4-FFF2-40B4-BE49-F238E27FC236}">
                  <a16:creationId xmlns:a16="http://schemas.microsoft.com/office/drawing/2014/main" id="{D1AD749B-D2B2-4EB3-912D-55C7B46DD99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40" name="Freeform 57">
              <a:extLst>
                <a:ext uri="{FF2B5EF4-FFF2-40B4-BE49-F238E27FC236}">
                  <a16:creationId xmlns:a16="http://schemas.microsoft.com/office/drawing/2014/main" id="{E711DE84-67E0-4F2A-918D-764DFE97493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41" name="Freeform 58">
              <a:extLst>
                <a:ext uri="{FF2B5EF4-FFF2-40B4-BE49-F238E27FC236}">
                  <a16:creationId xmlns:a16="http://schemas.microsoft.com/office/drawing/2014/main" id="{471137C2-C112-4BC6-8C22-00F4A4D36E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42" name="Freeform 59">
              <a:extLst>
                <a:ext uri="{FF2B5EF4-FFF2-40B4-BE49-F238E27FC236}">
                  <a16:creationId xmlns:a16="http://schemas.microsoft.com/office/drawing/2014/main" id="{B85E5E82-8A98-41FD-B145-23EF12C218E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
        <p:nvSpPr>
          <p:cNvPr id="44" name="TextBox 43">
            <a:extLst>
              <a:ext uri="{FF2B5EF4-FFF2-40B4-BE49-F238E27FC236}">
                <a16:creationId xmlns:a16="http://schemas.microsoft.com/office/drawing/2014/main" id="{2593D181-94CA-45B4-916A-1B98A3A2FD3E}"/>
              </a:ext>
            </a:extLst>
          </p:cNvPr>
          <p:cNvSpPr txBox="1"/>
          <p:nvPr/>
        </p:nvSpPr>
        <p:spPr bwMode="auto">
          <a:xfrm>
            <a:off x="1684653" y="3723612"/>
            <a:ext cx="186301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Order txns</a:t>
            </a:r>
          </a:p>
        </p:txBody>
      </p:sp>
      <p:sp>
        <p:nvSpPr>
          <p:cNvPr id="45" name="TextBox 3">
            <a:extLst>
              <a:ext uri="{FF2B5EF4-FFF2-40B4-BE49-F238E27FC236}">
                <a16:creationId xmlns:a16="http://schemas.microsoft.com/office/drawing/2014/main" id="{B0BD7D9F-E0FF-462E-AC69-F6A096ED4864}"/>
              </a:ext>
            </a:extLst>
          </p:cNvPr>
          <p:cNvSpPr txBox="1"/>
          <p:nvPr/>
        </p:nvSpPr>
        <p:spPr bwMode="auto">
          <a:xfrm>
            <a:off x="1684653" y="2882529"/>
            <a:ext cx="212109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Accept txns</a:t>
            </a:r>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0B90FB4D-13ED-47BC-87C5-E1F920A66ADB}"/>
              </a:ext>
            </a:extLst>
          </p:cNvPr>
          <p:cNvSpPr txBox="1"/>
          <p:nvPr/>
        </p:nvSpPr>
        <p:spPr bwMode="auto">
          <a:xfrm>
            <a:off x="398834" y="565936"/>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738C9C-E5D7-4A2C-A5EB-6F3B11A71422}"/>
              </a:ext>
            </a:extLst>
          </p:cNvPr>
          <p:cNvSpPr txBox="1"/>
          <p:nvPr/>
        </p:nvSpPr>
        <p:spPr bwMode="auto">
          <a:xfrm>
            <a:off x="1684653" y="2041446"/>
            <a:ext cx="130298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Vote to</a:t>
            </a:r>
            <a:endParaRPr lang="en-US" sz="2800" i="1" dirty="0">
              <a:solidFill>
                <a:srgbClr val="FFFF00"/>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584BF499-E454-4F10-9FB6-B472C177F893}"/>
              </a:ext>
            </a:extLst>
          </p:cNvPr>
          <p:cNvGrpSpPr/>
          <p:nvPr/>
        </p:nvGrpSpPr>
        <p:grpSpPr>
          <a:xfrm>
            <a:off x="3946627" y="272269"/>
            <a:ext cx="4540215" cy="3217653"/>
            <a:chOff x="3946627" y="272269"/>
            <a:chExt cx="4540215" cy="3217653"/>
          </a:xfrm>
        </p:grpSpPr>
        <p:sp>
          <p:nvSpPr>
            <p:cNvPr id="56" name="Rounded Rectangular Callout 16">
              <a:extLst>
                <a:ext uri="{FF2B5EF4-FFF2-40B4-BE49-F238E27FC236}">
                  <a16:creationId xmlns:a16="http://schemas.microsoft.com/office/drawing/2014/main" id="{FA5DF415-D8D5-4080-88D0-A9FE46016897}"/>
                </a:ext>
              </a:extLst>
            </p:cNvPr>
            <p:cNvSpPr/>
            <p:nvPr/>
          </p:nvSpPr>
          <p:spPr bwMode="auto">
            <a:xfrm>
              <a:off x="6809721" y="272269"/>
              <a:ext cx="840752" cy="510778"/>
            </a:xfrm>
            <a:prstGeom prst="wedgeRoundRectCallout">
              <a:avLst>
                <a:gd name="adj1" fmla="val -64375"/>
                <a:gd name="adj2" fmla="val 8299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sp>
          <p:nvSpPr>
            <p:cNvPr id="57" name="Rounded Rectangular Callout 16">
              <a:extLst>
                <a:ext uri="{FF2B5EF4-FFF2-40B4-BE49-F238E27FC236}">
                  <a16:creationId xmlns:a16="http://schemas.microsoft.com/office/drawing/2014/main" id="{C374797F-F6B9-41AC-AB29-BA1B953CEAAE}"/>
                </a:ext>
              </a:extLst>
            </p:cNvPr>
            <p:cNvSpPr/>
            <p:nvPr/>
          </p:nvSpPr>
          <p:spPr bwMode="auto">
            <a:xfrm>
              <a:off x="7646090" y="1089156"/>
              <a:ext cx="840752" cy="510778"/>
            </a:xfrm>
            <a:prstGeom prst="wedgeRoundRectCallout">
              <a:avLst>
                <a:gd name="adj1" fmla="val -64375"/>
                <a:gd name="adj2" fmla="val 8299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sp>
          <p:nvSpPr>
            <p:cNvPr id="58" name="Rounded Rectangular Callout 16">
              <a:extLst>
                <a:ext uri="{FF2B5EF4-FFF2-40B4-BE49-F238E27FC236}">
                  <a16:creationId xmlns:a16="http://schemas.microsoft.com/office/drawing/2014/main" id="{34452BDB-2D7D-404E-99B8-A281DC78324C}"/>
                </a:ext>
              </a:extLst>
            </p:cNvPr>
            <p:cNvSpPr/>
            <p:nvPr/>
          </p:nvSpPr>
          <p:spPr bwMode="auto">
            <a:xfrm>
              <a:off x="7025555" y="2979144"/>
              <a:ext cx="865310" cy="510778"/>
            </a:xfrm>
            <a:prstGeom prst="wedgeRoundRectCallout">
              <a:avLst>
                <a:gd name="adj1" fmla="val -64375"/>
                <a:gd name="adj2" fmla="val 82991"/>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Nay!</a:t>
              </a:r>
            </a:p>
          </p:txBody>
        </p:sp>
        <p:sp>
          <p:nvSpPr>
            <p:cNvPr id="59" name="Rounded Rectangular Callout 16">
              <a:extLst>
                <a:ext uri="{FF2B5EF4-FFF2-40B4-BE49-F238E27FC236}">
                  <a16:creationId xmlns:a16="http://schemas.microsoft.com/office/drawing/2014/main" id="{6FCFBFC4-53CD-4B51-81C9-57346B80E832}"/>
                </a:ext>
              </a:extLst>
            </p:cNvPr>
            <p:cNvSpPr/>
            <p:nvPr/>
          </p:nvSpPr>
          <p:spPr bwMode="auto">
            <a:xfrm>
              <a:off x="3946627" y="653440"/>
              <a:ext cx="840752" cy="510778"/>
            </a:xfrm>
            <a:prstGeom prst="wedgeRoundRectCallout">
              <a:avLst>
                <a:gd name="adj1" fmla="val 28698"/>
                <a:gd name="adj2" fmla="val 120861"/>
                <a:gd name="adj3" fmla="val 16667"/>
              </a:avLst>
            </a:prstGeom>
            <a:noFill/>
            <a:ln w="762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Aye!</a:t>
              </a:r>
            </a:p>
          </p:txBody>
        </p:sp>
      </p:grpSp>
      <p:grpSp>
        <p:nvGrpSpPr>
          <p:cNvPr id="46" name="Group 50">
            <a:extLst>
              <a:ext uri="{FF2B5EF4-FFF2-40B4-BE49-F238E27FC236}">
                <a16:creationId xmlns:a16="http://schemas.microsoft.com/office/drawing/2014/main" id="{ECE0C5E9-3500-17CB-9ACF-F3D028CFFA19}"/>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7" name="Freeform 51">
              <a:extLst>
                <a:ext uri="{FF2B5EF4-FFF2-40B4-BE49-F238E27FC236}">
                  <a16:creationId xmlns:a16="http://schemas.microsoft.com/office/drawing/2014/main" id="{2EF6214E-E155-FCFF-C40A-CFF8C711071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0" name="Freeform 52">
              <a:extLst>
                <a:ext uri="{FF2B5EF4-FFF2-40B4-BE49-F238E27FC236}">
                  <a16:creationId xmlns:a16="http://schemas.microsoft.com/office/drawing/2014/main" id="{35980752-541B-E292-CA5B-03E6D635ED8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3">
              <a:extLst>
                <a:ext uri="{FF2B5EF4-FFF2-40B4-BE49-F238E27FC236}">
                  <a16:creationId xmlns:a16="http://schemas.microsoft.com/office/drawing/2014/main" id="{79155F79-54B4-AF26-DB75-DBB4A961A4C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4">
              <a:extLst>
                <a:ext uri="{FF2B5EF4-FFF2-40B4-BE49-F238E27FC236}">
                  <a16:creationId xmlns:a16="http://schemas.microsoft.com/office/drawing/2014/main" id="{39A68D78-5A1F-D079-C29C-302FBE502D3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3" name="Freeform 55">
              <a:extLst>
                <a:ext uri="{FF2B5EF4-FFF2-40B4-BE49-F238E27FC236}">
                  <a16:creationId xmlns:a16="http://schemas.microsoft.com/office/drawing/2014/main" id="{CF4743FB-39BD-6FA0-9EE2-5BD7DBFA66B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6">
              <a:extLst>
                <a:ext uri="{FF2B5EF4-FFF2-40B4-BE49-F238E27FC236}">
                  <a16:creationId xmlns:a16="http://schemas.microsoft.com/office/drawing/2014/main" id="{60477B48-0D3A-E4C0-2D5B-83560A54BDE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7">
              <a:extLst>
                <a:ext uri="{FF2B5EF4-FFF2-40B4-BE49-F238E27FC236}">
                  <a16:creationId xmlns:a16="http://schemas.microsoft.com/office/drawing/2014/main" id="{9D52D261-3AC0-EC3D-4C00-FC02ECDB4D0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6" name="Freeform 58">
              <a:extLst>
                <a:ext uri="{FF2B5EF4-FFF2-40B4-BE49-F238E27FC236}">
                  <a16:creationId xmlns:a16="http://schemas.microsoft.com/office/drawing/2014/main" id="{79069D74-48D9-BEF1-F572-3537A230193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7" name="Freeform 59">
              <a:extLst>
                <a:ext uri="{FF2B5EF4-FFF2-40B4-BE49-F238E27FC236}">
                  <a16:creationId xmlns:a16="http://schemas.microsoft.com/office/drawing/2014/main" id="{BCC21ACC-F16C-6289-1D5C-1E0724A6684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68" name="Group 50">
            <a:extLst>
              <a:ext uri="{FF2B5EF4-FFF2-40B4-BE49-F238E27FC236}">
                <a16:creationId xmlns:a16="http://schemas.microsoft.com/office/drawing/2014/main" id="{B767DB37-149D-E8AF-079B-E1741931960A}"/>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9" name="Freeform 51">
              <a:extLst>
                <a:ext uri="{FF2B5EF4-FFF2-40B4-BE49-F238E27FC236}">
                  <a16:creationId xmlns:a16="http://schemas.microsoft.com/office/drawing/2014/main" id="{26902B07-BBD4-1140-F3B8-C12AC0AC5BA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0" name="Freeform 52">
              <a:extLst>
                <a:ext uri="{FF2B5EF4-FFF2-40B4-BE49-F238E27FC236}">
                  <a16:creationId xmlns:a16="http://schemas.microsoft.com/office/drawing/2014/main" id="{72888E33-CD51-D801-43E6-F1D74209284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1" name="Freeform 53">
              <a:extLst>
                <a:ext uri="{FF2B5EF4-FFF2-40B4-BE49-F238E27FC236}">
                  <a16:creationId xmlns:a16="http://schemas.microsoft.com/office/drawing/2014/main" id="{1B7ACCAC-8245-94C8-35BB-1EBFDF5C016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2" name="Freeform 54">
              <a:extLst>
                <a:ext uri="{FF2B5EF4-FFF2-40B4-BE49-F238E27FC236}">
                  <a16:creationId xmlns:a16="http://schemas.microsoft.com/office/drawing/2014/main" id="{53BFD5B7-110D-D1DB-1927-C3D8DAACBD4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3" name="Freeform 55">
              <a:extLst>
                <a:ext uri="{FF2B5EF4-FFF2-40B4-BE49-F238E27FC236}">
                  <a16:creationId xmlns:a16="http://schemas.microsoft.com/office/drawing/2014/main" id="{20561848-5DAA-78AB-23FE-9F20DDD2FB0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4" name="Freeform 56">
              <a:extLst>
                <a:ext uri="{FF2B5EF4-FFF2-40B4-BE49-F238E27FC236}">
                  <a16:creationId xmlns:a16="http://schemas.microsoft.com/office/drawing/2014/main" id="{6D19D06B-52D8-82F7-896A-4CB2402E2DF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5" name="Freeform 57">
              <a:extLst>
                <a:ext uri="{FF2B5EF4-FFF2-40B4-BE49-F238E27FC236}">
                  <a16:creationId xmlns:a16="http://schemas.microsoft.com/office/drawing/2014/main" id="{42DB3742-0533-DA4C-1E94-5C5198B8B48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6" name="Freeform 58">
              <a:extLst>
                <a:ext uri="{FF2B5EF4-FFF2-40B4-BE49-F238E27FC236}">
                  <a16:creationId xmlns:a16="http://schemas.microsoft.com/office/drawing/2014/main" id="{0E7A2A24-7CB6-3727-20D7-D499A573626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7" name="Freeform 59">
              <a:extLst>
                <a:ext uri="{FF2B5EF4-FFF2-40B4-BE49-F238E27FC236}">
                  <a16:creationId xmlns:a16="http://schemas.microsoft.com/office/drawing/2014/main" id="{323BFB53-BDA2-FD06-E333-EBCDE82F870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78" name="Group 50">
            <a:extLst>
              <a:ext uri="{FF2B5EF4-FFF2-40B4-BE49-F238E27FC236}">
                <a16:creationId xmlns:a16="http://schemas.microsoft.com/office/drawing/2014/main" id="{01E55A1D-CF1D-CF56-1F13-BB6977D50E8F}"/>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79" name="Freeform 51">
              <a:extLst>
                <a:ext uri="{FF2B5EF4-FFF2-40B4-BE49-F238E27FC236}">
                  <a16:creationId xmlns:a16="http://schemas.microsoft.com/office/drawing/2014/main" id="{D2E9833A-1276-8847-F52C-0661ECAE328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0" name="Freeform 52">
              <a:extLst>
                <a:ext uri="{FF2B5EF4-FFF2-40B4-BE49-F238E27FC236}">
                  <a16:creationId xmlns:a16="http://schemas.microsoft.com/office/drawing/2014/main" id="{5DEEC2E8-9BBC-7645-C703-51300D17EFD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1" name="Freeform 53">
              <a:extLst>
                <a:ext uri="{FF2B5EF4-FFF2-40B4-BE49-F238E27FC236}">
                  <a16:creationId xmlns:a16="http://schemas.microsoft.com/office/drawing/2014/main" id="{00F48F1A-8A27-3BCB-6CE4-B5C068351A6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2" name="Freeform 54">
              <a:extLst>
                <a:ext uri="{FF2B5EF4-FFF2-40B4-BE49-F238E27FC236}">
                  <a16:creationId xmlns:a16="http://schemas.microsoft.com/office/drawing/2014/main" id="{D4B98B50-5B29-3504-8740-35D8EB147D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3" name="Freeform 55">
              <a:extLst>
                <a:ext uri="{FF2B5EF4-FFF2-40B4-BE49-F238E27FC236}">
                  <a16:creationId xmlns:a16="http://schemas.microsoft.com/office/drawing/2014/main" id="{ABEE0A47-5DC7-D160-FCDB-402FF4290E5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4" name="Freeform 56">
              <a:extLst>
                <a:ext uri="{FF2B5EF4-FFF2-40B4-BE49-F238E27FC236}">
                  <a16:creationId xmlns:a16="http://schemas.microsoft.com/office/drawing/2014/main" id="{D545F023-E006-10EE-2150-DD7C3534BF3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5" name="Freeform 57">
              <a:extLst>
                <a:ext uri="{FF2B5EF4-FFF2-40B4-BE49-F238E27FC236}">
                  <a16:creationId xmlns:a16="http://schemas.microsoft.com/office/drawing/2014/main" id="{8E22BFCC-11AC-C9B9-95C3-66782A024EF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6" name="Freeform 58">
              <a:extLst>
                <a:ext uri="{FF2B5EF4-FFF2-40B4-BE49-F238E27FC236}">
                  <a16:creationId xmlns:a16="http://schemas.microsoft.com/office/drawing/2014/main" id="{45A53B9D-9E63-CEE7-A126-85087022FCD8}"/>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7" name="Freeform 59">
              <a:extLst>
                <a:ext uri="{FF2B5EF4-FFF2-40B4-BE49-F238E27FC236}">
                  <a16:creationId xmlns:a16="http://schemas.microsoft.com/office/drawing/2014/main" id="{8C167F09-D355-F3C4-1C65-8A7578F0337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2404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68</a:t>
            </a:fld>
            <a:endParaRPr lang="en-US" dirty="0"/>
          </a:p>
        </p:txBody>
      </p:sp>
      <p:grpSp>
        <p:nvGrpSpPr>
          <p:cNvPr id="3" name="Group 50">
            <a:extLst>
              <a:ext uri="{FF2B5EF4-FFF2-40B4-BE49-F238E27FC236}">
                <a16:creationId xmlns:a16="http://schemas.microsoft.com/office/drawing/2014/main" id="{76277D06-331B-45EA-8E35-2F1AEE2583D5}"/>
              </a:ext>
            </a:extLst>
          </p:cNvPr>
          <p:cNvGrpSpPr>
            <a:grpSpLocks/>
          </p:cNvGrpSpPr>
          <p:nvPr/>
        </p:nvGrpSpPr>
        <p:grpSpPr bwMode="auto">
          <a:xfrm>
            <a:off x="4411665" y="1775422"/>
            <a:ext cx="1447800" cy="1295400"/>
            <a:chOff x="3168" y="1824"/>
            <a:chExt cx="912" cy="816"/>
          </a:xfrm>
          <a:solidFill>
            <a:schemeClr val="tx1">
              <a:lumMod val="75000"/>
            </a:schemeClr>
          </a:solidFill>
        </p:grpSpPr>
        <p:sp>
          <p:nvSpPr>
            <p:cNvPr id="4" name="Freeform 51">
              <a:extLst>
                <a:ext uri="{FF2B5EF4-FFF2-40B4-BE49-F238E27FC236}">
                  <a16:creationId xmlns:a16="http://schemas.microsoft.com/office/drawing/2014/main" id="{3484D477-C141-410E-949B-A77F629337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5" name="Freeform 52">
              <a:extLst>
                <a:ext uri="{FF2B5EF4-FFF2-40B4-BE49-F238E27FC236}">
                  <a16:creationId xmlns:a16="http://schemas.microsoft.com/office/drawing/2014/main" id="{E9F2768D-12C3-451A-BC05-64BCD3F7964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6" name="Freeform 53">
              <a:extLst>
                <a:ext uri="{FF2B5EF4-FFF2-40B4-BE49-F238E27FC236}">
                  <a16:creationId xmlns:a16="http://schemas.microsoft.com/office/drawing/2014/main" id="{BC8544A8-F2EB-463D-9CBD-483FDBF8A2A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7" name="Freeform 54">
              <a:extLst>
                <a:ext uri="{FF2B5EF4-FFF2-40B4-BE49-F238E27FC236}">
                  <a16:creationId xmlns:a16="http://schemas.microsoft.com/office/drawing/2014/main" id="{8B33582E-E66C-4D14-A195-A63719500EC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p>
          </p:txBody>
        </p:sp>
        <p:sp>
          <p:nvSpPr>
            <p:cNvPr id="8" name="Freeform 55">
              <a:extLst>
                <a:ext uri="{FF2B5EF4-FFF2-40B4-BE49-F238E27FC236}">
                  <a16:creationId xmlns:a16="http://schemas.microsoft.com/office/drawing/2014/main" id="{FC79E7EF-732C-46AE-829F-26273988E03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p>
          </p:txBody>
        </p:sp>
        <p:sp>
          <p:nvSpPr>
            <p:cNvPr id="9" name="Freeform 56">
              <a:extLst>
                <a:ext uri="{FF2B5EF4-FFF2-40B4-BE49-F238E27FC236}">
                  <a16:creationId xmlns:a16="http://schemas.microsoft.com/office/drawing/2014/main" id="{917392F7-6257-4CC0-BCAE-8601F89BC28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p>
          </p:txBody>
        </p:sp>
        <p:sp>
          <p:nvSpPr>
            <p:cNvPr id="10" name="Freeform 57">
              <a:extLst>
                <a:ext uri="{FF2B5EF4-FFF2-40B4-BE49-F238E27FC236}">
                  <a16:creationId xmlns:a16="http://schemas.microsoft.com/office/drawing/2014/main" id="{73264122-8C8A-403E-A990-6A15F1B8C0E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11" name="Freeform 58">
              <a:extLst>
                <a:ext uri="{FF2B5EF4-FFF2-40B4-BE49-F238E27FC236}">
                  <a16:creationId xmlns:a16="http://schemas.microsoft.com/office/drawing/2014/main" id="{708A4980-DD33-4A36-A6BB-3838C3E6D94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12" name="Freeform 59">
              <a:extLst>
                <a:ext uri="{FF2B5EF4-FFF2-40B4-BE49-F238E27FC236}">
                  <a16:creationId xmlns:a16="http://schemas.microsoft.com/office/drawing/2014/main" id="{C0FB036C-3ACC-4F99-A151-0DCF20CCC4F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grpSp>
      <p:grpSp>
        <p:nvGrpSpPr>
          <p:cNvPr id="33" name="Group 50">
            <a:extLst>
              <a:ext uri="{FF2B5EF4-FFF2-40B4-BE49-F238E27FC236}">
                <a16:creationId xmlns:a16="http://schemas.microsoft.com/office/drawing/2014/main" id="{8BF5907C-1851-41F4-BCD7-3585637EA2E4}"/>
              </a:ext>
            </a:extLst>
          </p:cNvPr>
          <p:cNvGrpSpPr>
            <a:grpSpLocks/>
          </p:cNvGrpSpPr>
          <p:nvPr/>
        </p:nvGrpSpPr>
        <p:grpSpPr bwMode="auto">
          <a:xfrm>
            <a:off x="6377855" y="1872984"/>
            <a:ext cx="1447800" cy="1295400"/>
            <a:chOff x="3168" y="1824"/>
            <a:chExt cx="912" cy="816"/>
          </a:xfrm>
          <a:solidFill>
            <a:schemeClr val="tx1">
              <a:lumMod val="75000"/>
            </a:schemeClr>
          </a:solidFill>
        </p:grpSpPr>
        <p:sp>
          <p:nvSpPr>
            <p:cNvPr id="34" name="Freeform 51">
              <a:extLst>
                <a:ext uri="{FF2B5EF4-FFF2-40B4-BE49-F238E27FC236}">
                  <a16:creationId xmlns:a16="http://schemas.microsoft.com/office/drawing/2014/main" id="{DD6ABC8F-6A6C-4703-A77A-42FCDB89341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5" name="Freeform 52">
              <a:extLst>
                <a:ext uri="{FF2B5EF4-FFF2-40B4-BE49-F238E27FC236}">
                  <a16:creationId xmlns:a16="http://schemas.microsoft.com/office/drawing/2014/main" id="{CA706E17-AC6E-4164-8C8A-3E04F1A4413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6" name="Freeform 53">
              <a:extLst>
                <a:ext uri="{FF2B5EF4-FFF2-40B4-BE49-F238E27FC236}">
                  <a16:creationId xmlns:a16="http://schemas.microsoft.com/office/drawing/2014/main" id="{702CA1AD-9223-4174-91F5-4CFB3EF3CC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tx1"/>
              </a:solidFill>
              <a:round/>
              <a:headEnd/>
              <a:tailEnd/>
            </a:ln>
          </p:spPr>
          <p:txBody>
            <a:bodyPr wrap="none" anchor="ctr"/>
            <a:lstStyle/>
            <a:p>
              <a:endParaRPr lang="en-US" dirty="0"/>
            </a:p>
          </p:txBody>
        </p:sp>
        <p:sp>
          <p:nvSpPr>
            <p:cNvPr id="37" name="Freeform 54">
              <a:extLst>
                <a:ext uri="{FF2B5EF4-FFF2-40B4-BE49-F238E27FC236}">
                  <a16:creationId xmlns:a16="http://schemas.microsoft.com/office/drawing/2014/main" id="{6AEEF630-45B4-47AA-99ED-56028E81F17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p>
          </p:txBody>
        </p:sp>
        <p:sp>
          <p:nvSpPr>
            <p:cNvPr id="38" name="Freeform 55">
              <a:extLst>
                <a:ext uri="{FF2B5EF4-FFF2-40B4-BE49-F238E27FC236}">
                  <a16:creationId xmlns:a16="http://schemas.microsoft.com/office/drawing/2014/main" id="{3AE32A74-7096-456B-8DAF-38CF33595DB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p>
          </p:txBody>
        </p:sp>
        <p:sp>
          <p:nvSpPr>
            <p:cNvPr id="39" name="Freeform 56">
              <a:extLst>
                <a:ext uri="{FF2B5EF4-FFF2-40B4-BE49-F238E27FC236}">
                  <a16:creationId xmlns:a16="http://schemas.microsoft.com/office/drawing/2014/main" id="{D1AD749B-D2B2-4EB3-912D-55C7B46DD99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p>
          </p:txBody>
        </p:sp>
        <p:sp>
          <p:nvSpPr>
            <p:cNvPr id="40" name="Freeform 57">
              <a:extLst>
                <a:ext uri="{FF2B5EF4-FFF2-40B4-BE49-F238E27FC236}">
                  <a16:creationId xmlns:a16="http://schemas.microsoft.com/office/drawing/2014/main" id="{E711DE84-67E0-4F2A-918D-764DFE974939}"/>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41" name="Freeform 58">
              <a:extLst>
                <a:ext uri="{FF2B5EF4-FFF2-40B4-BE49-F238E27FC236}">
                  <a16:creationId xmlns:a16="http://schemas.microsoft.com/office/drawing/2014/main" id="{471137C2-C112-4BC6-8C22-00F4A4D36ED0}"/>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sp>
          <p:nvSpPr>
            <p:cNvPr id="42" name="Freeform 59">
              <a:extLst>
                <a:ext uri="{FF2B5EF4-FFF2-40B4-BE49-F238E27FC236}">
                  <a16:creationId xmlns:a16="http://schemas.microsoft.com/office/drawing/2014/main" id="{B85E5E82-8A98-41FD-B145-23EF12C218E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tx1"/>
              </a:solidFill>
              <a:round/>
              <a:headEnd/>
              <a:tailEnd/>
            </a:ln>
          </p:spPr>
          <p:txBody>
            <a:bodyPr wrap="none" anchor="ctr"/>
            <a:lstStyle/>
            <a:p>
              <a:endParaRPr lang="en-US" dirty="0"/>
            </a:p>
          </p:txBody>
        </p:sp>
      </p:gr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sp>
        <p:nvSpPr>
          <p:cNvPr id="54" name="TextBox 53">
            <a:extLst>
              <a:ext uri="{FF2B5EF4-FFF2-40B4-BE49-F238E27FC236}">
                <a16:creationId xmlns:a16="http://schemas.microsoft.com/office/drawing/2014/main" id="{0B90FB4D-13ED-47BC-87C5-E1F920A66ADB}"/>
              </a:ext>
            </a:extLst>
          </p:cNvPr>
          <p:cNvSpPr txBox="1"/>
          <p:nvPr/>
        </p:nvSpPr>
        <p:spPr bwMode="auto">
          <a:xfrm>
            <a:off x="520596" y="562033"/>
            <a:ext cx="269920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PoS Validators</a:t>
            </a:r>
            <a:endParaRPr lang="en-US" sz="2800" b="1" i="1" dirty="0">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F738C9C-E5D7-4A2C-A5EB-6F3B11A71422}"/>
              </a:ext>
            </a:extLst>
          </p:cNvPr>
          <p:cNvSpPr txBox="1"/>
          <p:nvPr/>
        </p:nvSpPr>
        <p:spPr bwMode="auto">
          <a:xfrm>
            <a:off x="520596" y="2370063"/>
            <a:ext cx="3246330"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 </a:t>
            </a:r>
            <a:r>
              <a:rPr lang="en-US" sz="2800" i="1" dirty="0">
                <a:solidFill>
                  <a:schemeClr val="tx1"/>
                </a:solidFill>
                <a:latin typeface="Arial" panose="020B0604020202020204" pitchFamily="34" charset="0"/>
                <a:cs typeface="Arial" panose="020B0604020202020204" pitchFamily="34" charset="0"/>
              </a:rPr>
              <a:t>leader</a:t>
            </a:r>
            <a:r>
              <a:rPr lang="en-US" sz="2800" dirty="0">
                <a:solidFill>
                  <a:srgbClr val="FFFF00"/>
                </a:solidFill>
                <a:latin typeface="Arial" panose="020B0604020202020204" pitchFamily="34" charset="0"/>
                <a:cs typeface="Arial" panose="020B0604020202020204" pitchFamily="34" charset="0"/>
              </a:rPr>
              <a:t> proposes a block</a:t>
            </a:r>
            <a:endParaRPr lang="en-US" sz="2800" i="1" dirty="0">
              <a:solidFill>
                <a:srgbClr val="FFFF00"/>
              </a:solidFill>
              <a:latin typeface="Arial" panose="020B0604020202020204" pitchFamily="34" charset="0"/>
              <a:cs typeface="Arial" panose="020B0604020202020204" pitchFamily="34" charset="0"/>
            </a:endParaRPr>
          </a:p>
        </p:txBody>
      </p:sp>
      <p:sp>
        <p:nvSpPr>
          <p:cNvPr id="56" name="Rounded Rectangular Callout 16">
            <a:extLst>
              <a:ext uri="{FF2B5EF4-FFF2-40B4-BE49-F238E27FC236}">
                <a16:creationId xmlns:a16="http://schemas.microsoft.com/office/drawing/2014/main" id="{9376CE8E-3EAD-43BA-A22B-3BFD52C4EDBE}"/>
              </a:ext>
            </a:extLst>
          </p:cNvPr>
          <p:cNvSpPr/>
          <p:nvPr/>
        </p:nvSpPr>
        <p:spPr bwMode="auto">
          <a:xfrm>
            <a:off x="6555908" y="272269"/>
            <a:ext cx="1348378" cy="510778"/>
          </a:xfrm>
          <a:prstGeom prst="wedgeRoundRectCallout">
            <a:avLst>
              <a:gd name="adj1" fmla="val -36139"/>
              <a:gd name="adj2" fmla="val 9331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Me!</a:t>
            </a:r>
          </a:p>
        </p:txBody>
      </p:sp>
      <p:sp>
        <p:nvSpPr>
          <p:cNvPr id="57" name="Rounded Rectangular Callout 16">
            <a:extLst>
              <a:ext uri="{FF2B5EF4-FFF2-40B4-BE49-F238E27FC236}">
                <a16:creationId xmlns:a16="http://schemas.microsoft.com/office/drawing/2014/main" id="{CD7C5155-A1B4-46CA-AB71-7182FC696D30}"/>
              </a:ext>
            </a:extLst>
          </p:cNvPr>
          <p:cNvSpPr/>
          <p:nvPr/>
        </p:nvSpPr>
        <p:spPr bwMode="auto">
          <a:xfrm>
            <a:off x="6427566" y="2454406"/>
            <a:ext cx="1348378" cy="510778"/>
          </a:xfrm>
          <a:prstGeom prst="wedgeRoundRectCallout">
            <a:avLst>
              <a:gd name="adj1" fmla="val -36139"/>
              <a:gd name="adj2" fmla="val 93319"/>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Me!</a:t>
            </a:r>
          </a:p>
        </p:txBody>
      </p:sp>
      <p:sp>
        <p:nvSpPr>
          <p:cNvPr id="58" name="TextBox 3">
            <a:extLst>
              <a:ext uri="{FF2B5EF4-FFF2-40B4-BE49-F238E27FC236}">
                <a16:creationId xmlns:a16="http://schemas.microsoft.com/office/drawing/2014/main" id="{8989B8F5-BF43-47E1-BFFE-FBE50B97AF40}"/>
              </a:ext>
            </a:extLst>
          </p:cNvPr>
          <p:cNvSpPr txBox="1"/>
          <p:nvPr/>
        </p:nvSpPr>
        <p:spPr bwMode="auto">
          <a:xfrm>
            <a:off x="520596" y="5039869"/>
            <a:ext cx="4100194"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Committee replaced every 32 blocks</a:t>
            </a:r>
          </a:p>
        </p:txBody>
      </p:sp>
      <p:sp>
        <p:nvSpPr>
          <p:cNvPr id="59" name="TextBox 58">
            <a:extLst>
              <a:ext uri="{FF2B5EF4-FFF2-40B4-BE49-F238E27FC236}">
                <a16:creationId xmlns:a16="http://schemas.microsoft.com/office/drawing/2014/main" id="{2EF49D2D-B234-47D0-A884-1782B8BCF28B}"/>
              </a:ext>
            </a:extLst>
          </p:cNvPr>
          <p:cNvSpPr txBox="1"/>
          <p:nvPr/>
        </p:nvSpPr>
        <p:spPr bwMode="auto">
          <a:xfrm>
            <a:off x="520596" y="3704965"/>
            <a:ext cx="3246330" cy="954107"/>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128 validators confirm block</a:t>
            </a:r>
            <a:endParaRPr lang="en-US" sz="2800" i="1" dirty="0">
              <a:solidFill>
                <a:srgbClr val="FFFF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0E22F9DA-9513-4DD0-AA29-31B5DC7080A3}"/>
              </a:ext>
            </a:extLst>
          </p:cNvPr>
          <p:cNvSpPr txBox="1"/>
          <p:nvPr/>
        </p:nvSpPr>
        <p:spPr bwMode="auto">
          <a:xfrm>
            <a:off x="520596" y="1466048"/>
            <a:ext cx="49039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Committee chosen at random</a:t>
            </a:r>
          </a:p>
        </p:txBody>
      </p:sp>
      <p:grpSp>
        <p:nvGrpSpPr>
          <p:cNvPr id="43" name="Group 50">
            <a:extLst>
              <a:ext uri="{FF2B5EF4-FFF2-40B4-BE49-F238E27FC236}">
                <a16:creationId xmlns:a16="http://schemas.microsoft.com/office/drawing/2014/main" id="{D26EB103-BCE3-1F74-9655-41A1A5E31227}"/>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A4F633E8-B4C8-0FAB-DE02-DC007A8602A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F02C91B6-85F1-E85B-F5C3-3A32E71DC35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28339FC7-0106-B1B6-B366-FF092C672EBD}"/>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CBE45A24-5668-BC27-0DE2-D0ACC59CA90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1" name="Freeform 55">
              <a:extLst>
                <a:ext uri="{FF2B5EF4-FFF2-40B4-BE49-F238E27FC236}">
                  <a16:creationId xmlns:a16="http://schemas.microsoft.com/office/drawing/2014/main" id="{870A2E3B-297C-D1D1-EFB3-AF7092E6C2F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2" name="Freeform 56">
              <a:extLst>
                <a:ext uri="{FF2B5EF4-FFF2-40B4-BE49-F238E27FC236}">
                  <a16:creationId xmlns:a16="http://schemas.microsoft.com/office/drawing/2014/main" id="{75C59ABF-1078-8546-0803-47B8385FBB2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3" name="Freeform 57">
              <a:extLst>
                <a:ext uri="{FF2B5EF4-FFF2-40B4-BE49-F238E27FC236}">
                  <a16:creationId xmlns:a16="http://schemas.microsoft.com/office/drawing/2014/main" id="{24D22A4A-1363-61E3-E53D-DD43671CA37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4" name="Freeform 58">
              <a:extLst>
                <a:ext uri="{FF2B5EF4-FFF2-40B4-BE49-F238E27FC236}">
                  <a16:creationId xmlns:a16="http://schemas.microsoft.com/office/drawing/2014/main" id="{61BF2984-C136-2479-B246-4AC2C3C6C0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5" name="Freeform 59">
              <a:extLst>
                <a:ext uri="{FF2B5EF4-FFF2-40B4-BE49-F238E27FC236}">
                  <a16:creationId xmlns:a16="http://schemas.microsoft.com/office/drawing/2014/main" id="{017CE808-4119-F318-2F16-D4D105630C5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66" name="Group 50">
            <a:extLst>
              <a:ext uri="{FF2B5EF4-FFF2-40B4-BE49-F238E27FC236}">
                <a16:creationId xmlns:a16="http://schemas.microsoft.com/office/drawing/2014/main" id="{53BF2522-225E-309D-B72C-0863823A22E5}"/>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7" name="Freeform 51">
              <a:extLst>
                <a:ext uri="{FF2B5EF4-FFF2-40B4-BE49-F238E27FC236}">
                  <a16:creationId xmlns:a16="http://schemas.microsoft.com/office/drawing/2014/main" id="{22EC3353-FEE7-9910-8D2C-160AECEF8E7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8" name="Freeform 52">
              <a:extLst>
                <a:ext uri="{FF2B5EF4-FFF2-40B4-BE49-F238E27FC236}">
                  <a16:creationId xmlns:a16="http://schemas.microsoft.com/office/drawing/2014/main" id="{910507FF-1286-F7E5-0F88-01BAE8AE823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9" name="Freeform 53">
              <a:extLst>
                <a:ext uri="{FF2B5EF4-FFF2-40B4-BE49-F238E27FC236}">
                  <a16:creationId xmlns:a16="http://schemas.microsoft.com/office/drawing/2014/main" id="{507518EF-6C8A-74A2-539A-3F6586CC355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0" name="Freeform 54">
              <a:extLst>
                <a:ext uri="{FF2B5EF4-FFF2-40B4-BE49-F238E27FC236}">
                  <a16:creationId xmlns:a16="http://schemas.microsoft.com/office/drawing/2014/main" id="{DD76AE5A-A8FE-3E6F-7A11-DE2718B9CA9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1" name="Freeform 55">
              <a:extLst>
                <a:ext uri="{FF2B5EF4-FFF2-40B4-BE49-F238E27FC236}">
                  <a16:creationId xmlns:a16="http://schemas.microsoft.com/office/drawing/2014/main" id="{E6565CA8-E1D3-4BC2-14B7-FA387D42DD7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2" name="Freeform 56">
              <a:extLst>
                <a:ext uri="{FF2B5EF4-FFF2-40B4-BE49-F238E27FC236}">
                  <a16:creationId xmlns:a16="http://schemas.microsoft.com/office/drawing/2014/main" id="{042C8F48-FD78-2001-DAA4-B5BE12DCBD0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3" name="Freeform 57">
              <a:extLst>
                <a:ext uri="{FF2B5EF4-FFF2-40B4-BE49-F238E27FC236}">
                  <a16:creationId xmlns:a16="http://schemas.microsoft.com/office/drawing/2014/main" id="{9F8E1B35-9177-2D98-5C68-7D0CB73BE16E}"/>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4" name="Freeform 58">
              <a:extLst>
                <a:ext uri="{FF2B5EF4-FFF2-40B4-BE49-F238E27FC236}">
                  <a16:creationId xmlns:a16="http://schemas.microsoft.com/office/drawing/2014/main" id="{91F17622-CE91-0B1F-0DEC-B4B995E7EE5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5" name="Freeform 59">
              <a:extLst>
                <a:ext uri="{FF2B5EF4-FFF2-40B4-BE49-F238E27FC236}">
                  <a16:creationId xmlns:a16="http://schemas.microsoft.com/office/drawing/2014/main" id="{346030A1-3CD4-D5D7-626E-513FA703D74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3937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59" grpId="0" animBg="1"/>
      <p:bldP spid="6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ow to Cook Steak Perfectly Every Time · i am a food blog">
            <a:extLst>
              <a:ext uri="{FF2B5EF4-FFF2-40B4-BE49-F238E27FC236}">
                <a16:creationId xmlns:a16="http://schemas.microsoft.com/office/drawing/2014/main" id="{120A8122-6E94-129A-36D2-19B14B94E1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21" y="723568"/>
            <a:ext cx="8109959" cy="5410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1A645D-82BA-46F0-C2FD-5961C921B649}"/>
              </a:ext>
            </a:extLst>
          </p:cNvPr>
          <p:cNvSpPr txBox="1"/>
          <p:nvPr/>
        </p:nvSpPr>
        <p:spPr bwMode="auto">
          <a:xfrm>
            <a:off x="1256507" y="4020038"/>
            <a:ext cx="650210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But not just everyone can be a validator</a:t>
            </a:r>
          </a:p>
        </p:txBody>
      </p:sp>
      <p:sp>
        <p:nvSpPr>
          <p:cNvPr id="5" name="TextBox 4">
            <a:extLst>
              <a:ext uri="{FF2B5EF4-FFF2-40B4-BE49-F238E27FC236}">
                <a16:creationId xmlns:a16="http://schemas.microsoft.com/office/drawing/2014/main" id="{5AD4AD85-CA0F-E759-3614-60793277A67F}"/>
              </a:ext>
            </a:extLst>
          </p:cNvPr>
          <p:cNvSpPr txBox="1"/>
          <p:nvPr/>
        </p:nvSpPr>
        <p:spPr bwMode="auto">
          <a:xfrm>
            <a:off x="1256507" y="4894599"/>
            <a:ext cx="400462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Need “skin in the game”</a:t>
            </a:r>
          </a:p>
        </p:txBody>
      </p:sp>
      <p:sp>
        <p:nvSpPr>
          <p:cNvPr id="6" name="TextBox 5">
            <a:extLst>
              <a:ext uri="{FF2B5EF4-FFF2-40B4-BE49-F238E27FC236}">
                <a16:creationId xmlns:a16="http://schemas.microsoft.com/office/drawing/2014/main" id="{B1CEAC26-C462-40BC-7E96-0EBFC41FC25B}"/>
              </a:ext>
            </a:extLst>
          </p:cNvPr>
          <p:cNvSpPr txBox="1"/>
          <p:nvPr/>
        </p:nvSpPr>
        <p:spPr bwMode="auto">
          <a:xfrm>
            <a:off x="1256507" y="2270916"/>
            <a:ext cx="4497706"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PoS resembling </a:t>
            </a:r>
            <a:r>
              <a:rPr lang="en-US" sz="2800" dirty="0" err="1">
                <a:solidFill>
                  <a:srgbClr val="FFFF00"/>
                </a:solidFill>
                <a:latin typeface="Arial" panose="020B0604020202020204" pitchFamily="34" charset="0"/>
                <a:cs typeface="Arial" panose="020B0604020202020204" pitchFamily="34" charset="0"/>
              </a:rPr>
              <a:t>Algorand’s</a:t>
            </a:r>
            <a:endParaRPr lang="en-US" sz="2800"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2A44F2D-90EC-2FC9-2097-DB69B830777F}"/>
              </a:ext>
            </a:extLst>
          </p:cNvPr>
          <p:cNvSpPr txBox="1"/>
          <p:nvPr/>
        </p:nvSpPr>
        <p:spPr bwMode="auto">
          <a:xfrm>
            <a:off x="1256507" y="3145477"/>
            <a:ext cx="50225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Committee chosen by sortition</a:t>
            </a:r>
          </a:p>
        </p:txBody>
      </p:sp>
      <p:sp>
        <p:nvSpPr>
          <p:cNvPr id="3" name="Slide Number Placeholder 2">
            <a:extLst>
              <a:ext uri="{FF2B5EF4-FFF2-40B4-BE49-F238E27FC236}">
                <a16:creationId xmlns:a16="http://schemas.microsoft.com/office/drawing/2014/main" id="{8CB74CB9-B972-C2CE-E548-B7719DC4E752}"/>
              </a:ext>
            </a:extLst>
          </p:cNvPr>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12" name="Title 11">
            <a:extLst>
              <a:ext uri="{FF2B5EF4-FFF2-40B4-BE49-F238E27FC236}">
                <a16:creationId xmlns:a16="http://schemas.microsoft.com/office/drawing/2014/main" id="{4BB69BE0-8CD7-A025-10BB-552196E132C9}"/>
              </a:ext>
            </a:extLst>
          </p:cNvPr>
          <p:cNvSpPr>
            <a:spLocks noGrp="1"/>
          </p:cNvSpPr>
          <p:nvPr>
            <p:ph type="title"/>
          </p:nvPr>
        </p:nvSpPr>
        <p:spPr/>
        <p:txBody>
          <a:bodyPr/>
          <a:lstStyle/>
          <a:p>
            <a:endParaRPr lang="en-US"/>
          </a:p>
        </p:txBody>
      </p:sp>
      <p:sp>
        <p:nvSpPr>
          <p:cNvPr id="13" name="TextBox 12">
            <a:extLst>
              <a:ext uri="{FF2B5EF4-FFF2-40B4-BE49-F238E27FC236}">
                <a16:creationId xmlns:a16="http://schemas.microsoft.com/office/drawing/2014/main" id="{142374A2-95BA-8E5A-3F08-AFD40D4BDD1D}"/>
              </a:ext>
            </a:extLst>
          </p:cNvPr>
          <p:cNvSpPr txBox="1"/>
          <p:nvPr/>
        </p:nvSpPr>
        <p:spPr bwMode="auto">
          <a:xfrm>
            <a:off x="373798" y="461958"/>
            <a:ext cx="262123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Proof of Stake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poker chips"/>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354794"/>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solidFill>
            <a:schemeClr val="bg1"/>
          </a:solidFill>
        </p:spPr>
        <p:txBody>
          <a:bodyPr/>
          <a:lstStyle/>
          <a:p>
            <a:r>
              <a:rPr lang="en-US" dirty="0">
                <a:solidFill>
                  <a:srgbClr val="FFFF00"/>
                </a:solidFill>
              </a:rPr>
              <a:t>Proof of Stake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a:t>
            </a:fld>
            <a:endParaRPr lang="en-US" dirty="0"/>
          </a:p>
        </p:txBody>
      </p:sp>
      <p:sp>
        <p:nvSpPr>
          <p:cNvPr id="5" name="TextBox 4"/>
          <p:cNvSpPr txBox="1"/>
          <p:nvPr/>
        </p:nvSpPr>
        <p:spPr bwMode="auto">
          <a:xfrm>
            <a:off x="1238926" y="2369864"/>
            <a:ext cx="320312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One coin, one vote</a:t>
            </a:r>
          </a:p>
        </p:txBody>
      </p:sp>
      <p:sp>
        <p:nvSpPr>
          <p:cNvPr id="6" name="TextBox 5"/>
          <p:cNvSpPr txBox="1"/>
          <p:nvPr/>
        </p:nvSpPr>
        <p:spPr bwMode="auto">
          <a:xfrm>
            <a:off x="1238926" y="3022428"/>
            <a:ext cx="6022803"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Stakeholders motivated to be honest</a:t>
            </a:r>
          </a:p>
        </p:txBody>
      </p:sp>
      <p:sp>
        <p:nvSpPr>
          <p:cNvPr id="7" name="TextBox 6"/>
          <p:cNvSpPr txBox="1"/>
          <p:nvPr/>
        </p:nvSpPr>
        <p:spPr bwMode="auto">
          <a:xfrm>
            <a:off x="1238926" y="3674992"/>
            <a:ext cx="588494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Decentralized: lower barrier to entry</a:t>
            </a:r>
          </a:p>
        </p:txBody>
      </p:sp>
      <p:sp>
        <p:nvSpPr>
          <p:cNvPr id="8" name="TextBox 7"/>
          <p:cNvSpPr txBox="1"/>
          <p:nvPr/>
        </p:nvSpPr>
        <p:spPr bwMode="auto">
          <a:xfrm>
            <a:off x="1238926" y="4327556"/>
            <a:ext cx="592341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Invest in coins, not mining hardware</a:t>
            </a:r>
          </a:p>
        </p:txBody>
      </p:sp>
      <p:sp>
        <p:nvSpPr>
          <p:cNvPr id="4" name="TextBox 3">
            <a:extLst>
              <a:ext uri="{FF2B5EF4-FFF2-40B4-BE49-F238E27FC236}">
                <a16:creationId xmlns:a16="http://schemas.microsoft.com/office/drawing/2014/main" id="{EFCE0008-0725-905A-3925-76B00B6238C4}"/>
              </a:ext>
            </a:extLst>
          </p:cNvPr>
          <p:cNvSpPr txBox="1"/>
          <p:nvPr/>
        </p:nvSpPr>
        <p:spPr bwMode="auto">
          <a:xfrm>
            <a:off x="1238926" y="4980121"/>
            <a:ext cx="5484194"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 incentive for centralized pools</a:t>
            </a:r>
          </a:p>
        </p:txBody>
      </p:sp>
    </p:spTree>
    <p:extLst>
      <p:ext uri="{BB962C8B-B14F-4D97-AF65-F5344CB8AC3E}">
        <p14:creationId xmlns:p14="http://schemas.microsoft.com/office/powerpoint/2010/main" val="37215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50">
            <a:extLst>
              <a:ext uri="{FF2B5EF4-FFF2-40B4-BE49-F238E27FC236}">
                <a16:creationId xmlns:a16="http://schemas.microsoft.com/office/drawing/2014/main" id="{A0EE462F-643A-C093-5CD1-AE5429FC6347}"/>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46" name="Freeform 51">
              <a:extLst>
                <a:ext uri="{FF2B5EF4-FFF2-40B4-BE49-F238E27FC236}">
                  <a16:creationId xmlns:a16="http://schemas.microsoft.com/office/drawing/2014/main" id="{10BD39AE-3FD3-592E-9D53-37EDAF68DA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2">
              <a:extLst>
                <a:ext uri="{FF2B5EF4-FFF2-40B4-BE49-F238E27FC236}">
                  <a16:creationId xmlns:a16="http://schemas.microsoft.com/office/drawing/2014/main" id="{ED11E62C-54C4-BA87-53E1-E32DC0C0A7C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6" name="Freeform 53">
              <a:extLst>
                <a:ext uri="{FF2B5EF4-FFF2-40B4-BE49-F238E27FC236}">
                  <a16:creationId xmlns:a16="http://schemas.microsoft.com/office/drawing/2014/main" id="{01168F30-434E-912E-AD2C-9CF750C43E3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9" name="Freeform 54">
              <a:extLst>
                <a:ext uri="{FF2B5EF4-FFF2-40B4-BE49-F238E27FC236}">
                  <a16:creationId xmlns:a16="http://schemas.microsoft.com/office/drawing/2014/main" id="{71544BC7-CA51-317F-EBBC-F7670195E33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0" name="Freeform 55">
              <a:extLst>
                <a:ext uri="{FF2B5EF4-FFF2-40B4-BE49-F238E27FC236}">
                  <a16:creationId xmlns:a16="http://schemas.microsoft.com/office/drawing/2014/main" id="{93C24052-853F-FE36-4FB5-5A3831BE665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1" name="Freeform 56">
              <a:extLst>
                <a:ext uri="{FF2B5EF4-FFF2-40B4-BE49-F238E27FC236}">
                  <a16:creationId xmlns:a16="http://schemas.microsoft.com/office/drawing/2014/main" id="{8A6F8571-9910-ACED-FAF8-1159325E074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72" name="Freeform 57">
              <a:extLst>
                <a:ext uri="{FF2B5EF4-FFF2-40B4-BE49-F238E27FC236}">
                  <a16:creationId xmlns:a16="http://schemas.microsoft.com/office/drawing/2014/main" id="{912B0845-03DD-9ED2-16B1-CDB066A9AF2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3" name="Freeform 58">
              <a:extLst>
                <a:ext uri="{FF2B5EF4-FFF2-40B4-BE49-F238E27FC236}">
                  <a16:creationId xmlns:a16="http://schemas.microsoft.com/office/drawing/2014/main" id="{4C6847AA-5EF7-63E4-D2D3-381BB9DC5F7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74" name="Freeform 59">
              <a:extLst>
                <a:ext uri="{FF2B5EF4-FFF2-40B4-BE49-F238E27FC236}">
                  <a16:creationId xmlns:a16="http://schemas.microsoft.com/office/drawing/2014/main" id="{90A1BEF6-0CA0-9D71-76B7-B14A7F4D833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75" name="Group 50">
            <a:extLst>
              <a:ext uri="{FF2B5EF4-FFF2-40B4-BE49-F238E27FC236}">
                <a16:creationId xmlns:a16="http://schemas.microsoft.com/office/drawing/2014/main" id="{C8A70711-27A8-F80E-2C1E-605A5E25A42B}"/>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76" name="Freeform 51">
              <a:extLst>
                <a:ext uri="{FF2B5EF4-FFF2-40B4-BE49-F238E27FC236}">
                  <a16:creationId xmlns:a16="http://schemas.microsoft.com/office/drawing/2014/main" id="{11B3EAA6-B284-6AA7-845E-33FD404833A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7" name="Freeform 52">
              <a:extLst>
                <a:ext uri="{FF2B5EF4-FFF2-40B4-BE49-F238E27FC236}">
                  <a16:creationId xmlns:a16="http://schemas.microsoft.com/office/drawing/2014/main" id="{F34BEDEB-5276-22BD-4698-754CAB9EEEA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8" name="Freeform 53">
              <a:extLst>
                <a:ext uri="{FF2B5EF4-FFF2-40B4-BE49-F238E27FC236}">
                  <a16:creationId xmlns:a16="http://schemas.microsoft.com/office/drawing/2014/main" id="{0CC5CA95-4EC0-5253-5E58-B96C1A0ED19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79" name="Freeform 54">
              <a:extLst>
                <a:ext uri="{FF2B5EF4-FFF2-40B4-BE49-F238E27FC236}">
                  <a16:creationId xmlns:a16="http://schemas.microsoft.com/office/drawing/2014/main" id="{3A25AB70-7E44-B02B-0E28-352499B708A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0" name="Freeform 55">
              <a:extLst>
                <a:ext uri="{FF2B5EF4-FFF2-40B4-BE49-F238E27FC236}">
                  <a16:creationId xmlns:a16="http://schemas.microsoft.com/office/drawing/2014/main" id="{AD151F13-7D81-3188-C08C-31AC0759D92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1" name="Freeform 56">
              <a:extLst>
                <a:ext uri="{FF2B5EF4-FFF2-40B4-BE49-F238E27FC236}">
                  <a16:creationId xmlns:a16="http://schemas.microsoft.com/office/drawing/2014/main" id="{F081119E-3B27-8040-5719-450AE1D95E1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82" name="Freeform 57">
              <a:extLst>
                <a:ext uri="{FF2B5EF4-FFF2-40B4-BE49-F238E27FC236}">
                  <a16:creationId xmlns:a16="http://schemas.microsoft.com/office/drawing/2014/main" id="{4A033812-94EB-8782-F1B7-963697465B4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3" name="Freeform 58">
              <a:extLst>
                <a:ext uri="{FF2B5EF4-FFF2-40B4-BE49-F238E27FC236}">
                  <a16:creationId xmlns:a16="http://schemas.microsoft.com/office/drawing/2014/main" id="{2E9D6B3C-E674-6871-85C4-9064E781E1E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4" name="Freeform 59">
              <a:extLst>
                <a:ext uri="{FF2B5EF4-FFF2-40B4-BE49-F238E27FC236}">
                  <a16:creationId xmlns:a16="http://schemas.microsoft.com/office/drawing/2014/main" id="{1975BAB8-873A-11BD-D909-571641E96272}"/>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5" name="Group 50">
            <a:extLst>
              <a:ext uri="{FF2B5EF4-FFF2-40B4-BE49-F238E27FC236}">
                <a16:creationId xmlns:a16="http://schemas.microsoft.com/office/drawing/2014/main" id="{09FCD50D-D8B0-0EDF-05C5-A3DDD76E135B}"/>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86" name="Freeform 51">
              <a:extLst>
                <a:ext uri="{FF2B5EF4-FFF2-40B4-BE49-F238E27FC236}">
                  <a16:creationId xmlns:a16="http://schemas.microsoft.com/office/drawing/2014/main" id="{DE57548F-030E-0350-B02E-E79E569E609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7" name="Freeform 52">
              <a:extLst>
                <a:ext uri="{FF2B5EF4-FFF2-40B4-BE49-F238E27FC236}">
                  <a16:creationId xmlns:a16="http://schemas.microsoft.com/office/drawing/2014/main" id="{B598A1AD-5347-AEF3-3D5F-E053443B9E1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8" name="Freeform 53">
              <a:extLst>
                <a:ext uri="{FF2B5EF4-FFF2-40B4-BE49-F238E27FC236}">
                  <a16:creationId xmlns:a16="http://schemas.microsoft.com/office/drawing/2014/main" id="{B5DB339F-A7D5-6EAC-EE06-F176CCA482D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9" name="Freeform 54">
              <a:extLst>
                <a:ext uri="{FF2B5EF4-FFF2-40B4-BE49-F238E27FC236}">
                  <a16:creationId xmlns:a16="http://schemas.microsoft.com/office/drawing/2014/main" id="{2373E726-9184-45C1-B8F6-8535D3193DC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0" name="Freeform 55">
              <a:extLst>
                <a:ext uri="{FF2B5EF4-FFF2-40B4-BE49-F238E27FC236}">
                  <a16:creationId xmlns:a16="http://schemas.microsoft.com/office/drawing/2014/main" id="{EB152CC2-2E14-FEF7-224E-D3E1ADAEE6C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1" name="Freeform 56">
              <a:extLst>
                <a:ext uri="{FF2B5EF4-FFF2-40B4-BE49-F238E27FC236}">
                  <a16:creationId xmlns:a16="http://schemas.microsoft.com/office/drawing/2014/main" id="{E6242042-A60E-CB7F-28D5-390A141943D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2" name="Freeform 57">
              <a:extLst>
                <a:ext uri="{FF2B5EF4-FFF2-40B4-BE49-F238E27FC236}">
                  <a16:creationId xmlns:a16="http://schemas.microsoft.com/office/drawing/2014/main" id="{DA4AD50B-6CE3-3836-9A2F-17851A28046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93" name="Freeform 58">
              <a:extLst>
                <a:ext uri="{FF2B5EF4-FFF2-40B4-BE49-F238E27FC236}">
                  <a16:creationId xmlns:a16="http://schemas.microsoft.com/office/drawing/2014/main" id="{7B1CFFB4-13FA-B1DA-294E-1CCDDFFAFBF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94" name="Freeform 59">
              <a:extLst>
                <a:ext uri="{FF2B5EF4-FFF2-40B4-BE49-F238E27FC236}">
                  <a16:creationId xmlns:a16="http://schemas.microsoft.com/office/drawing/2014/main" id="{CBFB177D-D39B-B452-630B-B6C66AC1776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95" name="Group 50">
            <a:extLst>
              <a:ext uri="{FF2B5EF4-FFF2-40B4-BE49-F238E27FC236}">
                <a16:creationId xmlns:a16="http://schemas.microsoft.com/office/drawing/2014/main" id="{D8D9A4B4-EA56-D495-849D-FC80E747B5E2}"/>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96" name="Freeform 51">
              <a:extLst>
                <a:ext uri="{FF2B5EF4-FFF2-40B4-BE49-F238E27FC236}">
                  <a16:creationId xmlns:a16="http://schemas.microsoft.com/office/drawing/2014/main" id="{CA2D44AA-8067-5FD0-4B0E-6FF9DAFD438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7" name="Freeform 52">
              <a:extLst>
                <a:ext uri="{FF2B5EF4-FFF2-40B4-BE49-F238E27FC236}">
                  <a16:creationId xmlns:a16="http://schemas.microsoft.com/office/drawing/2014/main" id="{58A89F53-3B40-B1A4-9884-0BD2859B0A0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8" name="Freeform 53">
              <a:extLst>
                <a:ext uri="{FF2B5EF4-FFF2-40B4-BE49-F238E27FC236}">
                  <a16:creationId xmlns:a16="http://schemas.microsoft.com/office/drawing/2014/main" id="{ABBEC1B0-4E39-F90E-18A8-A844ADFAD068}"/>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9" name="Freeform 54">
              <a:extLst>
                <a:ext uri="{FF2B5EF4-FFF2-40B4-BE49-F238E27FC236}">
                  <a16:creationId xmlns:a16="http://schemas.microsoft.com/office/drawing/2014/main" id="{19988777-DBD9-2BAC-DA55-443686AFF1B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0" name="Freeform 55">
              <a:extLst>
                <a:ext uri="{FF2B5EF4-FFF2-40B4-BE49-F238E27FC236}">
                  <a16:creationId xmlns:a16="http://schemas.microsoft.com/office/drawing/2014/main" id="{60761995-56C1-5DC6-4A20-F68BCC23920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1" name="Freeform 56">
              <a:extLst>
                <a:ext uri="{FF2B5EF4-FFF2-40B4-BE49-F238E27FC236}">
                  <a16:creationId xmlns:a16="http://schemas.microsoft.com/office/drawing/2014/main" id="{E5DAF5C3-80E5-374C-6AA8-65212E5B7BC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02" name="Freeform 57">
              <a:extLst>
                <a:ext uri="{FF2B5EF4-FFF2-40B4-BE49-F238E27FC236}">
                  <a16:creationId xmlns:a16="http://schemas.microsoft.com/office/drawing/2014/main" id="{39B6D6B1-432E-8E34-4FC8-0F6D8662343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3" name="Freeform 58">
              <a:extLst>
                <a:ext uri="{FF2B5EF4-FFF2-40B4-BE49-F238E27FC236}">
                  <a16:creationId xmlns:a16="http://schemas.microsoft.com/office/drawing/2014/main" id="{6EE5E9AD-6A81-22D9-6010-B885ED1DC86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4" name="Freeform 59">
              <a:extLst>
                <a:ext uri="{FF2B5EF4-FFF2-40B4-BE49-F238E27FC236}">
                  <a16:creationId xmlns:a16="http://schemas.microsoft.com/office/drawing/2014/main" id="{D0709E9B-A983-33D7-14D7-DAF633E3EE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
        <p:nvSpPr>
          <p:cNvPr id="67" name="TextBox 66">
            <a:extLst>
              <a:ext uri="{FF2B5EF4-FFF2-40B4-BE49-F238E27FC236}">
                <a16:creationId xmlns:a16="http://schemas.microsoft.com/office/drawing/2014/main" id="{55BE8899-5FC7-4FF9-A581-CFD2DD063C94}"/>
              </a:ext>
            </a:extLst>
          </p:cNvPr>
          <p:cNvSpPr txBox="1"/>
          <p:nvPr/>
        </p:nvSpPr>
        <p:spPr bwMode="auto">
          <a:xfrm>
            <a:off x="426816" y="3621121"/>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lockbox</a:t>
            </a: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70</a:t>
            </a:fld>
            <a:endParaRPr lang="en-US" dirty="0"/>
          </a:p>
        </p:txBody>
      </p:sp>
      <p:sp>
        <p:nvSpPr>
          <p:cNvPr id="45" name="TextBox 3">
            <a:extLst>
              <a:ext uri="{FF2B5EF4-FFF2-40B4-BE49-F238E27FC236}">
                <a16:creationId xmlns:a16="http://schemas.microsoft.com/office/drawing/2014/main" id="{B0BD7D9F-E0FF-462E-AC69-F6A096ED4864}"/>
              </a:ext>
            </a:extLst>
          </p:cNvPr>
          <p:cNvSpPr txBox="1"/>
          <p:nvPr/>
        </p:nvSpPr>
        <p:spPr bwMode="auto">
          <a:xfrm>
            <a:off x="597320" y="1498482"/>
            <a:ext cx="4232249"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32 ETH </a:t>
            </a:r>
          </a:p>
          <a:p>
            <a:pPr algn="ctr"/>
            <a:r>
              <a:rPr lang="en-US" sz="2800" dirty="0">
                <a:solidFill>
                  <a:srgbClr val="FFFF00"/>
                </a:solidFill>
                <a:latin typeface="Arial" panose="020B0604020202020204" pitchFamily="34" charset="0"/>
                <a:cs typeface="Arial" panose="020B0604020202020204" pitchFamily="34" charset="0"/>
              </a:rPr>
              <a:t>(~70 K USD March 2025)</a:t>
            </a:r>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A2BAF4D8-A581-4A85-8F1C-E6EDF30C2B83}"/>
              </a:ext>
            </a:extLst>
          </p:cNvPr>
          <p:cNvGrpSpPr/>
          <p:nvPr/>
        </p:nvGrpSpPr>
        <p:grpSpPr>
          <a:xfrm>
            <a:off x="4166397" y="472441"/>
            <a:ext cx="1071563" cy="1071563"/>
            <a:chOff x="1897166" y="4292126"/>
            <a:chExt cx="1071563" cy="1071563"/>
          </a:xfrm>
        </p:grpSpPr>
        <p:pic>
          <p:nvPicPr>
            <p:cNvPr id="55" name="Picture 8" descr="White money bag icon - Free white money bag icons">
              <a:extLst>
                <a:ext uri="{FF2B5EF4-FFF2-40B4-BE49-F238E27FC236}">
                  <a16:creationId xmlns:a16="http://schemas.microsoft.com/office/drawing/2014/main" id="{D76ACB93-EB14-4BC4-89F4-04C950544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56" name="Rectangle 55">
              <a:extLst>
                <a:ext uri="{FF2B5EF4-FFF2-40B4-BE49-F238E27FC236}">
                  <a16:creationId xmlns:a16="http://schemas.microsoft.com/office/drawing/2014/main" id="{59432E24-B310-4E2F-BBBB-493B5561A869}"/>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57" name="Group 56">
            <a:extLst>
              <a:ext uri="{FF2B5EF4-FFF2-40B4-BE49-F238E27FC236}">
                <a16:creationId xmlns:a16="http://schemas.microsoft.com/office/drawing/2014/main" id="{7F5E11E9-7407-4FAF-9659-390F9D74DE91}"/>
              </a:ext>
            </a:extLst>
          </p:cNvPr>
          <p:cNvGrpSpPr/>
          <p:nvPr/>
        </p:nvGrpSpPr>
        <p:grpSpPr>
          <a:xfrm>
            <a:off x="7175573" y="494240"/>
            <a:ext cx="1071563" cy="1071563"/>
            <a:chOff x="1897166" y="4292126"/>
            <a:chExt cx="1071563" cy="1071563"/>
          </a:xfrm>
        </p:grpSpPr>
        <p:pic>
          <p:nvPicPr>
            <p:cNvPr id="58" name="Picture 8" descr="White money bag icon - Free white money bag icons">
              <a:extLst>
                <a:ext uri="{FF2B5EF4-FFF2-40B4-BE49-F238E27FC236}">
                  <a16:creationId xmlns:a16="http://schemas.microsoft.com/office/drawing/2014/main" id="{9DEF7FC8-5E76-4396-BE44-F7FCB2401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59" name="Rectangle 58">
              <a:extLst>
                <a:ext uri="{FF2B5EF4-FFF2-40B4-BE49-F238E27FC236}">
                  <a16:creationId xmlns:a16="http://schemas.microsoft.com/office/drawing/2014/main" id="{AFD5898E-A179-4BF8-A29C-03882EB3EAD0}"/>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60" name="Group 59">
            <a:extLst>
              <a:ext uri="{FF2B5EF4-FFF2-40B4-BE49-F238E27FC236}">
                <a16:creationId xmlns:a16="http://schemas.microsoft.com/office/drawing/2014/main" id="{B8C3AAAB-E9C6-4D83-B278-A033FA213266}"/>
              </a:ext>
            </a:extLst>
          </p:cNvPr>
          <p:cNvGrpSpPr/>
          <p:nvPr/>
        </p:nvGrpSpPr>
        <p:grpSpPr>
          <a:xfrm>
            <a:off x="7645621" y="3046631"/>
            <a:ext cx="1071563" cy="1071563"/>
            <a:chOff x="1897166" y="4292126"/>
            <a:chExt cx="1071563" cy="1071563"/>
          </a:xfrm>
        </p:grpSpPr>
        <p:pic>
          <p:nvPicPr>
            <p:cNvPr id="61" name="Picture 8" descr="White money bag icon - Free white money bag icons">
              <a:extLst>
                <a:ext uri="{FF2B5EF4-FFF2-40B4-BE49-F238E27FC236}">
                  <a16:creationId xmlns:a16="http://schemas.microsoft.com/office/drawing/2014/main" id="{2F64B908-B5B4-4E10-BB0B-BAF86D8D1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62" name="Rectangle 61">
              <a:extLst>
                <a:ext uri="{FF2B5EF4-FFF2-40B4-BE49-F238E27FC236}">
                  <a16:creationId xmlns:a16="http://schemas.microsoft.com/office/drawing/2014/main" id="{F8AC1008-6E83-4674-B465-21B08C7A9CA0}"/>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63" name="Group 62">
            <a:extLst>
              <a:ext uri="{FF2B5EF4-FFF2-40B4-BE49-F238E27FC236}">
                <a16:creationId xmlns:a16="http://schemas.microsoft.com/office/drawing/2014/main" id="{C1078E62-9A3E-4886-BC7E-8F32A20098C4}"/>
              </a:ext>
            </a:extLst>
          </p:cNvPr>
          <p:cNvGrpSpPr/>
          <p:nvPr/>
        </p:nvGrpSpPr>
        <p:grpSpPr>
          <a:xfrm>
            <a:off x="3902204" y="3110153"/>
            <a:ext cx="1071563" cy="1071563"/>
            <a:chOff x="1897166" y="4292126"/>
            <a:chExt cx="1071563" cy="1071563"/>
          </a:xfrm>
        </p:grpSpPr>
        <p:pic>
          <p:nvPicPr>
            <p:cNvPr id="64" name="Picture 8" descr="White money bag icon - Free white money bag icons">
              <a:extLst>
                <a:ext uri="{FF2B5EF4-FFF2-40B4-BE49-F238E27FC236}">
                  <a16:creationId xmlns:a16="http://schemas.microsoft.com/office/drawing/2014/main" id="{DDC1EFAD-949F-4805-995C-05DE1EBB3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65" name="Rectangle 64">
              <a:extLst>
                <a:ext uri="{FF2B5EF4-FFF2-40B4-BE49-F238E27FC236}">
                  <a16:creationId xmlns:a16="http://schemas.microsoft.com/office/drawing/2014/main" id="{9015B298-3CD4-4401-B5E9-26E7DC64888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sp>
        <p:nvSpPr>
          <p:cNvPr id="68" name="TextBox 67">
            <a:extLst>
              <a:ext uri="{FF2B5EF4-FFF2-40B4-BE49-F238E27FC236}">
                <a16:creationId xmlns:a16="http://schemas.microsoft.com/office/drawing/2014/main" id="{A49F0999-419F-46A6-8C95-86932B33BE89}"/>
              </a:ext>
            </a:extLst>
          </p:cNvPr>
          <p:cNvSpPr txBox="1"/>
          <p:nvPr/>
        </p:nvSpPr>
        <p:spPr bwMode="auto">
          <a:xfrm>
            <a:off x="777657" y="565936"/>
            <a:ext cx="114486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Stake</a:t>
            </a:r>
            <a:endParaRPr lang="en-US" sz="2800" b="1" i="1" dirty="0">
              <a:solidFill>
                <a:schemeClr val="tx1"/>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593D181-94CA-45B4-916A-1B98A3A2FD3E}"/>
              </a:ext>
            </a:extLst>
          </p:cNvPr>
          <p:cNvSpPr txBox="1"/>
          <p:nvPr/>
        </p:nvSpPr>
        <p:spPr bwMode="auto">
          <a:xfrm>
            <a:off x="777657" y="2861915"/>
            <a:ext cx="414754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 ensure good behavior</a:t>
            </a:r>
          </a:p>
        </p:txBody>
      </p:sp>
    </p:spTree>
    <p:extLst>
      <p:ext uri="{BB962C8B-B14F-4D97-AF65-F5344CB8AC3E}">
        <p14:creationId xmlns:p14="http://schemas.microsoft.com/office/powerpoint/2010/main" val="12031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007 0.04445 L -0.01007 0.04445 C -0.03108 0.05278 -0.05278 0.0588 -0.07327 0.06945 C -0.1191 0.09306 -0.16164 0.13171 -0.19966 0.17199 C -0.22709 0.20093 -0.25365 0.23125 -0.2783 0.26435 C -0.30539 0.30023 -0.33004 0.33912 -0.35452 0.37824 C -0.36459 0.39445 -0.37327 0.41181 -0.38177 0.42963 C -0.38577 0.43796 -0.39028 0.44583 -0.39375 0.45463 C -0.39618 0.46042 -0.39809 0.46829 -0.39966 0.47523 L -0.39966 0.47523 " pathEditMode="relative" ptsTypes="AAAAAAAAAA">
                                      <p:cBhvr>
                                        <p:cTn id="14" dur="2000" fill="hold"/>
                                        <p:tgtEl>
                                          <p:spTgt spid="54"/>
                                        </p:tgtEl>
                                        <p:attrNameLst>
                                          <p:attrName>ppt_x</p:attrName>
                                          <p:attrName>ppt_y</p:attrName>
                                        </p:attrNameLst>
                                      </p:cBhvr>
                                    </p:animMotion>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0.02778 0.05046 L -0.02778 0.05046 C -0.03073 0.05116 -0.03368 0.05162 -0.03646 0.05255 C -0.05833 0.06065 -0.08004 0.0706 -0.10226 0.07778 C -0.12031 0.08356 -0.13889 0.08519 -0.15695 0.09144 C -0.26701 0.12917 -0.26267 0.1213 -0.33559 0.17338 C -0.35035 0.18403 -0.36545 0.19375 -0.37917 0.20648 C -0.40538 0.23079 -0.43385 0.25255 -0.45521 0.28403 C -0.46059 0.2919 -0.46632 0.29954 -0.47153 0.30787 C -0.49045 0.33912 -0.49635 0.35278 -0.51076 0.39005 C -0.51597 0.40347 -0.52118 0.4169 -0.52535 0.43102 C -0.52917 0.44468 -0.53247 0.4588 -0.53472 0.47315 L -0.53802 0.49491 L -0.53472 0.49722 " pathEditMode="relative" ptsTypes="AAAAAAAAAAAAAA">
                                      <p:cBhvr>
                                        <p:cTn id="17" dur="2000" fill="hold"/>
                                        <p:tgtEl>
                                          <p:spTgt spid="57"/>
                                        </p:tgtEl>
                                        <p:attrNameLst>
                                          <p:attrName>ppt_x</p:attrName>
                                          <p:attrName>ppt_y</p:attrName>
                                        </p:attrNameLst>
                                      </p:cBhvr>
                                    </p:animMotion>
                                  </p:childTnLst>
                                </p:cTn>
                              </p:par>
                            </p:childTnLst>
                          </p:cTn>
                        </p:par>
                        <p:par>
                          <p:cTn id="18" fill="hold">
                            <p:stCondLst>
                              <p:cond delay="4000"/>
                            </p:stCondLst>
                            <p:childTnLst>
                              <p:par>
                                <p:cTn id="19" presetID="0" presetClass="path" presetSubtype="0" accel="50000" decel="50000" fill="hold" nodeType="afterEffect">
                                  <p:stCondLst>
                                    <p:cond delay="0"/>
                                  </p:stCondLst>
                                  <p:childTnLst>
                                    <p:animMotion origin="layout" path="M 0.00712 0.04051 L 0.00712 0.04051 C -0.05434 0.09746 0.01719 0.03287 -0.06562 0.09977 C -0.09305 0.12176 -0.11979 0.14537 -0.14687 0.16806 C -0.15711 0.17662 -0.16771 0.18403 -0.1776 0.19306 C -0.18211 0.19746 -0.1868 0.20139 -0.19132 0.20579 C -0.1934 0.20787 -0.19531 0.21019 -0.19722 0.2125 C -0.19826 0.21366 -0.19982 0.21597 -0.19982 0.21597 L -0.19982 0.21597 L -0.26475 0.03125 L -0.12465 -0.00162 L -0.16649 0.25255 " pathEditMode="relative" ptsTypes="AAAAAAAAAAAA">
                                      <p:cBhvr>
                                        <p:cTn id="20" dur="2000" fill="hold"/>
                                        <p:tgtEl>
                                          <p:spTgt spid="63"/>
                                        </p:tgtEl>
                                        <p:attrNameLst>
                                          <p:attrName>ppt_x</p:attrName>
                                          <p:attrName>ppt_y</p:attrName>
                                        </p:attrNameLst>
                                      </p:cBhvr>
                                    </p:animMotion>
                                  </p:childTnLst>
                                </p:cTn>
                              </p:par>
                            </p:childTnLst>
                          </p:cTn>
                        </p:par>
                        <p:par>
                          <p:cTn id="21" fill="hold">
                            <p:stCondLst>
                              <p:cond delay="6000"/>
                            </p:stCondLst>
                            <p:childTnLst>
                              <p:par>
                                <p:cTn id="22" presetID="0" presetClass="path" presetSubtype="0" accel="50000" decel="50000" fill="hold" nodeType="afterEffect">
                                  <p:stCondLst>
                                    <p:cond delay="0"/>
                                  </p:stCondLst>
                                  <p:childTnLst>
                                    <p:animMotion origin="layout" path="M -0.0066 0.06134 L -0.0066 0.06134 C -0.00174 0.11759 0.00642 0.16366 -0.0092 0.22084 C -0.01754 0.25139 -0.05399 0.28611 -0.0724 0.30394 C -0.08334 0.31435 -0.09393 0.32523 -0.10573 0.33357 C -0.15417 0.36829 -0.18611 0.37176 -0.24601 0.38611 C -0.38281 0.41875 -0.34705 0.41482 -0.43837 0.4169 C -0.47327 0.41482 -0.50851 0.41505 -0.5434 0.41111 C -0.55486 0.40972 -0.5658 0.40463 -0.57674 0.40093 C -0.58611 0.39769 -0.61563 0.38611 -0.62552 0.38033 C -0.66893 0.35486 -0.64757 0.36736 -0.67257 0.34491 C -0.68559 0.33334 -0.70035 0.32477 -0.71181 0.31088 C -0.71493 0.30695 -0.71771 0.30255 -0.72118 0.29931 C -0.72431 0.29676 -0.73143 0.29375 -0.73143 0.29375 L -0.73143 0.29375 " pathEditMode="relative" ptsTypes="AAAAAAAAAAAAAAA">
                                      <p:cBhvr>
                                        <p:cTn id="23"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47EAC206-FC44-42D9-83AE-B8FAC1B6CF61}"/>
              </a:ext>
            </a:extLst>
          </p:cNvPr>
          <p:cNvSpPr txBox="1"/>
          <p:nvPr/>
        </p:nvSpPr>
        <p:spPr bwMode="auto">
          <a:xfrm>
            <a:off x="426816" y="3621121"/>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lockbox</a:t>
            </a: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71</a:t>
            </a:fld>
            <a:endParaRPr lang="en-US" dirty="0"/>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86476FC0-3175-4ADB-B6B9-3DCF6CEB2B85}"/>
              </a:ext>
            </a:extLst>
          </p:cNvPr>
          <p:cNvGrpSpPr/>
          <p:nvPr/>
        </p:nvGrpSpPr>
        <p:grpSpPr>
          <a:xfrm>
            <a:off x="814305" y="3729360"/>
            <a:ext cx="1071563" cy="1071563"/>
            <a:chOff x="1897166" y="4292126"/>
            <a:chExt cx="1071563" cy="1071563"/>
          </a:xfrm>
        </p:grpSpPr>
        <p:pic>
          <p:nvPicPr>
            <p:cNvPr id="70" name="Picture 8" descr="White money bag icon - Free white money bag icons">
              <a:extLst>
                <a:ext uri="{FF2B5EF4-FFF2-40B4-BE49-F238E27FC236}">
                  <a16:creationId xmlns:a16="http://schemas.microsoft.com/office/drawing/2014/main" id="{8E978757-A547-438C-9894-17D162CF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1" name="Rectangle 70">
              <a:extLst>
                <a:ext uri="{FF2B5EF4-FFF2-40B4-BE49-F238E27FC236}">
                  <a16:creationId xmlns:a16="http://schemas.microsoft.com/office/drawing/2014/main" id="{0B713A98-7300-4A25-9945-C8073B393681}"/>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2" name="Group 71">
            <a:extLst>
              <a:ext uri="{FF2B5EF4-FFF2-40B4-BE49-F238E27FC236}">
                <a16:creationId xmlns:a16="http://schemas.microsoft.com/office/drawing/2014/main" id="{0A773D1A-5DC5-41F6-B83A-A7EDF9DEA333}"/>
              </a:ext>
            </a:extLst>
          </p:cNvPr>
          <p:cNvGrpSpPr/>
          <p:nvPr/>
        </p:nvGrpSpPr>
        <p:grpSpPr>
          <a:xfrm>
            <a:off x="2089769" y="3743360"/>
            <a:ext cx="1071563" cy="1071563"/>
            <a:chOff x="1897166" y="4292126"/>
            <a:chExt cx="1071563" cy="1071563"/>
          </a:xfrm>
        </p:grpSpPr>
        <p:pic>
          <p:nvPicPr>
            <p:cNvPr id="73" name="Picture 8" descr="White money bag icon - Free white money bag icons">
              <a:extLst>
                <a:ext uri="{FF2B5EF4-FFF2-40B4-BE49-F238E27FC236}">
                  <a16:creationId xmlns:a16="http://schemas.microsoft.com/office/drawing/2014/main" id="{1B6CABDB-051D-4285-8EC8-EDC5FB44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4" name="Rectangle 73">
              <a:extLst>
                <a:ext uri="{FF2B5EF4-FFF2-40B4-BE49-F238E27FC236}">
                  <a16:creationId xmlns:a16="http://schemas.microsoft.com/office/drawing/2014/main" id="{8CFEB921-167F-4750-8295-3E54E2A272D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5" name="Group 74">
            <a:extLst>
              <a:ext uri="{FF2B5EF4-FFF2-40B4-BE49-F238E27FC236}">
                <a16:creationId xmlns:a16="http://schemas.microsoft.com/office/drawing/2014/main" id="{B58B39D0-8A88-4A07-BF77-2F1221861B16}"/>
              </a:ext>
            </a:extLst>
          </p:cNvPr>
          <p:cNvGrpSpPr/>
          <p:nvPr/>
        </p:nvGrpSpPr>
        <p:grpSpPr>
          <a:xfrm>
            <a:off x="858358" y="4911140"/>
            <a:ext cx="1071563" cy="1071563"/>
            <a:chOff x="1897166" y="4292126"/>
            <a:chExt cx="1071563" cy="1071563"/>
          </a:xfrm>
        </p:grpSpPr>
        <p:pic>
          <p:nvPicPr>
            <p:cNvPr id="76" name="Picture 8" descr="White money bag icon - Free white money bag icons">
              <a:extLst>
                <a:ext uri="{FF2B5EF4-FFF2-40B4-BE49-F238E27FC236}">
                  <a16:creationId xmlns:a16="http://schemas.microsoft.com/office/drawing/2014/main" id="{EDD5454C-5162-4745-B84F-69ACFF8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7" name="Rectangle 76">
              <a:extLst>
                <a:ext uri="{FF2B5EF4-FFF2-40B4-BE49-F238E27FC236}">
                  <a16:creationId xmlns:a16="http://schemas.microsoft.com/office/drawing/2014/main" id="{E028B2DC-E366-4946-B13C-105E97558882}"/>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8" name="Group 77">
            <a:extLst>
              <a:ext uri="{FF2B5EF4-FFF2-40B4-BE49-F238E27FC236}">
                <a16:creationId xmlns:a16="http://schemas.microsoft.com/office/drawing/2014/main" id="{B02EA092-F5C6-4F42-B0A5-2023D344DBD9}"/>
              </a:ext>
            </a:extLst>
          </p:cNvPr>
          <p:cNvGrpSpPr/>
          <p:nvPr/>
        </p:nvGrpSpPr>
        <p:grpSpPr>
          <a:xfrm>
            <a:off x="2042855" y="5001340"/>
            <a:ext cx="1071563" cy="1071563"/>
            <a:chOff x="1897166" y="4292126"/>
            <a:chExt cx="1071563" cy="1071563"/>
          </a:xfrm>
        </p:grpSpPr>
        <p:pic>
          <p:nvPicPr>
            <p:cNvPr id="79" name="Picture 8" descr="White money bag icon - Free white money bag icons">
              <a:extLst>
                <a:ext uri="{FF2B5EF4-FFF2-40B4-BE49-F238E27FC236}">
                  <a16:creationId xmlns:a16="http://schemas.microsoft.com/office/drawing/2014/main" id="{357D2714-029E-44B7-89F7-6113AAAB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80" name="Rectangle 79">
              <a:extLst>
                <a:ext uri="{FF2B5EF4-FFF2-40B4-BE49-F238E27FC236}">
                  <a16:creationId xmlns:a16="http://schemas.microsoft.com/office/drawing/2014/main" id="{1C0D313A-1E4D-47C6-9CAD-DC0F13F71FFC}"/>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84" name="Group 38">
            <a:extLst>
              <a:ext uri="{FF2B5EF4-FFF2-40B4-BE49-F238E27FC236}">
                <a16:creationId xmlns:a16="http://schemas.microsoft.com/office/drawing/2014/main" id="{FCEE6A4C-7E32-4667-80DB-B7F7370F3E84}"/>
              </a:ext>
            </a:extLst>
          </p:cNvPr>
          <p:cNvGrpSpPr>
            <a:grpSpLocks/>
          </p:cNvGrpSpPr>
          <p:nvPr/>
        </p:nvGrpSpPr>
        <p:grpSpPr bwMode="auto">
          <a:xfrm>
            <a:off x="5255882" y="560109"/>
            <a:ext cx="1510633" cy="909090"/>
            <a:chOff x="1295" y="669"/>
            <a:chExt cx="1115" cy="671"/>
          </a:xfrm>
        </p:grpSpPr>
        <p:sp>
          <p:nvSpPr>
            <p:cNvPr id="85" name="Freeform 39">
              <a:extLst>
                <a:ext uri="{FF2B5EF4-FFF2-40B4-BE49-F238E27FC236}">
                  <a16:creationId xmlns:a16="http://schemas.microsoft.com/office/drawing/2014/main" id="{87764858-BA07-486B-9D7B-71729429518E}"/>
                </a:ext>
              </a:extLst>
            </p:cNvPr>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86" name="Rectangle 40">
              <a:extLst>
                <a:ext uri="{FF2B5EF4-FFF2-40B4-BE49-F238E27FC236}">
                  <a16:creationId xmlns:a16="http://schemas.microsoft.com/office/drawing/2014/main" id="{06F639D1-271D-4A76-8A6F-B2133D98F574}"/>
                </a:ext>
              </a:extLst>
            </p:cNvPr>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87" name="Freeform 41">
              <a:extLst>
                <a:ext uri="{FF2B5EF4-FFF2-40B4-BE49-F238E27FC236}">
                  <a16:creationId xmlns:a16="http://schemas.microsoft.com/office/drawing/2014/main" id="{67E6A32F-66C1-4293-9C31-5CD90A7078DA}"/>
                </a:ext>
              </a:extLst>
            </p:cNvPr>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dirty="0">
                <a:latin typeface="Arial" pitchFamily="34" charset="0"/>
              </a:endParaRPr>
            </a:p>
          </p:txBody>
        </p:sp>
        <p:sp>
          <p:nvSpPr>
            <p:cNvPr id="88" name="Freeform 42">
              <a:extLst>
                <a:ext uri="{FF2B5EF4-FFF2-40B4-BE49-F238E27FC236}">
                  <a16:creationId xmlns:a16="http://schemas.microsoft.com/office/drawing/2014/main" id="{1C2C2F61-E6B1-4540-9D2C-C6E20D28E7A1}"/>
                </a:ext>
              </a:extLst>
            </p:cNvPr>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9" name="Freeform 43">
              <a:extLst>
                <a:ext uri="{FF2B5EF4-FFF2-40B4-BE49-F238E27FC236}">
                  <a16:creationId xmlns:a16="http://schemas.microsoft.com/office/drawing/2014/main" id="{37815B8B-2E9F-4619-8532-6164318D295B}"/>
                </a:ext>
              </a:extLst>
            </p:cNvPr>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0" name="Freeform 44">
              <a:extLst>
                <a:ext uri="{FF2B5EF4-FFF2-40B4-BE49-F238E27FC236}">
                  <a16:creationId xmlns:a16="http://schemas.microsoft.com/office/drawing/2014/main" id="{7BF4ED7A-5A00-43A2-B5CA-EB580B80E4AA}"/>
                </a:ext>
              </a:extLst>
            </p:cNvPr>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1" name="Freeform 45">
              <a:extLst>
                <a:ext uri="{FF2B5EF4-FFF2-40B4-BE49-F238E27FC236}">
                  <a16:creationId xmlns:a16="http://schemas.microsoft.com/office/drawing/2014/main" id="{324DF585-797B-4314-A44B-4E911F7E4BAC}"/>
                </a:ext>
              </a:extLst>
            </p:cNvPr>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2" name="Freeform 46">
              <a:extLst>
                <a:ext uri="{FF2B5EF4-FFF2-40B4-BE49-F238E27FC236}">
                  <a16:creationId xmlns:a16="http://schemas.microsoft.com/office/drawing/2014/main" id="{4E3307F7-BC1C-40B0-B7C7-EA0159F78B50}"/>
                </a:ext>
              </a:extLst>
            </p:cNvPr>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3" name="Freeform 47">
              <a:extLst>
                <a:ext uri="{FF2B5EF4-FFF2-40B4-BE49-F238E27FC236}">
                  <a16:creationId xmlns:a16="http://schemas.microsoft.com/office/drawing/2014/main" id="{1ABB1878-1B1B-4839-ABC4-662E43D50E86}"/>
                </a:ext>
              </a:extLst>
            </p:cNvPr>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05" name="TextBox 104">
            <a:extLst>
              <a:ext uri="{FF2B5EF4-FFF2-40B4-BE49-F238E27FC236}">
                <a16:creationId xmlns:a16="http://schemas.microsoft.com/office/drawing/2014/main" id="{6BB9735F-2746-4448-896D-40576DE9C801}"/>
              </a:ext>
            </a:extLst>
          </p:cNvPr>
          <p:cNvSpPr txBox="1"/>
          <p:nvPr/>
        </p:nvSpPr>
        <p:spPr bwMode="auto">
          <a:xfrm>
            <a:off x="415452" y="1176185"/>
            <a:ext cx="378020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is </a:t>
            </a:r>
            <a:r>
              <a:rPr lang="en-US" sz="2800" i="1" dirty="0">
                <a:solidFill>
                  <a:schemeClr val="tx1"/>
                </a:solidFill>
                <a:latin typeface="Arial" panose="020B0604020202020204" pitchFamily="34" charset="0"/>
                <a:cs typeface="Arial" panose="020B0604020202020204" pitchFamily="34" charset="0"/>
              </a:rPr>
              <a:t>slashed</a:t>
            </a:r>
            <a:r>
              <a:rPr lang="en-US" sz="2800" dirty="0">
                <a:solidFill>
                  <a:srgbClr val="FFFF00"/>
                </a:solidFill>
                <a:latin typeface="Arial" panose="020B0604020202020204" pitchFamily="34" charset="0"/>
                <a:cs typeface="Arial" panose="020B0604020202020204" pitchFamily="34" charset="0"/>
              </a:rPr>
              <a:t> for …</a:t>
            </a:r>
            <a:endParaRPr lang="en-US" sz="2800" i="1" dirty="0">
              <a:solidFill>
                <a:srgbClr val="FFFF00"/>
              </a:solidFill>
              <a:latin typeface="Arial" panose="020B0604020202020204" pitchFamily="34" charset="0"/>
              <a:cs typeface="Arial" panose="020B0604020202020204" pitchFamily="34" charset="0"/>
            </a:endParaRPr>
          </a:p>
        </p:txBody>
      </p:sp>
      <p:sp>
        <p:nvSpPr>
          <p:cNvPr id="107" name="TextBox 3">
            <a:extLst>
              <a:ext uri="{FF2B5EF4-FFF2-40B4-BE49-F238E27FC236}">
                <a16:creationId xmlns:a16="http://schemas.microsoft.com/office/drawing/2014/main" id="{F1DE1823-F522-418C-A7B4-B67567125257}"/>
              </a:ext>
            </a:extLst>
          </p:cNvPr>
          <p:cNvSpPr txBox="1"/>
          <p:nvPr/>
        </p:nvSpPr>
        <p:spPr bwMode="auto">
          <a:xfrm>
            <a:off x="415452" y="1973453"/>
            <a:ext cx="231819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Going off-line</a:t>
            </a:r>
          </a:p>
        </p:txBody>
      </p:sp>
      <p:sp>
        <p:nvSpPr>
          <p:cNvPr id="108" name="TextBox 107">
            <a:extLst>
              <a:ext uri="{FF2B5EF4-FFF2-40B4-BE49-F238E27FC236}">
                <a16:creationId xmlns:a16="http://schemas.microsoft.com/office/drawing/2014/main" id="{AA94E949-97A8-402D-B2C3-F14BFB594634}"/>
              </a:ext>
            </a:extLst>
          </p:cNvPr>
          <p:cNvSpPr txBox="1"/>
          <p:nvPr/>
        </p:nvSpPr>
        <p:spPr bwMode="auto">
          <a:xfrm>
            <a:off x="415452" y="378917"/>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grpSp>
        <p:nvGrpSpPr>
          <p:cNvPr id="13" name="Group 50">
            <a:extLst>
              <a:ext uri="{FF2B5EF4-FFF2-40B4-BE49-F238E27FC236}">
                <a16:creationId xmlns:a16="http://schemas.microsoft.com/office/drawing/2014/main" id="{2F8DE530-D5A4-C424-9194-A34F0C80338D}"/>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AFB17527-DD6A-B17C-1F9A-CF58F7D8DDC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BCB120C6-75BF-AE46-9FF4-CC13AA3A6D6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D916B76F-942F-6B23-1EBD-16A192B3423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E075751B-A8D2-C920-D550-954DF076A7C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C6E922EC-97E3-25D6-BDB6-6B38B42DEC3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5B023268-CC73-4697-B518-4B3316A1798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2196C8AD-A81A-AF35-D36F-17874AF9EB50}"/>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DC6CFF22-327D-5F8B-BA3C-EAC1AED50ECA}"/>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D8CBAB29-ABFF-830A-B423-B6F06FF2B23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43" name="Group 50">
            <a:extLst>
              <a:ext uri="{FF2B5EF4-FFF2-40B4-BE49-F238E27FC236}">
                <a16:creationId xmlns:a16="http://schemas.microsoft.com/office/drawing/2014/main" id="{5E62E731-67AD-A458-8C1C-E5540A03EEE9}"/>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D8E33A32-46BC-2E46-2F51-3D53B38E901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0024F6B9-463D-3396-EFA4-05A40DEE36C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62B3C837-CC5F-6F07-9080-4C43FC3A08C7}"/>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2C5E7A78-F547-318B-EA90-97E8A1AB7BC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4" name="Freeform 55">
              <a:extLst>
                <a:ext uri="{FF2B5EF4-FFF2-40B4-BE49-F238E27FC236}">
                  <a16:creationId xmlns:a16="http://schemas.microsoft.com/office/drawing/2014/main" id="{F8B984CF-5D75-0512-BF71-E0037BC391D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5" name="Freeform 56">
              <a:extLst>
                <a:ext uri="{FF2B5EF4-FFF2-40B4-BE49-F238E27FC236}">
                  <a16:creationId xmlns:a16="http://schemas.microsoft.com/office/drawing/2014/main" id="{BF52853F-65FC-4C5A-B5B2-93ADFCE6143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6" name="Freeform 57">
              <a:extLst>
                <a:ext uri="{FF2B5EF4-FFF2-40B4-BE49-F238E27FC236}">
                  <a16:creationId xmlns:a16="http://schemas.microsoft.com/office/drawing/2014/main" id="{25ED3713-9BE5-685B-70D0-54F1F2FAC1B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7" name="Freeform 58">
              <a:extLst>
                <a:ext uri="{FF2B5EF4-FFF2-40B4-BE49-F238E27FC236}">
                  <a16:creationId xmlns:a16="http://schemas.microsoft.com/office/drawing/2014/main" id="{C1560B66-B1FF-FDA5-AA7E-6DB1A43CD51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8" name="Freeform 59">
              <a:extLst>
                <a:ext uri="{FF2B5EF4-FFF2-40B4-BE49-F238E27FC236}">
                  <a16:creationId xmlns:a16="http://schemas.microsoft.com/office/drawing/2014/main" id="{93199357-7EAD-DFD5-BB69-D4E664D473A3}"/>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59" name="Group 50">
            <a:extLst>
              <a:ext uri="{FF2B5EF4-FFF2-40B4-BE49-F238E27FC236}">
                <a16:creationId xmlns:a16="http://schemas.microsoft.com/office/drawing/2014/main" id="{38D250DF-82D0-EFAE-E79B-A6383EB3C009}"/>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0" name="Freeform 51">
              <a:extLst>
                <a:ext uri="{FF2B5EF4-FFF2-40B4-BE49-F238E27FC236}">
                  <a16:creationId xmlns:a16="http://schemas.microsoft.com/office/drawing/2014/main" id="{DEF93236-5437-7CA0-A5E3-C08B45A6122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2">
              <a:extLst>
                <a:ext uri="{FF2B5EF4-FFF2-40B4-BE49-F238E27FC236}">
                  <a16:creationId xmlns:a16="http://schemas.microsoft.com/office/drawing/2014/main" id="{8D2877C6-A3DD-99C0-D273-506FA883F69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3">
              <a:extLst>
                <a:ext uri="{FF2B5EF4-FFF2-40B4-BE49-F238E27FC236}">
                  <a16:creationId xmlns:a16="http://schemas.microsoft.com/office/drawing/2014/main" id="{7DCFF438-69A4-B224-4B9D-5412A5D37F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3" name="Freeform 54">
              <a:extLst>
                <a:ext uri="{FF2B5EF4-FFF2-40B4-BE49-F238E27FC236}">
                  <a16:creationId xmlns:a16="http://schemas.microsoft.com/office/drawing/2014/main" id="{5A6F1715-383D-9C5E-7F49-81D092E5572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5">
              <a:extLst>
                <a:ext uri="{FF2B5EF4-FFF2-40B4-BE49-F238E27FC236}">
                  <a16:creationId xmlns:a16="http://schemas.microsoft.com/office/drawing/2014/main" id="{4B2A6CC3-63BC-6773-8CFA-3E43D006EF0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6">
              <a:extLst>
                <a:ext uri="{FF2B5EF4-FFF2-40B4-BE49-F238E27FC236}">
                  <a16:creationId xmlns:a16="http://schemas.microsoft.com/office/drawing/2014/main" id="{98C6975F-3B3A-F500-2965-B6F2CBE7F72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6" name="Freeform 57">
              <a:extLst>
                <a:ext uri="{FF2B5EF4-FFF2-40B4-BE49-F238E27FC236}">
                  <a16:creationId xmlns:a16="http://schemas.microsoft.com/office/drawing/2014/main" id="{EBBF6808-E25F-54C2-053E-7B58FD44A98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7" name="Freeform 58">
              <a:extLst>
                <a:ext uri="{FF2B5EF4-FFF2-40B4-BE49-F238E27FC236}">
                  <a16:creationId xmlns:a16="http://schemas.microsoft.com/office/drawing/2014/main" id="{981FBB2C-2EE6-ADE8-4CA4-61FF5860BB0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68" name="Freeform 59">
              <a:extLst>
                <a:ext uri="{FF2B5EF4-FFF2-40B4-BE49-F238E27FC236}">
                  <a16:creationId xmlns:a16="http://schemas.microsoft.com/office/drawing/2014/main" id="{EB7FFC45-FA88-94EA-8E0F-F6329F2233ED}"/>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2" name="Group 50">
            <a:extLst>
              <a:ext uri="{FF2B5EF4-FFF2-40B4-BE49-F238E27FC236}">
                <a16:creationId xmlns:a16="http://schemas.microsoft.com/office/drawing/2014/main" id="{F6689C75-7050-0E0C-AC12-C431A035EED0}"/>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83" name="Freeform 51">
              <a:extLst>
                <a:ext uri="{FF2B5EF4-FFF2-40B4-BE49-F238E27FC236}">
                  <a16:creationId xmlns:a16="http://schemas.microsoft.com/office/drawing/2014/main" id="{99F1BE07-B661-1C43-1F7A-B824E1161A8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4" name="Freeform 52">
              <a:extLst>
                <a:ext uri="{FF2B5EF4-FFF2-40B4-BE49-F238E27FC236}">
                  <a16:creationId xmlns:a16="http://schemas.microsoft.com/office/drawing/2014/main" id="{7ABB59E9-622D-0E32-4E5D-9B30023637A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6" name="Freeform 53">
              <a:extLst>
                <a:ext uri="{FF2B5EF4-FFF2-40B4-BE49-F238E27FC236}">
                  <a16:creationId xmlns:a16="http://schemas.microsoft.com/office/drawing/2014/main" id="{B6405EFA-5EF2-9479-E1D6-1E8C080E061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09" name="Freeform 54">
              <a:extLst>
                <a:ext uri="{FF2B5EF4-FFF2-40B4-BE49-F238E27FC236}">
                  <a16:creationId xmlns:a16="http://schemas.microsoft.com/office/drawing/2014/main" id="{4ED651DD-43A4-B4B0-6703-B6AF21019E1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0" name="Freeform 55">
              <a:extLst>
                <a:ext uri="{FF2B5EF4-FFF2-40B4-BE49-F238E27FC236}">
                  <a16:creationId xmlns:a16="http://schemas.microsoft.com/office/drawing/2014/main" id="{255D64CD-C508-244A-DEFF-BA6CC1A73CB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1" name="Freeform 56">
              <a:extLst>
                <a:ext uri="{FF2B5EF4-FFF2-40B4-BE49-F238E27FC236}">
                  <a16:creationId xmlns:a16="http://schemas.microsoft.com/office/drawing/2014/main" id="{D46A02E0-DAE8-3C16-7012-00B7B017F16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12" name="Freeform 57">
              <a:extLst>
                <a:ext uri="{FF2B5EF4-FFF2-40B4-BE49-F238E27FC236}">
                  <a16:creationId xmlns:a16="http://schemas.microsoft.com/office/drawing/2014/main" id="{41D396A3-D439-5786-5CB5-58998006C91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3" name="Freeform 58">
              <a:extLst>
                <a:ext uri="{FF2B5EF4-FFF2-40B4-BE49-F238E27FC236}">
                  <a16:creationId xmlns:a16="http://schemas.microsoft.com/office/drawing/2014/main" id="{3F6F6B40-33D5-92E6-A52A-20CA59EDB9E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14" name="Freeform 59">
              <a:extLst>
                <a:ext uri="{FF2B5EF4-FFF2-40B4-BE49-F238E27FC236}">
                  <a16:creationId xmlns:a16="http://schemas.microsoft.com/office/drawing/2014/main" id="{A7A11CCA-82E7-BC40-5AEF-70A38882B3F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42804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4"/>
                                        </p:tgtEl>
                                        <p:attrNameLst>
                                          <p:attrName>style.visibility</p:attrName>
                                        </p:attrNameLst>
                                      </p:cBhvr>
                                      <p:to>
                                        <p:strVal val="visible"/>
                                      </p:to>
                                    </p:set>
                                  </p:childTnLst>
                                </p:cTn>
                              </p:par>
                            </p:childTnLst>
                          </p:cTn>
                        </p:par>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69"/>
                                        </p:tgtEl>
                                      </p:cBhvr>
                                    </p:animEffect>
                                    <p:set>
                                      <p:cBhvr>
                                        <p:cTn id="13" dur="1" fill="hold">
                                          <p:stCondLst>
                                            <p:cond delay="499"/>
                                          </p:stCondLst>
                                        </p:cTn>
                                        <p:tgtEl>
                                          <p:spTgt spid="69"/>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55BE8899-5FC7-4FF9-A581-CFD2DD063C94}"/>
              </a:ext>
            </a:extLst>
          </p:cNvPr>
          <p:cNvSpPr txBox="1"/>
          <p:nvPr/>
        </p:nvSpPr>
        <p:spPr bwMode="auto">
          <a:xfrm>
            <a:off x="438119" y="3650313"/>
            <a:ext cx="3062638" cy="264417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2800" dirty="0">
              <a:solidFill>
                <a:srgbClr val="FFFF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9FF164C-7E1D-4643-A12E-FDCBF6F75DD8}"/>
              </a:ext>
            </a:extLst>
          </p:cNvPr>
          <p:cNvSpPr>
            <a:spLocks noGrp="1"/>
          </p:cNvSpPr>
          <p:nvPr>
            <p:ph type="sldNum" sz="quarter" idx="11"/>
          </p:nvPr>
        </p:nvSpPr>
        <p:spPr/>
        <p:txBody>
          <a:bodyPr/>
          <a:lstStyle/>
          <a:p>
            <a:pPr>
              <a:defRPr/>
            </a:pPr>
            <a:fld id="{FE25F947-77F5-4CA6-8472-B4B2967773ED}" type="slidenum">
              <a:rPr lang="x-none" smtClean="0"/>
              <a:pPr>
                <a:defRPr/>
              </a:pPr>
              <a:t>72</a:t>
            </a:fld>
            <a:endParaRPr lang="en-US" dirty="0"/>
          </a:p>
        </p:txBody>
      </p:sp>
      <p:grpSp>
        <p:nvGrpSpPr>
          <p:cNvPr id="53" name="Group 52">
            <a:extLst>
              <a:ext uri="{FF2B5EF4-FFF2-40B4-BE49-F238E27FC236}">
                <a16:creationId xmlns:a16="http://schemas.microsoft.com/office/drawing/2014/main" id="{A425B5DB-B4EE-4D3B-A5DC-ECA0C31B4088}"/>
              </a:ext>
            </a:extLst>
          </p:cNvPr>
          <p:cNvGrpSpPr/>
          <p:nvPr/>
        </p:nvGrpSpPr>
        <p:grpSpPr>
          <a:xfrm>
            <a:off x="4507525" y="4667135"/>
            <a:ext cx="3995611" cy="1754962"/>
            <a:chOff x="519221" y="2019755"/>
            <a:chExt cx="9677400" cy="4250531"/>
          </a:xfrm>
        </p:grpSpPr>
        <p:sp>
          <p:nvSpPr>
            <p:cNvPr id="48" name="Vertical Scroll 25">
              <a:extLst>
                <a:ext uri="{FF2B5EF4-FFF2-40B4-BE49-F238E27FC236}">
                  <a16:creationId xmlns:a16="http://schemas.microsoft.com/office/drawing/2014/main" id="{590FA495-8651-434F-9593-77C9D17E23EF}"/>
                </a:ext>
              </a:extLst>
            </p:cNvPr>
            <p:cNvSpPr/>
            <p:nvPr/>
          </p:nvSpPr>
          <p:spPr>
            <a:xfrm>
              <a:off x="519221" y="2019755"/>
              <a:ext cx="27432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49" name="Right Arrow 11">
              <a:extLst>
                <a:ext uri="{FF2B5EF4-FFF2-40B4-BE49-F238E27FC236}">
                  <a16:creationId xmlns:a16="http://schemas.microsoft.com/office/drawing/2014/main" id="{BC1E93EC-5C10-4526-ADC9-6CBC47E6AA47}"/>
                </a:ext>
              </a:extLst>
            </p:cNvPr>
            <p:cNvSpPr/>
            <p:nvPr/>
          </p:nvSpPr>
          <p:spPr>
            <a:xfrm>
              <a:off x="3110021" y="4830894"/>
              <a:ext cx="9906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ight Arrow 51">
              <a:extLst>
                <a:ext uri="{FF2B5EF4-FFF2-40B4-BE49-F238E27FC236}">
                  <a16:creationId xmlns:a16="http://schemas.microsoft.com/office/drawing/2014/main" id="{6C2FE584-93EC-4CF1-A41B-D018AC5E8FCC}"/>
                </a:ext>
              </a:extLst>
            </p:cNvPr>
            <p:cNvSpPr/>
            <p:nvPr/>
          </p:nvSpPr>
          <p:spPr>
            <a:xfrm>
              <a:off x="6767621" y="4785627"/>
              <a:ext cx="990600" cy="91440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1" name="Vertical Scroll 53">
              <a:extLst>
                <a:ext uri="{FF2B5EF4-FFF2-40B4-BE49-F238E27FC236}">
                  <a16:creationId xmlns:a16="http://schemas.microsoft.com/office/drawing/2014/main" id="{54587AF1-1F99-491E-ABBC-29BDC250654A}"/>
                </a:ext>
              </a:extLst>
            </p:cNvPr>
            <p:cNvSpPr/>
            <p:nvPr/>
          </p:nvSpPr>
          <p:spPr>
            <a:xfrm>
              <a:off x="7453421" y="2019755"/>
              <a:ext cx="2743200" cy="425053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sp>
          <p:nvSpPr>
            <p:cNvPr id="52" name="Vertical Scroll 63">
              <a:extLst>
                <a:ext uri="{FF2B5EF4-FFF2-40B4-BE49-F238E27FC236}">
                  <a16:creationId xmlns:a16="http://schemas.microsoft.com/office/drawing/2014/main" id="{49B36528-6BA6-4F04-ADD2-9D59CAEB98E9}"/>
                </a:ext>
              </a:extLst>
            </p:cNvPr>
            <p:cNvSpPr/>
            <p:nvPr/>
          </p:nvSpPr>
          <p:spPr>
            <a:xfrm>
              <a:off x="3986321" y="2019755"/>
              <a:ext cx="2743200" cy="4250531"/>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86476FC0-3175-4ADB-B6B9-3DCF6CEB2B85}"/>
              </a:ext>
            </a:extLst>
          </p:cNvPr>
          <p:cNvGrpSpPr/>
          <p:nvPr/>
        </p:nvGrpSpPr>
        <p:grpSpPr>
          <a:xfrm>
            <a:off x="814305" y="3729360"/>
            <a:ext cx="1071563" cy="1071563"/>
            <a:chOff x="1897166" y="4292126"/>
            <a:chExt cx="1071563" cy="1071563"/>
          </a:xfrm>
        </p:grpSpPr>
        <p:pic>
          <p:nvPicPr>
            <p:cNvPr id="70" name="Picture 8" descr="White money bag icon - Free white money bag icons">
              <a:extLst>
                <a:ext uri="{FF2B5EF4-FFF2-40B4-BE49-F238E27FC236}">
                  <a16:creationId xmlns:a16="http://schemas.microsoft.com/office/drawing/2014/main" id="{8E978757-A547-438C-9894-17D162CF5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1" name="Rectangle 70">
              <a:extLst>
                <a:ext uri="{FF2B5EF4-FFF2-40B4-BE49-F238E27FC236}">
                  <a16:creationId xmlns:a16="http://schemas.microsoft.com/office/drawing/2014/main" id="{0B713A98-7300-4A25-9945-C8073B393681}"/>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2" name="Group 71">
            <a:extLst>
              <a:ext uri="{FF2B5EF4-FFF2-40B4-BE49-F238E27FC236}">
                <a16:creationId xmlns:a16="http://schemas.microsoft.com/office/drawing/2014/main" id="{0A773D1A-5DC5-41F6-B83A-A7EDF9DEA333}"/>
              </a:ext>
            </a:extLst>
          </p:cNvPr>
          <p:cNvGrpSpPr/>
          <p:nvPr/>
        </p:nvGrpSpPr>
        <p:grpSpPr>
          <a:xfrm>
            <a:off x="2089769" y="3743360"/>
            <a:ext cx="1071563" cy="1071563"/>
            <a:chOff x="1897166" y="4292126"/>
            <a:chExt cx="1071563" cy="1071563"/>
          </a:xfrm>
        </p:grpSpPr>
        <p:pic>
          <p:nvPicPr>
            <p:cNvPr id="73" name="Picture 8" descr="White money bag icon - Free white money bag icons">
              <a:extLst>
                <a:ext uri="{FF2B5EF4-FFF2-40B4-BE49-F238E27FC236}">
                  <a16:creationId xmlns:a16="http://schemas.microsoft.com/office/drawing/2014/main" id="{1B6CABDB-051D-4285-8EC8-EDC5FB44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4" name="Rectangle 73">
              <a:extLst>
                <a:ext uri="{FF2B5EF4-FFF2-40B4-BE49-F238E27FC236}">
                  <a16:creationId xmlns:a16="http://schemas.microsoft.com/office/drawing/2014/main" id="{8CFEB921-167F-4750-8295-3E54E2A272DD}"/>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5" name="Group 74">
            <a:extLst>
              <a:ext uri="{FF2B5EF4-FFF2-40B4-BE49-F238E27FC236}">
                <a16:creationId xmlns:a16="http://schemas.microsoft.com/office/drawing/2014/main" id="{B58B39D0-8A88-4A07-BF77-2F1221861B16}"/>
              </a:ext>
            </a:extLst>
          </p:cNvPr>
          <p:cNvGrpSpPr/>
          <p:nvPr/>
        </p:nvGrpSpPr>
        <p:grpSpPr>
          <a:xfrm>
            <a:off x="858358" y="4911140"/>
            <a:ext cx="1071563" cy="1071563"/>
            <a:chOff x="1897166" y="4292126"/>
            <a:chExt cx="1071563" cy="1071563"/>
          </a:xfrm>
        </p:grpSpPr>
        <p:pic>
          <p:nvPicPr>
            <p:cNvPr id="76" name="Picture 8" descr="White money bag icon - Free white money bag icons">
              <a:extLst>
                <a:ext uri="{FF2B5EF4-FFF2-40B4-BE49-F238E27FC236}">
                  <a16:creationId xmlns:a16="http://schemas.microsoft.com/office/drawing/2014/main" id="{EDD5454C-5162-4745-B84F-69ACFF87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77" name="Rectangle 76">
              <a:extLst>
                <a:ext uri="{FF2B5EF4-FFF2-40B4-BE49-F238E27FC236}">
                  <a16:creationId xmlns:a16="http://schemas.microsoft.com/office/drawing/2014/main" id="{E028B2DC-E366-4946-B13C-105E97558882}"/>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grpSp>
        <p:nvGrpSpPr>
          <p:cNvPr id="78" name="Group 77">
            <a:extLst>
              <a:ext uri="{FF2B5EF4-FFF2-40B4-BE49-F238E27FC236}">
                <a16:creationId xmlns:a16="http://schemas.microsoft.com/office/drawing/2014/main" id="{B02EA092-F5C6-4F42-B0A5-2023D344DBD9}"/>
              </a:ext>
            </a:extLst>
          </p:cNvPr>
          <p:cNvGrpSpPr/>
          <p:nvPr/>
        </p:nvGrpSpPr>
        <p:grpSpPr>
          <a:xfrm>
            <a:off x="2042855" y="5001340"/>
            <a:ext cx="1071563" cy="1071563"/>
            <a:chOff x="1897166" y="4292126"/>
            <a:chExt cx="1071563" cy="1071563"/>
          </a:xfrm>
        </p:grpSpPr>
        <p:pic>
          <p:nvPicPr>
            <p:cNvPr id="79" name="Picture 8" descr="White money bag icon - Free white money bag icons">
              <a:extLst>
                <a:ext uri="{FF2B5EF4-FFF2-40B4-BE49-F238E27FC236}">
                  <a16:creationId xmlns:a16="http://schemas.microsoft.com/office/drawing/2014/main" id="{357D2714-029E-44B7-89F7-6113AAAB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166" y="4292126"/>
              <a:ext cx="1071563" cy="1071563"/>
            </a:xfrm>
            <a:prstGeom prst="rect">
              <a:avLst/>
            </a:prstGeom>
            <a:solidFill>
              <a:srgbClr val="FF0000"/>
            </a:solidFill>
          </p:spPr>
        </p:pic>
        <p:sp>
          <p:nvSpPr>
            <p:cNvPr id="80" name="Rectangle 79">
              <a:extLst>
                <a:ext uri="{FF2B5EF4-FFF2-40B4-BE49-F238E27FC236}">
                  <a16:creationId xmlns:a16="http://schemas.microsoft.com/office/drawing/2014/main" id="{1C0D313A-1E4D-47C6-9CAD-DC0F13F71FFC}"/>
                </a:ext>
              </a:extLst>
            </p:cNvPr>
            <p:cNvSpPr/>
            <p:nvPr/>
          </p:nvSpPr>
          <p:spPr bwMode="auto">
            <a:xfrm>
              <a:off x="2055342" y="4805264"/>
              <a:ext cx="755211" cy="461665"/>
            </a:xfrm>
            <a:prstGeom prst="rect">
              <a:avLst/>
            </a:prstGeom>
            <a:solidFill>
              <a:schemeClr val="tx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Lucida Console" pitchFamily="49" charset="0"/>
                </a:rPr>
                <a:t>ETH</a:t>
              </a:r>
            </a:p>
          </p:txBody>
        </p:sp>
      </p:grpSp>
      <p:sp>
        <p:nvSpPr>
          <p:cNvPr id="81" name="TextBox 80">
            <a:extLst>
              <a:ext uri="{FF2B5EF4-FFF2-40B4-BE49-F238E27FC236}">
                <a16:creationId xmlns:a16="http://schemas.microsoft.com/office/drawing/2014/main" id="{5336F0EE-B295-40F2-8637-690D4AEBED38}"/>
              </a:ext>
            </a:extLst>
          </p:cNvPr>
          <p:cNvSpPr txBox="1"/>
          <p:nvPr/>
        </p:nvSpPr>
        <p:spPr bwMode="auto">
          <a:xfrm>
            <a:off x="415452" y="1176185"/>
            <a:ext cx="378020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Stake is </a:t>
            </a:r>
            <a:r>
              <a:rPr lang="en-US" sz="2800" i="1" dirty="0">
                <a:solidFill>
                  <a:schemeClr val="tx1"/>
                </a:solidFill>
                <a:latin typeface="Arial" panose="020B0604020202020204" pitchFamily="34" charset="0"/>
                <a:cs typeface="Arial" panose="020B0604020202020204" pitchFamily="34" charset="0"/>
              </a:rPr>
              <a:t>slashed</a:t>
            </a:r>
            <a:r>
              <a:rPr lang="en-US" sz="2800" dirty="0">
                <a:solidFill>
                  <a:srgbClr val="FFFF00"/>
                </a:solidFill>
                <a:latin typeface="Arial" panose="020B0604020202020204" pitchFamily="34" charset="0"/>
                <a:cs typeface="Arial" panose="020B0604020202020204" pitchFamily="34" charset="0"/>
              </a:rPr>
              <a:t> for …</a:t>
            </a:r>
            <a:endParaRPr lang="en-US" sz="2800" i="1" dirty="0">
              <a:solidFill>
                <a:srgbClr val="FFFF00"/>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DDFE6280-4AA2-4140-B679-54196574FA55}"/>
              </a:ext>
            </a:extLst>
          </p:cNvPr>
          <p:cNvSpPr txBox="1"/>
          <p:nvPr/>
        </p:nvSpPr>
        <p:spPr bwMode="auto">
          <a:xfrm>
            <a:off x="415452" y="2770720"/>
            <a:ext cx="356540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Confirming bad block</a:t>
            </a:r>
          </a:p>
        </p:txBody>
      </p:sp>
      <p:sp>
        <p:nvSpPr>
          <p:cNvPr id="83" name="TextBox 3">
            <a:extLst>
              <a:ext uri="{FF2B5EF4-FFF2-40B4-BE49-F238E27FC236}">
                <a16:creationId xmlns:a16="http://schemas.microsoft.com/office/drawing/2014/main" id="{68FFCEE6-11AE-4537-BEB6-3A79F2434C22}"/>
              </a:ext>
            </a:extLst>
          </p:cNvPr>
          <p:cNvSpPr txBox="1"/>
          <p:nvPr/>
        </p:nvSpPr>
        <p:spPr bwMode="auto">
          <a:xfrm>
            <a:off x="415452" y="1973453"/>
            <a:ext cx="231819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Going off-line</a:t>
            </a:r>
          </a:p>
        </p:txBody>
      </p:sp>
      <p:sp>
        <p:nvSpPr>
          <p:cNvPr id="103" name="Freeform 169">
            <a:extLst>
              <a:ext uri="{FF2B5EF4-FFF2-40B4-BE49-F238E27FC236}">
                <a16:creationId xmlns:a16="http://schemas.microsoft.com/office/drawing/2014/main" id="{B436C90E-4423-459A-AEE0-669031AC4941}"/>
              </a:ext>
            </a:extLst>
          </p:cNvPr>
          <p:cNvSpPr/>
          <p:nvPr/>
        </p:nvSpPr>
        <p:spPr bwMode="auto">
          <a:xfrm>
            <a:off x="4904047" y="40062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Arial" panose="020B0604020202020204" pitchFamily="34" charset="0"/>
            </a:endParaRPr>
          </a:p>
        </p:txBody>
      </p:sp>
      <p:sp>
        <p:nvSpPr>
          <p:cNvPr id="104" name="Rounded Rectangular Callout 16">
            <a:extLst>
              <a:ext uri="{FF2B5EF4-FFF2-40B4-BE49-F238E27FC236}">
                <a16:creationId xmlns:a16="http://schemas.microsoft.com/office/drawing/2014/main" id="{8C9AD935-618F-4CC3-8859-513AF8D7E95E}"/>
              </a:ext>
            </a:extLst>
          </p:cNvPr>
          <p:cNvSpPr/>
          <p:nvPr/>
        </p:nvSpPr>
        <p:spPr bwMode="auto">
          <a:xfrm>
            <a:off x="6555907" y="272269"/>
            <a:ext cx="2237551" cy="510778"/>
          </a:xfrm>
          <a:prstGeom prst="wedgeRoundRectCallout">
            <a:avLst>
              <a:gd name="adj1" fmla="val -36139"/>
              <a:gd name="adj2" fmla="val 93319"/>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Heh-heh ..</a:t>
            </a:r>
          </a:p>
        </p:txBody>
      </p:sp>
      <p:pic>
        <p:nvPicPr>
          <p:cNvPr id="3078" name="Picture 6" descr="Printable Pirate Flags (Jolly Roger)">
            <a:extLst>
              <a:ext uri="{FF2B5EF4-FFF2-40B4-BE49-F238E27FC236}">
                <a16:creationId xmlns:a16="http://schemas.microsoft.com/office/drawing/2014/main" id="{BFC0CEE7-D36F-4F5D-9ED9-65817A3F5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21707">
            <a:off x="4717534" y="5232716"/>
            <a:ext cx="712596" cy="5225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9C8E6109-9FCE-4BF7-8C39-99345555DB64}"/>
              </a:ext>
            </a:extLst>
          </p:cNvPr>
          <p:cNvSpPr txBox="1"/>
          <p:nvPr/>
        </p:nvSpPr>
        <p:spPr bwMode="auto">
          <a:xfrm>
            <a:off x="415452" y="378917"/>
            <a:ext cx="190250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Validators</a:t>
            </a:r>
            <a:endParaRPr lang="en-US" sz="2800" b="1" i="1" dirty="0">
              <a:solidFill>
                <a:schemeClr val="tx1"/>
              </a:solidFill>
              <a:latin typeface="Arial" panose="020B0604020202020204" pitchFamily="34" charset="0"/>
              <a:cs typeface="Arial" panose="020B0604020202020204" pitchFamily="34" charset="0"/>
            </a:endParaRPr>
          </a:p>
        </p:txBody>
      </p:sp>
      <p:grpSp>
        <p:nvGrpSpPr>
          <p:cNvPr id="13" name="Group 50">
            <a:extLst>
              <a:ext uri="{FF2B5EF4-FFF2-40B4-BE49-F238E27FC236}">
                <a16:creationId xmlns:a16="http://schemas.microsoft.com/office/drawing/2014/main" id="{DCC59BF8-5F60-331F-9C19-2B9257B909C2}"/>
              </a:ext>
            </a:extLst>
          </p:cNvPr>
          <p:cNvGrpSpPr>
            <a:grpSpLocks/>
          </p:cNvGrpSpPr>
          <p:nvPr/>
        </p:nvGrpSpPr>
        <p:grpSpPr bwMode="auto">
          <a:xfrm>
            <a:off x="4411665" y="1775422"/>
            <a:ext cx="1447800" cy="1295400"/>
            <a:chOff x="3168" y="1824"/>
            <a:chExt cx="912" cy="816"/>
          </a:xfrm>
          <a:effectLst>
            <a:glow rad="101600">
              <a:schemeClr val="accent3">
                <a:satMod val="175000"/>
                <a:alpha val="40000"/>
              </a:schemeClr>
            </a:glow>
          </a:effectLst>
        </p:grpSpPr>
        <p:sp>
          <p:nvSpPr>
            <p:cNvPr id="14" name="Freeform 51">
              <a:extLst>
                <a:ext uri="{FF2B5EF4-FFF2-40B4-BE49-F238E27FC236}">
                  <a16:creationId xmlns:a16="http://schemas.microsoft.com/office/drawing/2014/main" id="{C587891D-5067-0C34-70EB-7E900444D62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5" name="Freeform 52">
              <a:extLst>
                <a:ext uri="{FF2B5EF4-FFF2-40B4-BE49-F238E27FC236}">
                  <a16:creationId xmlns:a16="http://schemas.microsoft.com/office/drawing/2014/main" id="{7F83A64C-80A3-5BC8-2633-91EA92138CE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6" name="Freeform 53">
              <a:extLst>
                <a:ext uri="{FF2B5EF4-FFF2-40B4-BE49-F238E27FC236}">
                  <a16:creationId xmlns:a16="http://schemas.microsoft.com/office/drawing/2014/main" id="{A6CDF448-0341-9903-83A5-D2AB0A7DBFC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17" name="Freeform 54">
              <a:extLst>
                <a:ext uri="{FF2B5EF4-FFF2-40B4-BE49-F238E27FC236}">
                  <a16:creationId xmlns:a16="http://schemas.microsoft.com/office/drawing/2014/main" id="{367A0E63-5848-41F0-029F-C7B8CAFEAB6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8" name="Freeform 55">
              <a:extLst>
                <a:ext uri="{FF2B5EF4-FFF2-40B4-BE49-F238E27FC236}">
                  <a16:creationId xmlns:a16="http://schemas.microsoft.com/office/drawing/2014/main" id="{EFB0E23D-97D3-E778-466D-A5069FC0F23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19" name="Freeform 56">
              <a:extLst>
                <a:ext uri="{FF2B5EF4-FFF2-40B4-BE49-F238E27FC236}">
                  <a16:creationId xmlns:a16="http://schemas.microsoft.com/office/drawing/2014/main" id="{1E4E251D-7EB9-B140-2082-A3C462580F2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20" name="Freeform 57">
              <a:extLst>
                <a:ext uri="{FF2B5EF4-FFF2-40B4-BE49-F238E27FC236}">
                  <a16:creationId xmlns:a16="http://schemas.microsoft.com/office/drawing/2014/main" id="{DE62C52F-50BF-508A-DF53-6B2767DD024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1" name="Freeform 58">
              <a:extLst>
                <a:ext uri="{FF2B5EF4-FFF2-40B4-BE49-F238E27FC236}">
                  <a16:creationId xmlns:a16="http://schemas.microsoft.com/office/drawing/2014/main" id="{6B97E4B8-807B-87F2-55E4-6308B43BBE4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22" name="Freeform 59">
              <a:extLst>
                <a:ext uri="{FF2B5EF4-FFF2-40B4-BE49-F238E27FC236}">
                  <a16:creationId xmlns:a16="http://schemas.microsoft.com/office/drawing/2014/main" id="{9A42B909-B44F-D44A-35F6-3643D39B680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43" name="Group 50">
            <a:extLst>
              <a:ext uri="{FF2B5EF4-FFF2-40B4-BE49-F238E27FC236}">
                <a16:creationId xmlns:a16="http://schemas.microsoft.com/office/drawing/2014/main" id="{DA70CFB4-2622-16FF-D686-F10D850C7E3B}"/>
              </a:ext>
            </a:extLst>
          </p:cNvPr>
          <p:cNvGrpSpPr>
            <a:grpSpLocks/>
          </p:cNvGrpSpPr>
          <p:nvPr/>
        </p:nvGrpSpPr>
        <p:grpSpPr bwMode="auto">
          <a:xfrm>
            <a:off x="5338256" y="675798"/>
            <a:ext cx="1447800" cy="1295400"/>
            <a:chOff x="3168" y="1824"/>
            <a:chExt cx="912" cy="816"/>
          </a:xfrm>
          <a:effectLst>
            <a:glow rad="101600">
              <a:schemeClr val="accent3">
                <a:satMod val="175000"/>
                <a:alpha val="40000"/>
              </a:schemeClr>
            </a:glow>
          </a:effectLst>
        </p:grpSpPr>
        <p:sp>
          <p:nvSpPr>
            <p:cNvPr id="44" name="Freeform 51">
              <a:extLst>
                <a:ext uri="{FF2B5EF4-FFF2-40B4-BE49-F238E27FC236}">
                  <a16:creationId xmlns:a16="http://schemas.microsoft.com/office/drawing/2014/main" id="{E3EC6FD6-7EF9-7A23-7E95-1F18D178139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5" name="Freeform 52">
              <a:extLst>
                <a:ext uri="{FF2B5EF4-FFF2-40B4-BE49-F238E27FC236}">
                  <a16:creationId xmlns:a16="http://schemas.microsoft.com/office/drawing/2014/main" id="{CE2473B7-ADA3-14E9-5A54-D254E571776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6" name="Freeform 53">
              <a:extLst>
                <a:ext uri="{FF2B5EF4-FFF2-40B4-BE49-F238E27FC236}">
                  <a16:creationId xmlns:a16="http://schemas.microsoft.com/office/drawing/2014/main" id="{10BB5F50-5B70-1182-BFC1-1413604FAC52}"/>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47" name="Freeform 54">
              <a:extLst>
                <a:ext uri="{FF2B5EF4-FFF2-40B4-BE49-F238E27FC236}">
                  <a16:creationId xmlns:a16="http://schemas.microsoft.com/office/drawing/2014/main" id="{4504C09D-965B-F0F6-18D6-A4D3E492E24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4" name="Freeform 55">
              <a:extLst>
                <a:ext uri="{FF2B5EF4-FFF2-40B4-BE49-F238E27FC236}">
                  <a16:creationId xmlns:a16="http://schemas.microsoft.com/office/drawing/2014/main" id="{1ED22E9C-7E65-2CA5-0338-D7C767E1372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5" name="Freeform 56">
              <a:extLst>
                <a:ext uri="{FF2B5EF4-FFF2-40B4-BE49-F238E27FC236}">
                  <a16:creationId xmlns:a16="http://schemas.microsoft.com/office/drawing/2014/main" id="{11098D54-84BE-A86E-397B-9D3C06837F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56" name="Freeform 57">
              <a:extLst>
                <a:ext uri="{FF2B5EF4-FFF2-40B4-BE49-F238E27FC236}">
                  <a16:creationId xmlns:a16="http://schemas.microsoft.com/office/drawing/2014/main" id="{14B37A07-BAFF-ADAA-259E-DEC51F16D1DC}"/>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7" name="Freeform 58">
              <a:extLst>
                <a:ext uri="{FF2B5EF4-FFF2-40B4-BE49-F238E27FC236}">
                  <a16:creationId xmlns:a16="http://schemas.microsoft.com/office/drawing/2014/main" id="{4776D28E-5228-1CC7-9A46-8232BCA5570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58" name="Freeform 59">
              <a:extLst>
                <a:ext uri="{FF2B5EF4-FFF2-40B4-BE49-F238E27FC236}">
                  <a16:creationId xmlns:a16="http://schemas.microsoft.com/office/drawing/2014/main" id="{48EFFEEE-1690-C94C-1320-DE9991FF1EDA}"/>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59" name="Group 50">
            <a:extLst>
              <a:ext uri="{FF2B5EF4-FFF2-40B4-BE49-F238E27FC236}">
                <a16:creationId xmlns:a16="http://schemas.microsoft.com/office/drawing/2014/main" id="{3E7F5053-BF04-887F-5FD5-7892BCC3DDD3}"/>
              </a:ext>
            </a:extLst>
          </p:cNvPr>
          <p:cNvGrpSpPr>
            <a:grpSpLocks/>
          </p:cNvGrpSpPr>
          <p:nvPr/>
        </p:nvGrpSpPr>
        <p:grpSpPr bwMode="auto">
          <a:xfrm>
            <a:off x="5262182" y="3071474"/>
            <a:ext cx="1447800" cy="1295400"/>
            <a:chOff x="3168" y="1824"/>
            <a:chExt cx="912" cy="816"/>
          </a:xfrm>
          <a:effectLst>
            <a:glow rad="101600">
              <a:schemeClr val="accent3">
                <a:satMod val="175000"/>
                <a:alpha val="40000"/>
              </a:schemeClr>
            </a:glow>
          </a:effectLst>
        </p:grpSpPr>
        <p:sp>
          <p:nvSpPr>
            <p:cNvPr id="60" name="Freeform 51">
              <a:extLst>
                <a:ext uri="{FF2B5EF4-FFF2-40B4-BE49-F238E27FC236}">
                  <a16:creationId xmlns:a16="http://schemas.microsoft.com/office/drawing/2014/main" id="{6B97A2E3-7906-FDE1-F58F-D2ECCC2790F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1" name="Freeform 52">
              <a:extLst>
                <a:ext uri="{FF2B5EF4-FFF2-40B4-BE49-F238E27FC236}">
                  <a16:creationId xmlns:a16="http://schemas.microsoft.com/office/drawing/2014/main" id="{48C82592-5BB4-3FEE-9B11-94B495C196D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2" name="Freeform 53">
              <a:extLst>
                <a:ext uri="{FF2B5EF4-FFF2-40B4-BE49-F238E27FC236}">
                  <a16:creationId xmlns:a16="http://schemas.microsoft.com/office/drawing/2014/main" id="{3268A52C-EDAB-6A31-4054-106D06199A6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63" name="Freeform 54">
              <a:extLst>
                <a:ext uri="{FF2B5EF4-FFF2-40B4-BE49-F238E27FC236}">
                  <a16:creationId xmlns:a16="http://schemas.microsoft.com/office/drawing/2014/main" id="{C85DDC5E-87BC-500B-61EB-E846C7591C2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4" name="Freeform 55">
              <a:extLst>
                <a:ext uri="{FF2B5EF4-FFF2-40B4-BE49-F238E27FC236}">
                  <a16:creationId xmlns:a16="http://schemas.microsoft.com/office/drawing/2014/main" id="{0383F5D6-4EDF-15BC-921D-600D15104EF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5" name="Freeform 56">
              <a:extLst>
                <a:ext uri="{FF2B5EF4-FFF2-40B4-BE49-F238E27FC236}">
                  <a16:creationId xmlns:a16="http://schemas.microsoft.com/office/drawing/2014/main" id="{DB7C54B4-7FE0-1C1F-0641-20D60223BA6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66" name="Freeform 57">
              <a:extLst>
                <a:ext uri="{FF2B5EF4-FFF2-40B4-BE49-F238E27FC236}">
                  <a16:creationId xmlns:a16="http://schemas.microsoft.com/office/drawing/2014/main" id="{F2EAF21E-15B9-D396-AC0B-52ADC3BF259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4" name="Freeform 58">
              <a:extLst>
                <a:ext uri="{FF2B5EF4-FFF2-40B4-BE49-F238E27FC236}">
                  <a16:creationId xmlns:a16="http://schemas.microsoft.com/office/drawing/2014/main" id="{6A9F54F7-7FF4-B001-EA85-7013D2E04B4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85" name="Freeform 59">
              <a:extLst>
                <a:ext uri="{FF2B5EF4-FFF2-40B4-BE49-F238E27FC236}">
                  <a16:creationId xmlns:a16="http://schemas.microsoft.com/office/drawing/2014/main" id="{993FFAD4-CA18-98E0-B942-DA9F860C866B}"/>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grpSp>
        <p:nvGrpSpPr>
          <p:cNvPr id="86" name="Group 50">
            <a:extLst>
              <a:ext uri="{FF2B5EF4-FFF2-40B4-BE49-F238E27FC236}">
                <a16:creationId xmlns:a16="http://schemas.microsoft.com/office/drawing/2014/main" id="{80654DC6-7CCE-E9BC-4AB2-1D44A9C134B4}"/>
              </a:ext>
            </a:extLst>
          </p:cNvPr>
          <p:cNvGrpSpPr>
            <a:grpSpLocks/>
          </p:cNvGrpSpPr>
          <p:nvPr/>
        </p:nvGrpSpPr>
        <p:grpSpPr bwMode="auto">
          <a:xfrm>
            <a:off x="6374170" y="1873636"/>
            <a:ext cx="1447800" cy="1295400"/>
            <a:chOff x="3168" y="1824"/>
            <a:chExt cx="912" cy="816"/>
          </a:xfrm>
          <a:effectLst>
            <a:glow rad="101600">
              <a:schemeClr val="accent3">
                <a:satMod val="175000"/>
                <a:alpha val="40000"/>
              </a:schemeClr>
            </a:glow>
          </a:effectLst>
        </p:grpSpPr>
        <p:sp>
          <p:nvSpPr>
            <p:cNvPr id="87" name="Freeform 51">
              <a:extLst>
                <a:ext uri="{FF2B5EF4-FFF2-40B4-BE49-F238E27FC236}">
                  <a16:creationId xmlns:a16="http://schemas.microsoft.com/office/drawing/2014/main" id="{003BBB62-FBB7-7F92-180D-AE0AE661C23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8" name="Freeform 52">
              <a:extLst>
                <a:ext uri="{FF2B5EF4-FFF2-40B4-BE49-F238E27FC236}">
                  <a16:creationId xmlns:a16="http://schemas.microsoft.com/office/drawing/2014/main" id="{2A24961B-B753-2E9D-E6BD-D3D36EE8207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89" name="Freeform 53">
              <a:extLst>
                <a:ext uri="{FF2B5EF4-FFF2-40B4-BE49-F238E27FC236}">
                  <a16:creationId xmlns:a16="http://schemas.microsoft.com/office/drawing/2014/main" id="{D39754B8-EA71-4B43-626E-2A3998408A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2"/>
            </a:solidFill>
            <a:ln w="9525">
              <a:solidFill>
                <a:schemeClr val="bg1"/>
              </a:solidFill>
              <a:round/>
              <a:headEnd/>
              <a:tailEnd/>
            </a:ln>
          </p:spPr>
          <p:txBody>
            <a:bodyPr wrap="none" anchor="ctr"/>
            <a:lstStyle/>
            <a:p>
              <a:endParaRPr lang="en-US" dirty="0"/>
            </a:p>
          </p:txBody>
        </p:sp>
        <p:sp>
          <p:nvSpPr>
            <p:cNvPr id="90" name="Freeform 54">
              <a:extLst>
                <a:ext uri="{FF2B5EF4-FFF2-40B4-BE49-F238E27FC236}">
                  <a16:creationId xmlns:a16="http://schemas.microsoft.com/office/drawing/2014/main" id="{FCB5F000-6AFC-95C8-58C8-8B6EBEC21BA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1" name="Freeform 55">
              <a:extLst>
                <a:ext uri="{FF2B5EF4-FFF2-40B4-BE49-F238E27FC236}">
                  <a16:creationId xmlns:a16="http://schemas.microsoft.com/office/drawing/2014/main" id="{F8C5211D-AF19-7B09-F3B0-35B2015942B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2" name="Freeform 56">
              <a:extLst>
                <a:ext uri="{FF2B5EF4-FFF2-40B4-BE49-F238E27FC236}">
                  <a16:creationId xmlns:a16="http://schemas.microsoft.com/office/drawing/2014/main" id="{76C9F630-D69E-39E3-9F71-78DDFE7409B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p>
          </p:txBody>
        </p:sp>
        <p:sp>
          <p:nvSpPr>
            <p:cNvPr id="93" name="Freeform 57">
              <a:extLst>
                <a:ext uri="{FF2B5EF4-FFF2-40B4-BE49-F238E27FC236}">
                  <a16:creationId xmlns:a16="http://schemas.microsoft.com/office/drawing/2014/main" id="{5A0BFE71-610F-82BC-E0DA-A79D3525065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5" name="Freeform 58">
              <a:extLst>
                <a:ext uri="{FF2B5EF4-FFF2-40B4-BE49-F238E27FC236}">
                  <a16:creationId xmlns:a16="http://schemas.microsoft.com/office/drawing/2014/main" id="{590E7C57-3A05-8C1F-C24E-C9596181BD5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sp>
          <p:nvSpPr>
            <p:cNvPr id="106" name="Freeform 59">
              <a:extLst>
                <a:ext uri="{FF2B5EF4-FFF2-40B4-BE49-F238E27FC236}">
                  <a16:creationId xmlns:a16="http://schemas.microsoft.com/office/drawing/2014/main" id="{A42244F2-8A1A-9287-EE65-A7B04ACEC6E6}"/>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2"/>
            </a:solidFill>
            <a:ln w="9525">
              <a:solidFill>
                <a:schemeClr val="bg1"/>
              </a:solidFill>
              <a:round/>
              <a:headEnd/>
              <a:tailEnd/>
            </a:ln>
          </p:spPr>
          <p:txBody>
            <a:bodyPr wrap="none" anchor="ctr"/>
            <a:lstStyle/>
            <a:p>
              <a:endParaRPr lang="en-US" dirty="0"/>
            </a:p>
          </p:txBody>
        </p:sp>
      </p:grpSp>
    </p:spTree>
    <p:extLst>
      <p:ext uri="{BB962C8B-B14F-4D97-AF65-F5344CB8AC3E}">
        <p14:creationId xmlns:p14="http://schemas.microsoft.com/office/powerpoint/2010/main" val="32224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6C944-A2C3-902C-2772-91CED093F4D2}"/>
              </a:ext>
            </a:extLst>
          </p:cNvPr>
          <p:cNvSpPr>
            <a:spLocks noGrp="1"/>
          </p:cNvSpPr>
          <p:nvPr>
            <p:ph type="title"/>
          </p:nvPr>
        </p:nvSpPr>
        <p:spPr/>
        <p:txBody>
          <a:bodyPr/>
          <a:lstStyle/>
          <a:p>
            <a:r>
              <a:rPr lang="en-US" dirty="0">
                <a:solidFill>
                  <a:srgbClr val="FFFF00"/>
                </a:solidFill>
              </a:rPr>
              <a:t>Finality</a:t>
            </a:r>
          </a:p>
        </p:txBody>
      </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73</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1" name="Rounded Rectangular Callout 60">
            <a:extLst>
              <a:ext uri="{FF2B5EF4-FFF2-40B4-BE49-F238E27FC236}">
                <a16:creationId xmlns:a16="http://schemas.microsoft.com/office/drawing/2014/main" id="{66709B5B-A401-ED92-569B-56B868709851}"/>
              </a:ext>
            </a:extLst>
          </p:cNvPr>
          <p:cNvSpPr/>
          <p:nvPr/>
        </p:nvSpPr>
        <p:spPr bwMode="auto">
          <a:xfrm flipH="1">
            <a:off x="699605"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
        <p:nvSpPr>
          <p:cNvPr id="42" name="Rounded Rectangular Callout 60">
            <a:extLst>
              <a:ext uri="{FF2B5EF4-FFF2-40B4-BE49-F238E27FC236}">
                <a16:creationId xmlns:a16="http://schemas.microsoft.com/office/drawing/2014/main" id="{EB9175F3-B30B-C56E-45E5-5E12EB1D7628}"/>
              </a:ext>
            </a:extLst>
          </p:cNvPr>
          <p:cNvSpPr/>
          <p:nvPr/>
        </p:nvSpPr>
        <p:spPr bwMode="auto">
          <a:xfrm flipH="1">
            <a:off x="3355508"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
        <p:nvSpPr>
          <p:cNvPr id="43" name="Rounded Rectangular Callout 60">
            <a:extLst>
              <a:ext uri="{FF2B5EF4-FFF2-40B4-BE49-F238E27FC236}">
                <a16:creationId xmlns:a16="http://schemas.microsoft.com/office/drawing/2014/main" id="{0163E8F7-50BA-1961-DD26-E890C44E239D}"/>
              </a:ext>
            </a:extLst>
          </p:cNvPr>
          <p:cNvSpPr/>
          <p:nvPr/>
        </p:nvSpPr>
        <p:spPr bwMode="auto">
          <a:xfrm flipH="1">
            <a:off x="6011411" y="1755832"/>
            <a:ext cx="1705926" cy="510778"/>
          </a:xfrm>
          <a:prstGeom prst="wedgeRoundRectCallout">
            <a:avLst>
              <a:gd name="adj1" fmla="val 42523"/>
              <a:gd name="adj2" fmla="val 144884"/>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checkpoint</a:t>
            </a:r>
          </a:p>
        </p:txBody>
      </p:sp>
    </p:spTree>
    <p:extLst>
      <p:ext uri="{BB962C8B-B14F-4D97-AF65-F5344CB8AC3E}">
        <p14:creationId xmlns:p14="http://schemas.microsoft.com/office/powerpoint/2010/main" val="19366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74</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grpSp>
        <p:nvGrpSpPr>
          <p:cNvPr id="4" name="Group 3">
            <a:extLst>
              <a:ext uri="{FF2B5EF4-FFF2-40B4-BE49-F238E27FC236}">
                <a16:creationId xmlns:a16="http://schemas.microsoft.com/office/drawing/2014/main" id="{308F206B-A4B8-92A3-5410-1C5796E1B623}"/>
              </a:ext>
            </a:extLst>
          </p:cNvPr>
          <p:cNvGrpSpPr/>
          <p:nvPr/>
        </p:nvGrpSpPr>
        <p:grpSpPr>
          <a:xfrm>
            <a:off x="4811924" y="741296"/>
            <a:ext cx="1493138" cy="513261"/>
            <a:chOff x="1944431" y="741296"/>
            <a:chExt cx="1493138" cy="513261"/>
          </a:xfrm>
        </p:grpSpPr>
        <p:sp>
          <p:nvSpPr>
            <p:cNvPr id="42" name="Rounded Rectangular Callout 60">
              <a:extLst>
                <a:ext uri="{FF2B5EF4-FFF2-40B4-BE49-F238E27FC236}">
                  <a16:creationId xmlns:a16="http://schemas.microsoft.com/office/drawing/2014/main" id="{EB9175F3-B30B-C56E-45E5-5E12EB1D7628}"/>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       </a:t>
              </a:r>
            </a:p>
          </p:txBody>
        </p:sp>
        <p:sp>
          <p:nvSpPr>
            <p:cNvPr id="41" name="Rounded Rectangular Callout 60">
              <a:extLst>
                <a:ext uri="{FF2B5EF4-FFF2-40B4-BE49-F238E27FC236}">
                  <a16:creationId xmlns:a16="http://schemas.microsoft.com/office/drawing/2014/main" id="{66709B5B-A401-ED92-569B-56B868709851}"/>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2/3 vote?</a:t>
              </a:r>
            </a:p>
          </p:txBody>
        </p:sp>
      </p:grpSp>
    </p:spTree>
    <p:extLst>
      <p:ext uri="{BB962C8B-B14F-4D97-AF65-F5344CB8AC3E}">
        <p14:creationId xmlns:p14="http://schemas.microsoft.com/office/powerpoint/2010/main" val="10851502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0A7012D-15F4-BBF8-D12B-9879F6410EED}"/>
              </a:ext>
            </a:extLst>
          </p:cNvPr>
          <p:cNvGrpSpPr/>
          <p:nvPr/>
        </p:nvGrpSpPr>
        <p:grpSpPr>
          <a:xfrm>
            <a:off x="4811924" y="741296"/>
            <a:ext cx="1493138" cy="513261"/>
            <a:chOff x="1944431" y="741296"/>
            <a:chExt cx="1493138" cy="513261"/>
          </a:xfrm>
        </p:grpSpPr>
        <p:sp>
          <p:nvSpPr>
            <p:cNvPr id="17" name="Rounded Rectangular Callout 60">
              <a:extLst>
                <a:ext uri="{FF2B5EF4-FFF2-40B4-BE49-F238E27FC236}">
                  <a16:creationId xmlns:a16="http://schemas.microsoft.com/office/drawing/2014/main" id="{6821CF21-9E13-3183-E046-BB36B1491FFD}"/>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       </a:t>
              </a:r>
            </a:p>
          </p:txBody>
        </p:sp>
        <p:sp>
          <p:nvSpPr>
            <p:cNvPr id="18" name="Rounded Rectangular Callout 60">
              <a:extLst>
                <a:ext uri="{FF2B5EF4-FFF2-40B4-BE49-F238E27FC236}">
                  <a16:creationId xmlns:a16="http://schemas.microsoft.com/office/drawing/2014/main" id="{A450E899-C27A-BC31-FA69-81E8452A15C7}"/>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2/3 vote?</a:t>
              </a:r>
            </a:p>
          </p:txBody>
        </p:sp>
      </p:gr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75</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rgbClr val="00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Rounded Rectangular Callout 60">
            <a:extLst>
              <a:ext uri="{FF2B5EF4-FFF2-40B4-BE49-F238E27FC236}">
                <a16:creationId xmlns:a16="http://schemas.microsoft.com/office/drawing/2014/main" id="{A0741514-3763-1722-55BB-4E21C905772C}"/>
              </a:ext>
            </a:extLst>
          </p:cNvPr>
          <p:cNvSpPr/>
          <p:nvPr/>
        </p:nvSpPr>
        <p:spPr bwMode="auto">
          <a:xfrm flipH="1">
            <a:off x="3539407" y="1708838"/>
            <a:ext cx="1354579" cy="510778"/>
          </a:xfrm>
          <a:prstGeom prst="wedgeRoundRectCallout">
            <a:avLst>
              <a:gd name="adj1" fmla="val 42523"/>
              <a:gd name="adj2" fmla="val 144884"/>
              <a:gd name="adj3" fmla="val 16667"/>
            </a:avLst>
          </a:prstGeom>
          <a:solidFill>
            <a:schemeClr val="bg2"/>
          </a:solidFill>
          <a:ln w="38100">
            <a:solidFill>
              <a:srgbClr val="FFFF00"/>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finalized</a:t>
            </a:r>
          </a:p>
        </p:txBody>
      </p:sp>
      <p:sp>
        <p:nvSpPr>
          <p:cNvPr id="5" name="Rounded Rectangular Callout 60">
            <a:extLst>
              <a:ext uri="{FF2B5EF4-FFF2-40B4-BE49-F238E27FC236}">
                <a16:creationId xmlns:a16="http://schemas.microsoft.com/office/drawing/2014/main" id="{29A302B0-C4D9-A132-74F1-D69812B5B6CB}"/>
              </a:ext>
            </a:extLst>
          </p:cNvPr>
          <p:cNvSpPr/>
          <p:nvPr/>
        </p:nvSpPr>
        <p:spPr bwMode="auto">
          <a:xfrm flipH="1">
            <a:off x="6145812" y="1672654"/>
            <a:ext cx="1277400" cy="510778"/>
          </a:xfrm>
          <a:prstGeom prst="wedgeRoundRectCallout">
            <a:avLst>
              <a:gd name="adj1" fmla="val 42523"/>
              <a:gd name="adj2" fmla="val 144884"/>
              <a:gd name="adj3" fmla="val 16667"/>
            </a:avLst>
          </a:prstGeom>
          <a:solidFill>
            <a:schemeClr val="bg2"/>
          </a:solidFill>
          <a:ln w="38100">
            <a:solidFill>
              <a:srgbClr val="FFFF00"/>
            </a:solidFill>
            <a:round/>
            <a:headEnd/>
            <a:tailEnd/>
          </a:ln>
          <a:effectLst/>
        </p:spPr>
        <p:txBody>
          <a:bodyPr wrap="none" rtlCol="0" anchor="ctr">
            <a:spAutoFit/>
          </a:bodyPr>
          <a:lstStyle/>
          <a:p>
            <a:pPr algn="ctr"/>
            <a:r>
              <a:rPr lang="en-US" dirty="0">
                <a:solidFill>
                  <a:srgbClr val="FFFF00"/>
                </a:solidFill>
                <a:latin typeface="Arial" pitchFamily="34" charset="0"/>
                <a:cs typeface="Arial" pitchFamily="34" charset="0"/>
              </a:rPr>
              <a:t>justified</a:t>
            </a:r>
          </a:p>
        </p:txBody>
      </p:sp>
    </p:spTree>
    <p:extLst>
      <p:ext uri="{BB962C8B-B14F-4D97-AF65-F5344CB8AC3E}">
        <p14:creationId xmlns:p14="http://schemas.microsoft.com/office/powerpoint/2010/main" val="2265298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0A7012D-15F4-BBF8-D12B-9879F6410EED}"/>
              </a:ext>
            </a:extLst>
          </p:cNvPr>
          <p:cNvGrpSpPr/>
          <p:nvPr/>
        </p:nvGrpSpPr>
        <p:grpSpPr>
          <a:xfrm>
            <a:off x="4811924" y="741296"/>
            <a:ext cx="1493138" cy="513261"/>
            <a:chOff x="1944431" y="741296"/>
            <a:chExt cx="1493138" cy="513261"/>
          </a:xfrm>
        </p:grpSpPr>
        <p:sp>
          <p:nvSpPr>
            <p:cNvPr id="17" name="Rounded Rectangular Callout 60">
              <a:extLst>
                <a:ext uri="{FF2B5EF4-FFF2-40B4-BE49-F238E27FC236}">
                  <a16:creationId xmlns:a16="http://schemas.microsoft.com/office/drawing/2014/main" id="{6821CF21-9E13-3183-E046-BB36B1491FFD}"/>
                </a:ext>
              </a:extLst>
            </p:cNvPr>
            <p:cNvSpPr/>
            <p:nvPr/>
          </p:nvSpPr>
          <p:spPr bwMode="auto">
            <a:xfrm flipH="1">
              <a:off x="2026493" y="741296"/>
              <a:ext cx="824606" cy="510778"/>
            </a:xfrm>
            <a:prstGeom prst="wedgeRoundRectCallout">
              <a:avLst>
                <a:gd name="adj1" fmla="val -110353"/>
                <a:gd name="adj2" fmla="val 330857"/>
                <a:gd name="adj3" fmla="val 16667"/>
              </a:avLst>
            </a:prstGeom>
            <a:no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       </a:t>
              </a:r>
            </a:p>
          </p:txBody>
        </p:sp>
        <p:sp>
          <p:nvSpPr>
            <p:cNvPr id="18" name="Rounded Rectangular Callout 60">
              <a:extLst>
                <a:ext uri="{FF2B5EF4-FFF2-40B4-BE49-F238E27FC236}">
                  <a16:creationId xmlns:a16="http://schemas.microsoft.com/office/drawing/2014/main" id="{A450E899-C27A-BC31-FA69-81E8452A15C7}"/>
                </a:ext>
              </a:extLst>
            </p:cNvPr>
            <p:cNvSpPr/>
            <p:nvPr/>
          </p:nvSpPr>
          <p:spPr bwMode="auto">
            <a:xfrm flipH="1">
              <a:off x="1944431" y="743779"/>
              <a:ext cx="1493138" cy="510778"/>
            </a:xfrm>
            <a:prstGeom prst="wedgeRoundRectCallout">
              <a:avLst>
                <a:gd name="adj1" fmla="val 127791"/>
                <a:gd name="adj2" fmla="val 343023"/>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2/3 vote?</a:t>
              </a:r>
            </a:p>
          </p:txBody>
        </p:sp>
      </p:grpSp>
      <p:sp>
        <p:nvSpPr>
          <p:cNvPr id="2" name="Slide Number Placeholder 1">
            <a:extLst>
              <a:ext uri="{FF2B5EF4-FFF2-40B4-BE49-F238E27FC236}">
                <a16:creationId xmlns:a16="http://schemas.microsoft.com/office/drawing/2014/main" id="{2900F17F-F55E-777E-3368-DAC7900FE169}"/>
              </a:ext>
            </a:extLst>
          </p:cNvPr>
          <p:cNvSpPr>
            <a:spLocks noGrp="1"/>
          </p:cNvSpPr>
          <p:nvPr>
            <p:ph type="sldNum" sz="quarter" idx="11"/>
          </p:nvPr>
        </p:nvSpPr>
        <p:spPr/>
        <p:txBody>
          <a:bodyPr/>
          <a:lstStyle/>
          <a:p>
            <a:pPr>
              <a:defRPr/>
            </a:pPr>
            <a:fld id="{FE25F947-77F5-4CA6-8472-B4B2967773ED}" type="slidenum">
              <a:rPr lang="x-none" smtClean="0"/>
              <a:pPr>
                <a:defRPr/>
              </a:pPr>
              <a:t>76</a:t>
            </a:fld>
            <a:endParaRPr lang="en-US" dirty="0"/>
          </a:p>
        </p:txBody>
      </p:sp>
      <p:sp>
        <p:nvSpPr>
          <p:cNvPr id="3" name="Right Arrow 4">
            <a:extLst>
              <a:ext uri="{FF2B5EF4-FFF2-40B4-BE49-F238E27FC236}">
                <a16:creationId xmlns:a16="http://schemas.microsoft.com/office/drawing/2014/main" id="{2A01B772-0A79-2002-8CA7-EF63BFF1B2AC}"/>
              </a:ext>
            </a:extLst>
          </p:cNvPr>
          <p:cNvSpPr/>
          <p:nvPr/>
        </p:nvSpPr>
        <p:spPr bwMode="auto">
          <a:xfrm>
            <a:off x="466078" y="4185089"/>
            <a:ext cx="8211844"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time</a:t>
            </a:r>
            <a:endParaRPr kumimoji="0" lang="en-US" sz="2400" b="1" i="1"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4F5733D-9DAF-AEDC-414E-55FA15D9BD30}"/>
              </a:ext>
            </a:extLst>
          </p:cNvPr>
          <p:cNvSpPr/>
          <p:nvPr/>
        </p:nvSpPr>
        <p:spPr bwMode="auto">
          <a:xfrm>
            <a:off x="466078"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0" name="Arrow: Right 9">
            <a:extLst>
              <a:ext uri="{FF2B5EF4-FFF2-40B4-BE49-F238E27FC236}">
                <a16:creationId xmlns:a16="http://schemas.microsoft.com/office/drawing/2014/main" id="{3BC34E22-FEC0-B0E3-729B-9BBDE759D81F}"/>
              </a:ext>
            </a:extLst>
          </p:cNvPr>
          <p:cNvSpPr/>
          <p:nvPr/>
        </p:nvSpPr>
        <p:spPr bwMode="auto">
          <a:xfrm>
            <a:off x="3166369"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1" name="Arrow: Right 10">
            <a:extLst>
              <a:ext uri="{FF2B5EF4-FFF2-40B4-BE49-F238E27FC236}">
                <a16:creationId xmlns:a16="http://schemas.microsoft.com/office/drawing/2014/main" id="{6E1BB2ED-050A-07AA-A4A0-22335A3CF3F2}"/>
              </a:ext>
            </a:extLst>
          </p:cNvPr>
          <p:cNvSpPr/>
          <p:nvPr/>
        </p:nvSpPr>
        <p:spPr bwMode="auto">
          <a:xfrm>
            <a:off x="5866660" y="3268010"/>
            <a:ext cx="2636668" cy="917079"/>
          </a:xfrm>
          <a:prstGeom prst="rightArrow">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epoch</a:t>
            </a:r>
          </a:p>
        </p:txBody>
      </p:sp>
      <p:sp>
        <p:nvSpPr>
          <p:cNvPr id="12" name="Rectangle: Rounded Corners 11">
            <a:extLst>
              <a:ext uri="{FF2B5EF4-FFF2-40B4-BE49-F238E27FC236}">
                <a16:creationId xmlns:a16="http://schemas.microsoft.com/office/drawing/2014/main" id="{FD9993C5-512D-FF2A-E2E6-A2FE7667E785}"/>
              </a:ext>
            </a:extLst>
          </p:cNvPr>
          <p:cNvSpPr/>
          <p:nvPr/>
        </p:nvSpPr>
        <p:spPr bwMode="auto">
          <a:xfrm>
            <a:off x="466078"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3" name="Rectangle: Rounded Corners 32">
            <a:extLst>
              <a:ext uri="{FF2B5EF4-FFF2-40B4-BE49-F238E27FC236}">
                <a16:creationId xmlns:a16="http://schemas.microsoft.com/office/drawing/2014/main" id="{42762E12-255B-05D9-9ACA-0B7E46685CFF}"/>
              </a:ext>
            </a:extLst>
          </p:cNvPr>
          <p:cNvSpPr/>
          <p:nvPr/>
        </p:nvSpPr>
        <p:spPr bwMode="auto">
          <a:xfrm>
            <a:off x="1319814"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4" name="Rectangle: Rounded Corners 33">
            <a:extLst>
              <a:ext uri="{FF2B5EF4-FFF2-40B4-BE49-F238E27FC236}">
                <a16:creationId xmlns:a16="http://schemas.microsoft.com/office/drawing/2014/main" id="{975F026A-E32C-8926-BD7D-5131AE07193A}"/>
              </a:ext>
            </a:extLst>
          </p:cNvPr>
          <p:cNvSpPr/>
          <p:nvPr/>
        </p:nvSpPr>
        <p:spPr bwMode="auto">
          <a:xfrm>
            <a:off x="2173550"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5" name="Rectangle: Rounded Corners 34">
            <a:extLst>
              <a:ext uri="{FF2B5EF4-FFF2-40B4-BE49-F238E27FC236}">
                <a16:creationId xmlns:a16="http://schemas.microsoft.com/office/drawing/2014/main" id="{07EA1194-9D02-518C-18B2-4CADB3905A64}"/>
              </a:ext>
            </a:extLst>
          </p:cNvPr>
          <p:cNvSpPr/>
          <p:nvPr/>
        </p:nvSpPr>
        <p:spPr bwMode="auto">
          <a:xfrm>
            <a:off x="3166369"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6" name="Rectangle: Rounded Corners 35">
            <a:extLst>
              <a:ext uri="{FF2B5EF4-FFF2-40B4-BE49-F238E27FC236}">
                <a16:creationId xmlns:a16="http://schemas.microsoft.com/office/drawing/2014/main" id="{46A9CD29-46A7-F9A2-7B6E-DAA02DF5E2F1}"/>
              </a:ext>
            </a:extLst>
          </p:cNvPr>
          <p:cNvSpPr/>
          <p:nvPr/>
        </p:nvSpPr>
        <p:spPr bwMode="auto">
          <a:xfrm>
            <a:off x="4020105"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7" name="Rectangle: Rounded Corners 36">
            <a:extLst>
              <a:ext uri="{FF2B5EF4-FFF2-40B4-BE49-F238E27FC236}">
                <a16:creationId xmlns:a16="http://schemas.microsoft.com/office/drawing/2014/main" id="{B8F32310-3F81-AD51-8CC2-F66ACB1FA42C}"/>
              </a:ext>
            </a:extLst>
          </p:cNvPr>
          <p:cNvSpPr/>
          <p:nvPr/>
        </p:nvSpPr>
        <p:spPr bwMode="auto">
          <a:xfrm>
            <a:off x="4873841"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8" name="Rectangle: Rounded Corners 37">
            <a:extLst>
              <a:ext uri="{FF2B5EF4-FFF2-40B4-BE49-F238E27FC236}">
                <a16:creationId xmlns:a16="http://schemas.microsoft.com/office/drawing/2014/main" id="{91DF5308-F1AB-AC34-55EC-8D2DDE6D5887}"/>
              </a:ext>
            </a:extLst>
          </p:cNvPr>
          <p:cNvSpPr/>
          <p:nvPr/>
        </p:nvSpPr>
        <p:spPr bwMode="auto">
          <a:xfrm>
            <a:off x="5866660" y="2845459"/>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39" name="Rectangle: Rounded Corners 38">
            <a:extLst>
              <a:ext uri="{FF2B5EF4-FFF2-40B4-BE49-F238E27FC236}">
                <a16:creationId xmlns:a16="http://schemas.microsoft.com/office/drawing/2014/main" id="{1A6FA6C9-8A4D-0D71-CE40-C591ED041156}"/>
              </a:ext>
            </a:extLst>
          </p:cNvPr>
          <p:cNvSpPr/>
          <p:nvPr/>
        </p:nvSpPr>
        <p:spPr bwMode="auto">
          <a:xfrm>
            <a:off x="6720396" y="2845122"/>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0" name="Rectangle: Rounded Corners 39">
            <a:extLst>
              <a:ext uri="{FF2B5EF4-FFF2-40B4-BE49-F238E27FC236}">
                <a16:creationId xmlns:a16="http://schemas.microsoft.com/office/drawing/2014/main" id="{15D1B5EA-BFA6-62AE-7694-E0CC850FCE21}"/>
              </a:ext>
            </a:extLst>
          </p:cNvPr>
          <p:cNvSpPr/>
          <p:nvPr/>
        </p:nvSpPr>
        <p:spPr bwMode="auto">
          <a:xfrm>
            <a:off x="7574132" y="2844785"/>
            <a:ext cx="781235" cy="374571"/>
          </a:xfrm>
          <a:prstGeom prst="roundRect">
            <a:avLst/>
          </a:prstGeom>
          <a:solidFill>
            <a:schemeClr val="bg2"/>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Rounded Rectangular Callout 60">
            <a:extLst>
              <a:ext uri="{FF2B5EF4-FFF2-40B4-BE49-F238E27FC236}">
                <a16:creationId xmlns:a16="http://schemas.microsoft.com/office/drawing/2014/main" id="{A0741514-3763-1722-55BB-4E21C905772C}"/>
              </a:ext>
            </a:extLst>
          </p:cNvPr>
          <p:cNvSpPr/>
          <p:nvPr/>
        </p:nvSpPr>
        <p:spPr bwMode="auto">
          <a:xfrm flipH="1">
            <a:off x="3539407" y="1708838"/>
            <a:ext cx="1354579" cy="510778"/>
          </a:xfrm>
          <a:prstGeom prst="wedgeRoundRectCallout">
            <a:avLst>
              <a:gd name="adj1" fmla="val 42523"/>
              <a:gd name="adj2" fmla="val 144884"/>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finalized</a:t>
            </a:r>
          </a:p>
        </p:txBody>
      </p:sp>
      <p:sp>
        <p:nvSpPr>
          <p:cNvPr id="5" name="Rounded Rectangular Callout 60">
            <a:extLst>
              <a:ext uri="{FF2B5EF4-FFF2-40B4-BE49-F238E27FC236}">
                <a16:creationId xmlns:a16="http://schemas.microsoft.com/office/drawing/2014/main" id="{29A302B0-C4D9-A132-74F1-D69812B5B6CB}"/>
              </a:ext>
            </a:extLst>
          </p:cNvPr>
          <p:cNvSpPr/>
          <p:nvPr/>
        </p:nvSpPr>
        <p:spPr bwMode="auto">
          <a:xfrm flipH="1">
            <a:off x="6145812" y="1672654"/>
            <a:ext cx="1277400" cy="510778"/>
          </a:xfrm>
          <a:prstGeom prst="wedgeRoundRectCallout">
            <a:avLst>
              <a:gd name="adj1" fmla="val 42523"/>
              <a:gd name="adj2" fmla="val 144884"/>
              <a:gd name="adj3" fmla="val 16667"/>
            </a:avLst>
          </a:prstGeom>
          <a:solidFill>
            <a:schemeClr val="bg2"/>
          </a:solidFill>
          <a:ln w="38100">
            <a:solidFill>
              <a:schemeClr val="tx1">
                <a:lumMod val="50000"/>
              </a:schemeClr>
            </a:solidFill>
            <a:round/>
            <a:headEnd/>
            <a:tailEnd/>
          </a:ln>
          <a:effectLst/>
        </p:spPr>
        <p:txBody>
          <a:bodyPr wrap="none" rtlCol="0" anchor="ctr">
            <a:spAutoFit/>
          </a:bodyPr>
          <a:lstStyle/>
          <a:p>
            <a:pPr algn="ctr"/>
            <a:r>
              <a:rPr lang="en-US" dirty="0">
                <a:solidFill>
                  <a:schemeClr val="tx1">
                    <a:lumMod val="50000"/>
                  </a:schemeClr>
                </a:solidFill>
                <a:latin typeface="Arial" pitchFamily="34" charset="0"/>
                <a:cs typeface="Arial" pitchFamily="34" charset="0"/>
              </a:rPr>
              <a:t>justified</a:t>
            </a:r>
          </a:p>
        </p:txBody>
      </p:sp>
      <p:sp>
        <p:nvSpPr>
          <p:cNvPr id="6" name="TextBox 5">
            <a:extLst>
              <a:ext uri="{FF2B5EF4-FFF2-40B4-BE49-F238E27FC236}">
                <a16:creationId xmlns:a16="http://schemas.microsoft.com/office/drawing/2014/main" id="{45B5DFF1-F0B3-D7D9-0F6E-4D5DC6E9BC99}"/>
              </a:ext>
            </a:extLst>
          </p:cNvPr>
          <p:cNvSpPr txBox="1"/>
          <p:nvPr/>
        </p:nvSpPr>
        <p:spPr bwMode="auto">
          <a:xfrm>
            <a:off x="1752157" y="4269963"/>
            <a:ext cx="330411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Incentive to behave</a:t>
            </a:r>
          </a:p>
        </p:txBody>
      </p:sp>
      <p:sp>
        <p:nvSpPr>
          <p:cNvPr id="7" name="TextBox 6">
            <a:extLst>
              <a:ext uri="{FF2B5EF4-FFF2-40B4-BE49-F238E27FC236}">
                <a16:creationId xmlns:a16="http://schemas.microsoft.com/office/drawing/2014/main" id="{77525B5D-9545-953F-EDAC-8B2D25913224}"/>
              </a:ext>
            </a:extLst>
          </p:cNvPr>
          <p:cNvSpPr txBox="1"/>
          <p:nvPr/>
        </p:nvSpPr>
        <p:spPr bwMode="auto">
          <a:xfrm>
            <a:off x="1752157" y="2520841"/>
            <a:ext cx="563968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If finalization stalls for 4 epochs …</a:t>
            </a:r>
          </a:p>
        </p:txBody>
      </p:sp>
      <p:sp>
        <p:nvSpPr>
          <p:cNvPr id="8" name="TextBox 7">
            <a:extLst>
              <a:ext uri="{FF2B5EF4-FFF2-40B4-BE49-F238E27FC236}">
                <a16:creationId xmlns:a16="http://schemas.microsoft.com/office/drawing/2014/main" id="{259C74A3-E61E-F485-1466-AA2FF5D19C0A}"/>
              </a:ext>
            </a:extLst>
          </p:cNvPr>
          <p:cNvSpPr txBox="1"/>
          <p:nvPr/>
        </p:nvSpPr>
        <p:spPr bwMode="auto">
          <a:xfrm>
            <a:off x="1752157" y="3395402"/>
            <a:ext cx="572464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Dissenting votes gradually slashed</a:t>
            </a:r>
          </a:p>
        </p:txBody>
      </p:sp>
    </p:spTree>
    <p:extLst>
      <p:ext uri="{BB962C8B-B14F-4D97-AF65-F5344CB8AC3E}">
        <p14:creationId xmlns:p14="http://schemas.microsoft.com/office/powerpoint/2010/main" val="32066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77</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1329427" y="3069974"/>
            <a:ext cx="478470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Verifiable Random Functions</a:t>
            </a:r>
          </a:p>
        </p:txBody>
      </p:sp>
      <p:sp>
        <p:nvSpPr>
          <p:cNvPr id="8" name="TextBox 7"/>
          <p:cNvSpPr txBox="1"/>
          <p:nvPr/>
        </p:nvSpPr>
        <p:spPr bwMode="auto">
          <a:xfrm>
            <a:off x="1329427" y="3938110"/>
            <a:ext cx="150393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Sortition</a:t>
            </a:r>
          </a:p>
        </p:txBody>
      </p:sp>
      <p:sp>
        <p:nvSpPr>
          <p:cNvPr id="9" name="TextBox 8"/>
          <p:cNvSpPr txBox="1"/>
          <p:nvPr/>
        </p:nvSpPr>
        <p:spPr bwMode="auto">
          <a:xfrm>
            <a:off x="1329427" y="1333702"/>
            <a:ext cx="2401619"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Proof of stake</a:t>
            </a:r>
          </a:p>
        </p:txBody>
      </p:sp>
      <p:sp>
        <p:nvSpPr>
          <p:cNvPr id="10" name="TextBox 9"/>
          <p:cNvSpPr txBox="1"/>
          <p:nvPr/>
        </p:nvSpPr>
        <p:spPr bwMode="auto">
          <a:xfrm>
            <a:off x="1329427" y="4806246"/>
            <a:ext cx="276332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PoS</a:t>
            </a:r>
            <a:r>
              <a:rPr lang="en-US" sz="2800" dirty="0">
                <a:solidFill>
                  <a:srgbClr val="FFFF00"/>
                </a:solidFill>
                <a:latin typeface="Arial" panose="020B0604020202020204" pitchFamily="34" charset="0"/>
                <a:cs typeface="Arial" panose="020B0604020202020204" pitchFamily="34" charset="0"/>
              </a:rPr>
              <a:t> in Algorand</a:t>
            </a:r>
          </a:p>
        </p:txBody>
      </p:sp>
      <p:sp>
        <p:nvSpPr>
          <p:cNvPr id="11" name="TextBox 10"/>
          <p:cNvSpPr txBox="1"/>
          <p:nvPr/>
        </p:nvSpPr>
        <p:spPr bwMode="auto">
          <a:xfrm>
            <a:off x="1329427" y="2201838"/>
            <a:ext cx="198483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Consensus</a:t>
            </a:r>
          </a:p>
        </p:txBody>
      </p:sp>
      <p:sp>
        <p:nvSpPr>
          <p:cNvPr id="12" name="TextBox 11">
            <a:extLst>
              <a:ext uri="{FF2B5EF4-FFF2-40B4-BE49-F238E27FC236}">
                <a16:creationId xmlns:a16="http://schemas.microsoft.com/office/drawing/2014/main" id="{320991DC-7227-41B4-B614-B7677DAC64C2}"/>
              </a:ext>
            </a:extLst>
          </p:cNvPr>
          <p:cNvSpPr txBox="1"/>
          <p:nvPr/>
        </p:nvSpPr>
        <p:spPr bwMode="auto">
          <a:xfrm>
            <a:off x="1329427" y="5674380"/>
            <a:ext cx="290175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PoS</a:t>
            </a:r>
            <a:r>
              <a:rPr lang="en-US" sz="2800" dirty="0">
                <a:solidFill>
                  <a:srgbClr val="FFFF00"/>
                </a:solidFill>
                <a:latin typeface="Arial" panose="020B0604020202020204" pitchFamily="34" charset="0"/>
                <a:cs typeface="Arial" panose="020B0604020202020204" pitchFamily="34" charset="0"/>
              </a:rPr>
              <a:t> in Ethereum</a:t>
            </a:r>
          </a:p>
        </p:txBody>
      </p:sp>
    </p:spTree>
    <p:extLst>
      <p:ext uri="{BB962C8B-B14F-4D97-AF65-F5344CB8AC3E}">
        <p14:creationId xmlns:p14="http://schemas.microsoft.com/office/powerpoint/2010/main" val="22351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294967295"/>
          </p:nvPr>
        </p:nvSpPr>
        <p:spPr>
          <a:xfrm>
            <a:off x="3124200" y="6356350"/>
            <a:ext cx="2895600" cy="365125"/>
          </a:xfrm>
        </p:spPr>
        <p:txBody>
          <a:bodyPr/>
          <a:lstStyle/>
          <a:p>
            <a:pPr>
              <a:defRPr/>
            </a:pPr>
            <a:fld id="{D65C4E5D-DA99-460E-9E68-E8A28959880C}" type="slidenum">
              <a:rPr lang="x-none" smtClean="0"/>
              <a:pPr>
                <a:defRPr/>
              </a:pPr>
              <a:t>78</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18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Image result for poker chips"/>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524000" y="354794"/>
            <a:ext cx="6096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solidFill>
            <a:schemeClr val="bg1"/>
          </a:solidFill>
        </p:spPr>
        <p:txBody>
          <a:bodyPr/>
          <a:lstStyle/>
          <a:p>
            <a:r>
              <a:rPr lang="en-US" dirty="0">
                <a:solidFill>
                  <a:srgbClr val="FFFF00"/>
                </a:solidFill>
              </a:rPr>
              <a:t>Proof of Stake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8</a:t>
            </a:fld>
            <a:endParaRPr lang="en-US" dirty="0"/>
          </a:p>
        </p:txBody>
      </p:sp>
      <p:sp>
        <p:nvSpPr>
          <p:cNvPr id="5" name="TextBox 4"/>
          <p:cNvSpPr txBox="1"/>
          <p:nvPr/>
        </p:nvSpPr>
        <p:spPr bwMode="auto">
          <a:xfrm>
            <a:off x="1799181" y="2369864"/>
            <a:ext cx="208262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Who votes?</a:t>
            </a:r>
          </a:p>
        </p:txBody>
      </p:sp>
      <p:sp>
        <p:nvSpPr>
          <p:cNvPr id="6" name="TextBox 5"/>
          <p:cNvSpPr txBox="1"/>
          <p:nvPr/>
        </p:nvSpPr>
        <p:spPr bwMode="auto">
          <a:xfrm>
            <a:off x="2577143" y="3022428"/>
            <a:ext cx="3983783"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Everyone? Not scalable</a:t>
            </a:r>
          </a:p>
        </p:txBody>
      </p:sp>
      <p:sp>
        <p:nvSpPr>
          <p:cNvPr id="7" name="TextBox 6"/>
          <p:cNvSpPr txBox="1"/>
          <p:nvPr/>
        </p:nvSpPr>
        <p:spPr bwMode="auto">
          <a:xfrm>
            <a:off x="2577143" y="3674992"/>
            <a:ext cx="502413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Randomly-selected committee</a:t>
            </a:r>
          </a:p>
        </p:txBody>
      </p:sp>
      <p:sp>
        <p:nvSpPr>
          <p:cNvPr id="8" name="TextBox 7"/>
          <p:cNvSpPr txBox="1"/>
          <p:nvPr/>
        </p:nvSpPr>
        <p:spPr bwMode="auto">
          <a:xfrm>
            <a:off x="1799181" y="4327556"/>
            <a:ext cx="378180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What do they vote on?</a:t>
            </a:r>
          </a:p>
        </p:txBody>
      </p:sp>
      <p:sp>
        <p:nvSpPr>
          <p:cNvPr id="4" name="TextBox 3">
            <a:extLst>
              <a:ext uri="{FF2B5EF4-FFF2-40B4-BE49-F238E27FC236}">
                <a16:creationId xmlns:a16="http://schemas.microsoft.com/office/drawing/2014/main" id="{EFCE0008-0725-905A-3925-76B00B6238C4}"/>
              </a:ext>
            </a:extLst>
          </p:cNvPr>
          <p:cNvSpPr txBox="1"/>
          <p:nvPr/>
        </p:nvSpPr>
        <p:spPr bwMode="auto">
          <a:xfrm>
            <a:off x="2577143" y="4980121"/>
            <a:ext cx="3903633"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(Byzantine) Consensus</a:t>
            </a:r>
          </a:p>
        </p:txBody>
      </p:sp>
    </p:spTree>
    <p:extLst>
      <p:ext uri="{BB962C8B-B14F-4D97-AF65-F5344CB8AC3E}">
        <p14:creationId xmlns:p14="http://schemas.microsoft.com/office/powerpoint/2010/main" val="1521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algo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09" y="219869"/>
            <a:ext cx="9949019" cy="641826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a:t>
            </a:fld>
            <a:endParaRPr lang="en-US" dirty="0"/>
          </a:p>
        </p:txBody>
      </p:sp>
      <p:sp>
        <p:nvSpPr>
          <p:cNvPr id="4" name="AutoShape 2" descr="Image result for algorand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lgorand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bwMode="auto">
          <a:xfrm>
            <a:off x="1559877" y="2036344"/>
            <a:ext cx="423539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Customized BFT protocol</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1559877" y="3718510"/>
            <a:ext cx="313573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Weighted by stake</a:t>
            </a:r>
          </a:p>
        </p:txBody>
      </p:sp>
      <p:sp>
        <p:nvSpPr>
          <p:cNvPr id="10" name="TextBox 3"/>
          <p:cNvSpPr txBox="1"/>
          <p:nvPr/>
        </p:nvSpPr>
        <p:spPr bwMode="auto">
          <a:xfrm>
            <a:off x="1559877" y="2877427"/>
            <a:ext cx="460254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Randomly select committee</a:t>
            </a:r>
          </a:p>
        </p:txBody>
      </p:sp>
      <p:sp>
        <p:nvSpPr>
          <p:cNvPr id="11" name="TextBox 10"/>
          <p:cNvSpPr txBox="1"/>
          <p:nvPr/>
        </p:nvSpPr>
        <p:spPr bwMode="auto">
          <a:xfrm>
            <a:off x="1559877" y="4559593"/>
            <a:ext cx="398538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Reselect on each round</a:t>
            </a:r>
          </a:p>
        </p:txBody>
      </p:sp>
    </p:spTree>
    <p:extLst>
      <p:ext uri="{BB962C8B-B14F-4D97-AF65-F5344CB8AC3E}">
        <p14:creationId xmlns:p14="http://schemas.microsoft.com/office/powerpoint/2010/main" val="32315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60653</TotalTime>
  <Words>2000</Words>
  <Application>Microsoft Office PowerPoint</Application>
  <PresentationFormat>Overhead</PresentationFormat>
  <Paragraphs>578</Paragraphs>
  <Slides>78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Lucida Console</vt:lpstr>
      <vt:lpstr>Consolas</vt:lpstr>
      <vt:lpstr>Calibri</vt:lpstr>
      <vt:lpstr>Gill Sans MT</vt:lpstr>
      <vt:lpstr>Marlett</vt:lpstr>
      <vt:lpstr>Cambria Math</vt:lpstr>
      <vt:lpstr>Arial</vt:lpstr>
      <vt:lpstr>Comic Sans MS</vt:lpstr>
      <vt:lpstr>Blank Presentation</vt:lpstr>
      <vt:lpstr>PowerPoint Presentation</vt:lpstr>
      <vt:lpstr>PowerPoint Presentation</vt:lpstr>
      <vt:lpstr>PoW is Wasteful</vt:lpstr>
      <vt:lpstr>PowerPoint Presentation</vt:lpstr>
      <vt:lpstr>Finality</vt:lpstr>
      <vt:lpstr>PoW encourages Centralization</vt:lpstr>
      <vt:lpstr>Proof of Stake</vt:lpstr>
      <vt:lpstr>Proof of Stake</vt:lpstr>
      <vt:lpstr>PowerPoint Presentation</vt:lpstr>
      <vt:lpstr>PowerPoint Presentation</vt:lpstr>
      <vt:lpstr>Full Disclosure</vt:lpstr>
      <vt:lpstr>PowerPoint Presentation</vt:lpstr>
      <vt:lpstr>Weak Synchrony Model</vt:lpstr>
      <vt:lpstr>Loosely Synchronized Clocks</vt:lpstr>
      <vt:lpstr>Weak Synchrony Assumption</vt:lpstr>
      <vt:lpstr>Strong Synchrony Assumption</vt:lpstr>
      <vt:lpstr>Safety vs Liveness</vt:lpstr>
      <vt:lpstr>Scalability: Elect a Committee</vt:lpstr>
      <vt:lpstr>PowerPoint Presentation</vt:lpstr>
      <vt:lpstr>Committee</vt:lpstr>
      <vt:lpstr>Verifiable Random Function</vt:lpstr>
      <vt:lpstr>Verifiable Random Function</vt:lpstr>
      <vt:lpstr>Verifiable Random Function</vt:lpstr>
      <vt:lpstr>Assume Equal Weights</vt:lpstr>
      <vt:lpstr>VRF is a Lottery</vt:lpstr>
      <vt:lpstr>VRF is a Lottery</vt:lpstr>
      <vt:lpstr>VRF is a Lottery</vt:lpstr>
      <vt:lpstr>VRF is a Lottery</vt:lpstr>
      <vt:lpstr>PowerPoint Presentation</vt:lpstr>
      <vt:lpstr>What about  “one coin, one vote”?</vt:lpstr>
      <vt:lpstr>One Million Algos!</vt:lpstr>
      <vt:lpstr>One Million Algos!</vt:lpstr>
      <vt:lpstr>Weights to Votes</vt:lpstr>
      <vt:lpstr>Normalize r to unit interval</vt:lpstr>
      <vt:lpstr>Probability exactly k out of w  coins chosen to vote</vt:lpstr>
      <vt:lpstr>Shorthand</vt:lpstr>
      <vt:lpstr>Probabilities sum to 1</vt:lpstr>
      <vt:lpstr>Probabilities sum to 1</vt:lpstr>
      <vt:lpstr>1 VRF for million algos</vt:lpstr>
      <vt:lpstr>1 VRF for million algos</vt:lpstr>
      <vt:lpstr>But what do they vote on?</vt:lpstr>
      <vt:lpstr>Consensus: Each Thread has a Private Input</vt:lpstr>
      <vt:lpstr>They Agree on One Thread’s Input</vt:lpstr>
      <vt:lpstr>Crash Failures</vt:lpstr>
      <vt:lpstr>Crash Failures</vt:lpstr>
      <vt:lpstr>Byzantine Failures</vt:lpstr>
      <vt:lpstr>He said, She said …</vt:lpstr>
      <vt:lpstr>He said, She said …</vt:lpstr>
      <vt:lpstr>Identifying Input Values</vt:lpstr>
      <vt:lpstr>Identifying Input Values</vt:lpstr>
      <vt:lpstr>Byzantine Model</vt:lpstr>
      <vt:lpstr>Byzantine Model</vt:lpstr>
      <vt:lpstr>PowerPoint Presentation</vt:lpstr>
      <vt:lpstr>PowerPoint Presentation</vt:lpstr>
      <vt:lpstr>Block Proposal Phase</vt:lpstr>
      <vt:lpstr>Soft Vote Phase</vt:lpstr>
      <vt:lpstr>Certify Phase</vt:lpstr>
      <vt:lpstr>What if leader is bad?</vt:lpstr>
      <vt:lpstr>Choosing a Seed</vt:lpstr>
      <vt:lpstr>Proposers: seeds &amp; blocks</vt:lpstr>
      <vt:lpstr>Soft Vote Phase</vt:lpstr>
      <vt:lpstr>Certify Phase</vt:lpstr>
      <vt:lpstr>When leaders fail</vt:lpstr>
      <vt:lpstr>Algorand Tokenomics</vt:lpstr>
      <vt:lpstr>Why no Slashing?</vt:lpstr>
      <vt:lpstr>Ethereum</vt:lpstr>
      <vt:lpstr>PowerPoint Presentation</vt:lpstr>
      <vt:lpstr>PowerPoint Presentation</vt:lpstr>
      <vt:lpstr>PowerPoint Presentation</vt:lpstr>
      <vt:lpstr>PowerPoint Presentation</vt:lpstr>
      <vt:lpstr>PowerPoint Presentation</vt:lpstr>
      <vt:lpstr>PowerPoint Presentation</vt:lpstr>
      <vt:lpstr>Finality</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1308</cp:revision>
  <cp:lastPrinted>2003-10-06T20:31:57Z</cp:lastPrinted>
  <dcterms:created xsi:type="dcterms:W3CDTF">1999-05-12T13:47:53Z</dcterms:created>
  <dcterms:modified xsi:type="dcterms:W3CDTF">2025-03-06T14:40:24Z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